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6.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7.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8.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5.xml" ContentType="application/vnd.openxmlformats-officedocument.drawingml.chartshapes+xml"/>
  <Override PartName="/ppt/notesSlides/notesSlide21.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charts/chart15.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6.xml" ContentType="application/vnd.openxmlformats-officedocument.drawingml.chart+xml"/>
  <Override PartName="/ppt/drawings/drawing7.xml" ContentType="application/vnd.openxmlformats-officedocument.drawingml.chartshapes+xml"/>
  <Override PartName="/ppt/notesSlides/notesSlide33.xml" ContentType="application/vnd.openxmlformats-officedocument.presentationml.notesSlide+xml"/>
  <Override PartName="/ppt/charts/chart17.xml" ContentType="application/vnd.openxmlformats-officedocument.drawingml.chart+xml"/>
  <Override PartName="/ppt/drawings/drawing8.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8.xml" ContentType="application/vnd.openxmlformats-officedocument.drawingml.chart+xml"/>
  <Override PartName="/ppt/drawings/drawing9.xml" ContentType="application/vnd.openxmlformats-officedocument.drawingml.chartshapes+xml"/>
  <Override PartName="/ppt/notesSlides/notesSlide3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8.xml" ContentType="application/vnd.openxmlformats-officedocument.presentationml.notesSlid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0.xml" ContentType="application/vnd.openxmlformats-officedocument.drawingml.chartshapes+xml"/>
  <Override PartName="/ppt/notesSlides/notesSlide39.xml" ContentType="application/vnd.openxmlformats-officedocument.presentationml.notesSlid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0.xml" ContentType="application/vnd.openxmlformats-officedocument.presentationml.notesSlid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41.xml" ContentType="application/vnd.openxmlformats-officedocument.presentationml.notesSlide+xml"/>
  <Override PartName="/ppt/charts/chart25.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4.xml" ContentType="application/vnd.openxmlformats-officedocument.presentationml.notesSlide+xml"/>
  <Override PartName="/ppt/charts/chart2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5.xml" ContentType="application/vnd.openxmlformats-officedocument.presentationml.notesSlide+xml"/>
  <Override PartName="/ppt/charts/chart28.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2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94" r:id="rId2"/>
    <p:sldMasterId id="2147483682" r:id="rId3"/>
    <p:sldMasterId id="2147483670" r:id="rId4"/>
    <p:sldMasterId id="2147484100" r:id="rId5"/>
    <p:sldMasterId id="2147484113" r:id="rId6"/>
    <p:sldMasterId id="2147484126" r:id="rId7"/>
    <p:sldMasterId id="2147484195" r:id="rId8"/>
    <p:sldMasterId id="2147484237" r:id="rId9"/>
    <p:sldMasterId id="2147484274" r:id="rId10"/>
    <p:sldMasterId id="2147484286" r:id="rId11"/>
    <p:sldMasterId id="2147484299" r:id="rId12"/>
    <p:sldMasterId id="2147484314" r:id="rId13"/>
    <p:sldMasterId id="2147484327" r:id="rId14"/>
    <p:sldMasterId id="2147484353" r:id="rId15"/>
    <p:sldMasterId id="2147484380" r:id="rId16"/>
    <p:sldMasterId id="2147484393" r:id="rId17"/>
    <p:sldMasterId id="2147484406" r:id="rId18"/>
    <p:sldMasterId id="2147484418" r:id="rId19"/>
    <p:sldMasterId id="2147484430" r:id="rId20"/>
  </p:sldMasterIdLst>
  <p:notesMasterIdLst>
    <p:notesMasterId r:id="rId77"/>
  </p:notesMasterIdLst>
  <p:handoutMasterIdLst>
    <p:handoutMasterId r:id="rId78"/>
  </p:handoutMasterIdLst>
  <p:sldIdLst>
    <p:sldId id="541" r:id="rId21"/>
    <p:sldId id="808" r:id="rId22"/>
    <p:sldId id="774" r:id="rId23"/>
    <p:sldId id="775" r:id="rId24"/>
    <p:sldId id="809" r:id="rId25"/>
    <p:sldId id="330" r:id="rId26"/>
    <p:sldId id="269" r:id="rId27"/>
    <p:sldId id="497" r:id="rId28"/>
    <p:sldId id="921" r:id="rId29"/>
    <p:sldId id="925" r:id="rId30"/>
    <p:sldId id="620" r:id="rId31"/>
    <p:sldId id="618" r:id="rId32"/>
    <p:sldId id="584" r:id="rId33"/>
    <p:sldId id="565" r:id="rId34"/>
    <p:sldId id="756" r:id="rId35"/>
    <p:sldId id="830" r:id="rId36"/>
    <p:sldId id="831" r:id="rId37"/>
    <p:sldId id="568" r:id="rId38"/>
    <p:sldId id="795" r:id="rId39"/>
    <p:sldId id="865" r:id="rId40"/>
    <p:sldId id="926" r:id="rId41"/>
    <p:sldId id="916" r:id="rId42"/>
    <p:sldId id="927" r:id="rId43"/>
    <p:sldId id="928" r:id="rId44"/>
    <p:sldId id="621" r:id="rId45"/>
    <p:sldId id="723" r:id="rId46"/>
    <p:sldId id="724" r:id="rId47"/>
    <p:sldId id="721" r:id="rId48"/>
    <p:sldId id="681" r:id="rId49"/>
    <p:sldId id="917" r:id="rId50"/>
    <p:sldId id="698" r:id="rId51"/>
    <p:sldId id="744" r:id="rId52"/>
    <p:sldId id="503" r:id="rId53"/>
    <p:sldId id="424" r:id="rId54"/>
    <p:sldId id="932" r:id="rId55"/>
    <p:sldId id="265" r:id="rId56"/>
    <p:sldId id="934" r:id="rId57"/>
    <p:sldId id="918" r:id="rId58"/>
    <p:sldId id="919" r:id="rId59"/>
    <p:sldId id="920" r:id="rId60"/>
    <p:sldId id="931" r:id="rId61"/>
    <p:sldId id="787" r:id="rId62"/>
    <p:sldId id="604" r:id="rId63"/>
    <p:sldId id="762" r:id="rId64"/>
    <p:sldId id="319" r:id="rId65"/>
    <p:sldId id="922" r:id="rId66"/>
    <p:sldId id="320" r:id="rId67"/>
    <p:sldId id="717" r:id="rId68"/>
    <p:sldId id="732" r:id="rId69"/>
    <p:sldId id="733" r:id="rId70"/>
    <p:sldId id="734" r:id="rId71"/>
    <p:sldId id="736" r:id="rId72"/>
    <p:sldId id="738" r:id="rId73"/>
    <p:sldId id="821" r:id="rId74"/>
    <p:sldId id="797" r:id="rId75"/>
    <p:sldId id="820" r:id="rId76"/>
  </p:sldIdLst>
  <p:sldSz cx="12192000" cy="6858000"/>
  <p:notesSz cx="6858000"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339933"/>
    <a:srgbClr val="6666FF"/>
    <a:srgbClr val="0066FF"/>
    <a:srgbClr val="333399"/>
    <a:srgbClr val="0000CC"/>
    <a:srgbClr val="006600"/>
    <a:srgbClr val="008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8" autoAdjust="0"/>
    <p:restoredTop sz="81382" autoAdjust="0"/>
  </p:normalViewPr>
  <p:slideViewPr>
    <p:cSldViewPr>
      <p:cViewPr varScale="1">
        <p:scale>
          <a:sx n="50" d="100"/>
          <a:sy n="50" d="100"/>
        </p:scale>
        <p:origin x="328" y="32"/>
      </p:cViewPr>
      <p:guideLst>
        <p:guide orient="horz" pos="2160"/>
        <p:guide pos="3840"/>
      </p:guideLst>
    </p:cSldViewPr>
  </p:slideViewPr>
  <p:outlineViewPr>
    <p:cViewPr>
      <p:scale>
        <a:sx n="33" d="100"/>
        <a:sy n="33" d="100"/>
      </p:scale>
      <p:origin x="0" y="22656"/>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0.xml"/><Relationship Id="rId1" Type="http://schemas.microsoft.com/office/2011/relationships/chartStyle" Target="style1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2.xml"/><Relationship Id="rId1" Type="http://schemas.microsoft.com/office/2011/relationships/chartStyle" Target="style1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3.xml"/><Relationship Id="rId1" Type="http://schemas.microsoft.com/office/2011/relationships/chartStyle" Target="style1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99160452625541"/>
          <c:y val="3.2815814244309169E-2"/>
          <c:w val="0.87051746015191811"/>
          <c:h val="0.79316035753965741"/>
        </c:manualLayout>
      </c:layout>
      <c:lineChart>
        <c:grouping val="standard"/>
        <c:varyColors val="0"/>
        <c:ser>
          <c:idx val="0"/>
          <c:order val="0"/>
          <c:tx>
            <c:strRef>
              <c:f>Sheet1!$B$22</c:f>
              <c:strCache>
                <c:ptCount val="1"/>
                <c:pt idx="0">
                  <c:v>3,999,386</c:v>
                </c:pt>
              </c:strCache>
            </c:strRef>
          </c:tx>
          <c:spPr>
            <a:ln w="38100">
              <a:solidFill>
                <a:srgbClr val="0000FF"/>
              </a:solidFill>
            </a:ln>
          </c:spPr>
          <c:marker>
            <c:symbol val="none"/>
          </c:marker>
          <c:cat>
            <c:numRef>
              <c:f>Sheet1!$A$2:$A$34</c:f>
              <c:numCache>
                <c:formatCode>###0;###0</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formatCode="General">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Sheet1!$B$2:$B$34</c:f>
              <c:numCache>
                <c:formatCode>#,##0;#,##0</c:formatCode>
                <c:ptCount val="33"/>
                <c:pt idx="0">
                  <c:v>4158212</c:v>
                </c:pt>
                <c:pt idx="1">
                  <c:v>4110907</c:v>
                </c:pt>
                <c:pt idx="2">
                  <c:v>4065014</c:v>
                </c:pt>
                <c:pt idx="3">
                  <c:v>4000240</c:v>
                </c:pt>
                <c:pt idx="4">
                  <c:v>3952767</c:v>
                </c:pt>
                <c:pt idx="5">
                  <c:v>3899589</c:v>
                </c:pt>
                <c:pt idx="6">
                  <c:v>3891494</c:v>
                </c:pt>
                <c:pt idx="7">
                  <c:v>3880894</c:v>
                </c:pt>
                <c:pt idx="8">
                  <c:v>3941553</c:v>
                </c:pt>
                <c:pt idx="9">
                  <c:v>3959417</c:v>
                </c:pt>
                <c:pt idx="10">
                  <c:v>4058814</c:v>
                </c:pt>
                <c:pt idx="11">
                  <c:v>4025933</c:v>
                </c:pt>
                <c:pt idx="12">
                  <c:v>4021726</c:v>
                </c:pt>
                <c:pt idx="13">
                  <c:v>4089950</c:v>
                </c:pt>
                <c:pt idx="14">
                  <c:v>4112052</c:v>
                </c:pt>
                <c:pt idx="15">
                  <c:v>4138349</c:v>
                </c:pt>
                <c:pt idx="16">
                  <c:v>4265555</c:v>
                </c:pt>
                <c:pt idx="17">
                  <c:v>4316233</c:v>
                </c:pt>
                <c:pt idx="18">
                  <c:v>4247694</c:v>
                </c:pt>
                <c:pt idx="19">
                  <c:v>4130665</c:v>
                </c:pt>
                <c:pt idx="20" formatCode="#,##0">
                  <c:v>3999386</c:v>
                </c:pt>
                <c:pt idx="21">
                  <c:v>3953593</c:v>
                </c:pt>
                <c:pt idx="22">
                  <c:v>3952937</c:v>
                </c:pt>
                <c:pt idx="23">
                  <c:v>3957577</c:v>
                </c:pt>
                <c:pt idx="24">
                  <c:v>3985924</c:v>
                </c:pt>
                <c:pt idx="25">
                  <c:v>3977745</c:v>
                </c:pt>
                <c:pt idx="26">
                  <c:v>3941109</c:v>
                </c:pt>
                <c:pt idx="27">
                  <c:v>3853472</c:v>
                </c:pt>
                <c:pt idx="28">
                  <c:v>3788235</c:v>
                </c:pt>
                <c:pt idx="29">
                  <c:v>3745540</c:v>
                </c:pt>
                <c:pt idx="30">
                  <c:v>3605201</c:v>
                </c:pt>
                <c:pt idx="31">
                  <c:v>3664292</c:v>
                </c:pt>
                <c:pt idx="32">
                  <c:v>3661220</c:v>
                </c:pt>
              </c:numCache>
            </c:numRef>
          </c:val>
          <c:smooth val="0"/>
          <c:extLst>
            <c:ext xmlns:c16="http://schemas.microsoft.com/office/drawing/2014/chart" uri="{C3380CC4-5D6E-409C-BE32-E72D297353CC}">
              <c16:uniqueId val="{00000000-816D-4330-B6B9-EED37862181C}"/>
            </c:ext>
          </c:extLst>
        </c:ser>
        <c:dLbls>
          <c:showLegendKey val="0"/>
          <c:showVal val="0"/>
          <c:showCatName val="0"/>
          <c:showSerName val="0"/>
          <c:showPercent val="0"/>
          <c:showBubbleSize val="0"/>
        </c:dLbls>
        <c:smooth val="0"/>
        <c:axId val="630462992"/>
        <c:axId val="630466128"/>
      </c:lineChart>
      <c:catAx>
        <c:axId val="630462992"/>
        <c:scaling>
          <c:orientation val="minMax"/>
        </c:scaling>
        <c:delete val="0"/>
        <c:axPos val="b"/>
        <c:numFmt formatCode="###0;###0" sourceLinked="1"/>
        <c:majorTickMark val="out"/>
        <c:minorTickMark val="none"/>
        <c:tickLblPos val="nextTo"/>
        <c:txPr>
          <a:bodyPr/>
          <a:lstStyle/>
          <a:p>
            <a:pPr>
              <a:defRPr sz="2000" b="1" baseline="0"/>
            </a:pPr>
            <a:endParaRPr lang="en-US"/>
          </a:p>
        </c:txPr>
        <c:crossAx val="630466128"/>
        <c:crosses val="autoZero"/>
        <c:auto val="1"/>
        <c:lblAlgn val="ctr"/>
        <c:lblOffset val="100"/>
        <c:noMultiLvlLbl val="0"/>
      </c:catAx>
      <c:valAx>
        <c:axId val="630466128"/>
        <c:scaling>
          <c:orientation val="minMax"/>
          <c:max val="4400000"/>
          <c:min val="3500000"/>
        </c:scaling>
        <c:delete val="0"/>
        <c:axPos val="l"/>
        <c:majorGridlines/>
        <c:numFmt formatCode="#,##0;#,##0" sourceLinked="1"/>
        <c:majorTickMark val="out"/>
        <c:minorTickMark val="none"/>
        <c:tickLblPos val="nextTo"/>
        <c:txPr>
          <a:bodyPr/>
          <a:lstStyle/>
          <a:p>
            <a:pPr>
              <a:defRPr sz="2000" b="1"/>
            </a:pPr>
            <a:endParaRPr lang="en-US"/>
          </a:p>
        </c:txPr>
        <c:crossAx val="630462992"/>
        <c:crosses val="autoZero"/>
        <c:crossBetween val="between"/>
        <c:majorUnit val="200000"/>
      </c:valAx>
    </c:plotArea>
    <c:plotVisOnly val="1"/>
    <c:dispBlanksAs val="gap"/>
    <c:showDLblsOverMax val="0"/>
  </c:chart>
  <c:spPr>
    <a:solidFill>
      <a:schemeClr val="bg1"/>
    </a:solidFill>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4369689157142"/>
          <c:y val="3.6564698184197608E-2"/>
          <c:w val="0.85129016925268863"/>
          <c:h val="0.86801217078357595"/>
        </c:manualLayout>
      </c:layout>
      <c:barChart>
        <c:barDir val="bar"/>
        <c:grouping val="clustered"/>
        <c:varyColors val="0"/>
        <c:ser>
          <c:idx val="0"/>
          <c:order val="0"/>
          <c:tx>
            <c:strRef>
              <c:f>Sheet1!$B$1</c:f>
              <c:strCache>
                <c:ptCount val="1"/>
                <c:pt idx="0">
                  <c:v>WHO</c:v>
                </c:pt>
              </c:strCache>
            </c:strRef>
          </c:tx>
          <c:spPr>
            <a:solidFill>
              <a:srgbClr val="0000FF"/>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A9BF-41AE-9FD6-D77316CA5474}"/>
              </c:ext>
            </c:extLst>
          </c:dPt>
          <c:dPt>
            <c:idx val="1"/>
            <c:invertIfNegative val="0"/>
            <c:bubble3D val="0"/>
            <c:spPr>
              <a:solidFill>
                <a:srgbClr val="0000FF"/>
              </a:solidFill>
              <a:ln>
                <a:noFill/>
              </a:ln>
              <a:effectLst/>
            </c:spPr>
            <c:extLst>
              <c:ext xmlns:c16="http://schemas.microsoft.com/office/drawing/2014/chart" uri="{C3380CC4-5D6E-409C-BE32-E72D297353CC}">
                <c16:uniqueId val="{00000000-612B-4F15-B820-2A5ED42F8524}"/>
              </c:ext>
            </c:extLst>
          </c:dPt>
          <c:dLbls>
            <c:dLbl>
              <c:idx val="0"/>
              <c:layout>
                <c:manualLayout>
                  <c:x val="-4.7397685145576544E-3"/>
                  <c:y val="-4.6556812141430065E-2"/>
                </c:manualLayout>
              </c:layout>
              <c:tx>
                <c:rich>
                  <a:bodyPr/>
                  <a:lstStyle/>
                  <a:p>
                    <a:fld id="{28C87C97-0E75-4220-A33E-0240677F1053}" type="VALUE">
                      <a:rPr lang="en-US" b="1"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BF-41AE-9FD6-D77316CA54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 Total^</c:v>
                </c:pt>
                <c:pt idx="1">
                  <c:v>U.K.</c:v>
                </c:pt>
                <c:pt idx="2">
                  <c:v>Korea</c:v>
                </c:pt>
                <c:pt idx="3">
                  <c:v>Canada</c:v>
                </c:pt>
                <c:pt idx="4">
                  <c:v>France#</c:v>
                </c:pt>
                <c:pt idx="5">
                  <c:v>Germany</c:v>
                </c:pt>
                <c:pt idx="6">
                  <c:v>Italy*</c:v>
                </c:pt>
                <c:pt idx="7">
                  <c:v>Spain</c:v>
                </c:pt>
                <c:pt idx="8">
                  <c:v>Japan</c:v>
                </c:pt>
                <c:pt idx="9">
                  <c:v>Australia</c:v>
                </c:pt>
              </c:strCache>
            </c:strRef>
          </c:cat>
          <c:val>
            <c:numRef>
              <c:f>Sheet1!$B$2:$B$11</c:f>
              <c:numCache>
                <c:formatCode>General</c:formatCode>
                <c:ptCount val="10"/>
                <c:pt idx="0">
                  <c:v>32.9</c:v>
                </c:pt>
                <c:pt idx="1">
                  <c:v>13.1</c:v>
                </c:pt>
                <c:pt idx="2">
                  <c:v>11.8</c:v>
                </c:pt>
                <c:pt idx="3">
                  <c:v>8.4</c:v>
                </c:pt>
                <c:pt idx="4">
                  <c:v>7.6</c:v>
                </c:pt>
                <c:pt idx="5">
                  <c:v>3.6</c:v>
                </c:pt>
                <c:pt idx="6">
                  <c:v>2.9</c:v>
                </c:pt>
                <c:pt idx="7">
                  <c:v>2.9</c:v>
                </c:pt>
                <c:pt idx="8">
                  <c:v>2.7</c:v>
                </c:pt>
                <c:pt idx="9">
                  <c:v>2</c:v>
                </c:pt>
              </c:numCache>
            </c:numRef>
          </c:val>
          <c:extLst>
            <c:ext xmlns:c16="http://schemas.microsoft.com/office/drawing/2014/chart" uri="{C3380CC4-5D6E-409C-BE32-E72D297353CC}">
              <c16:uniqueId val="{00000002-A9BF-41AE-9FD6-D77316CA5474}"/>
            </c:ext>
          </c:extLst>
        </c:ser>
        <c:dLbls>
          <c:showLegendKey val="0"/>
          <c:showVal val="0"/>
          <c:showCatName val="0"/>
          <c:showSerName val="0"/>
          <c:showPercent val="0"/>
          <c:showBubbleSize val="0"/>
        </c:dLbls>
        <c:gapWidth val="182"/>
        <c:axId val="543140144"/>
        <c:axId val="543134656"/>
      </c:barChart>
      <c:catAx>
        <c:axId val="543140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43134656"/>
        <c:crosses val="autoZero"/>
        <c:auto val="1"/>
        <c:lblAlgn val="ctr"/>
        <c:lblOffset val="100"/>
        <c:noMultiLvlLbl val="0"/>
      </c:catAx>
      <c:valAx>
        <c:axId val="543134656"/>
        <c:scaling>
          <c:orientation val="minMax"/>
          <c:max val="3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314014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4369689157142"/>
          <c:y val="3.6564698184197608E-2"/>
          <c:w val="0.85129016925268863"/>
          <c:h val="0.86801217078357595"/>
        </c:manualLayout>
      </c:layout>
      <c:barChart>
        <c:barDir val="bar"/>
        <c:grouping val="clustered"/>
        <c:varyColors val="0"/>
        <c:ser>
          <c:idx val="0"/>
          <c:order val="0"/>
          <c:tx>
            <c:strRef>
              <c:f>Sheet1!$B$1</c:f>
              <c:strCache>
                <c:ptCount val="1"/>
                <c:pt idx="0">
                  <c:v>WHO</c:v>
                </c:pt>
              </c:strCache>
            </c:strRef>
          </c:tx>
          <c:spPr>
            <a:solidFill>
              <a:srgbClr val="0000FF"/>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A9BF-41AE-9FD6-D77316CA5474}"/>
              </c:ext>
            </c:extLst>
          </c:dPt>
          <c:dPt>
            <c:idx val="1"/>
            <c:invertIfNegative val="0"/>
            <c:bubble3D val="0"/>
            <c:spPr>
              <a:pattFill prst="pct25">
                <a:fgClr>
                  <a:srgbClr val="C00000"/>
                </a:fgClr>
                <a:bgClr>
                  <a:schemeClr val="bg1"/>
                </a:bgClr>
              </a:pattFill>
              <a:ln>
                <a:noFill/>
              </a:ln>
              <a:effectLst/>
            </c:spPr>
            <c:extLst>
              <c:ext xmlns:c16="http://schemas.microsoft.com/office/drawing/2014/chart" uri="{C3380CC4-5D6E-409C-BE32-E72D297353CC}">
                <c16:uniqueId val="{00000000-612B-4F15-B820-2A5ED42F8524}"/>
              </c:ext>
            </c:extLst>
          </c:dPt>
          <c:dLbls>
            <c:dLbl>
              <c:idx val="0"/>
              <c:layout>
                <c:manualLayout>
                  <c:x val="-4.7397685145576544E-3"/>
                  <c:y val="-4.6556812141430065E-2"/>
                </c:manualLayout>
              </c:layout>
              <c:tx>
                <c:rich>
                  <a:bodyPr/>
                  <a:lstStyle/>
                  <a:p>
                    <a:fld id="{28C87C97-0E75-4220-A33E-0240677F1053}" type="VALUE">
                      <a:rPr lang="en-US" b="1"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BF-41AE-9FD6-D77316CA54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U.S. Total^</c:v>
                </c:pt>
                <c:pt idx="1">
                  <c:v>U.S. White^</c:v>
                </c:pt>
                <c:pt idx="2">
                  <c:v>U.K.</c:v>
                </c:pt>
                <c:pt idx="3">
                  <c:v>Korea</c:v>
                </c:pt>
                <c:pt idx="4">
                  <c:v>Canada</c:v>
                </c:pt>
                <c:pt idx="5">
                  <c:v>France#</c:v>
                </c:pt>
                <c:pt idx="6">
                  <c:v>Germany</c:v>
                </c:pt>
                <c:pt idx="7">
                  <c:v>Italy*</c:v>
                </c:pt>
                <c:pt idx="8">
                  <c:v>Spain</c:v>
                </c:pt>
                <c:pt idx="9">
                  <c:v>Japan</c:v>
                </c:pt>
                <c:pt idx="10">
                  <c:v>Australia</c:v>
                </c:pt>
              </c:strCache>
            </c:strRef>
          </c:cat>
          <c:val>
            <c:numRef>
              <c:f>Sheet1!$B$2:$B$12</c:f>
              <c:numCache>
                <c:formatCode>General</c:formatCode>
                <c:ptCount val="11"/>
                <c:pt idx="0">
                  <c:v>32.9</c:v>
                </c:pt>
                <c:pt idx="1">
                  <c:v>26.6</c:v>
                </c:pt>
                <c:pt idx="2">
                  <c:v>13.1</c:v>
                </c:pt>
                <c:pt idx="3">
                  <c:v>11.8</c:v>
                </c:pt>
                <c:pt idx="4">
                  <c:v>8.4</c:v>
                </c:pt>
                <c:pt idx="5">
                  <c:v>7.6</c:v>
                </c:pt>
                <c:pt idx="6">
                  <c:v>3.6</c:v>
                </c:pt>
                <c:pt idx="7">
                  <c:v>2.9</c:v>
                </c:pt>
                <c:pt idx="8">
                  <c:v>2.9</c:v>
                </c:pt>
                <c:pt idx="9">
                  <c:v>2.7</c:v>
                </c:pt>
                <c:pt idx="10">
                  <c:v>2</c:v>
                </c:pt>
              </c:numCache>
            </c:numRef>
          </c:val>
          <c:extLst>
            <c:ext xmlns:c16="http://schemas.microsoft.com/office/drawing/2014/chart" uri="{C3380CC4-5D6E-409C-BE32-E72D297353CC}">
              <c16:uniqueId val="{00000002-A9BF-41AE-9FD6-D77316CA5474}"/>
            </c:ext>
          </c:extLst>
        </c:ser>
        <c:dLbls>
          <c:showLegendKey val="0"/>
          <c:showVal val="0"/>
          <c:showCatName val="0"/>
          <c:showSerName val="0"/>
          <c:showPercent val="0"/>
          <c:showBubbleSize val="0"/>
        </c:dLbls>
        <c:gapWidth val="182"/>
        <c:axId val="543140144"/>
        <c:axId val="543134656"/>
      </c:barChart>
      <c:catAx>
        <c:axId val="543140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43134656"/>
        <c:crosses val="autoZero"/>
        <c:auto val="1"/>
        <c:lblAlgn val="ctr"/>
        <c:lblOffset val="100"/>
        <c:noMultiLvlLbl val="0"/>
      </c:catAx>
      <c:valAx>
        <c:axId val="543134656"/>
        <c:scaling>
          <c:orientation val="minMax"/>
          <c:max val="3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314014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Pt>
            <c:idx val="26"/>
            <c:invertIfNegative val="0"/>
            <c:bubble3D val="0"/>
            <c:spPr>
              <a:solidFill>
                <a:schemeClr val="accent5">
                  <a:lumMod val="75000"/>
                </a:schemeClr>
              </a:solidFill>
              <a:ln>
                <a:noFill/>
              </a:ln>
              <a:effectLst/>
            </c:spPr>
            <c:extLst>
              <c:ext xmlns:c16="http://schemas.microsoft.com/office/drawing/2014/chart" uri="{C3380CC4-5D6E-409C-BE32-E72D297353CC}">
                <c16:uniqueId val="{00000003-6977-49B9-949C-6EE898EA7829}"/>
              </c:ext>
            </c:extLst>
          </c:dPt>
          <c:dLbls>
            <c:dLbl>
              <c:idx val="26"/>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fld id="{9094885A-2B8F-4C2F-A3BC-5EBD2EF812CC}" type="VALUE">
                      <a:rPr lang="en-US" sz="1600" b="0">
                        <a:solidFill>
                          <a:schemeClr val="tx1"/>
                        </a:solidFill>
                      </a:rPr>
                      <a:pPr>
                        <a:defRPr sz="1600">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77-49B9-949C-6EE898EA782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Wisconsin</c:v>
                </c:pt>
                <c:pt idx="1">
                  <c:v>Colorado</c:v>
                </c:pt>
                <c:pt idx="2">
                  <c:v>Iowa</c:v>
                </c:pt>
                <c:pt idx="3">
                  <c:v>Minnesota</c:v>
                </c:pt>
                <c:pt idx="4">
                  <c:v>Illinois</c:v>
                </c:pt>
                <c:pt idx="5">
                  <c:v>Massachusetts</c:v>
                </c:pt>
                <c:pt idx="6">
                  <c:v>California</c:v>
                </c:pt>
                <c:pt idx="7">
                  <c:v>Oregon</c:v>
                </c:pt>
                <c:pt idx="8">
                  <c:v>Utah</c:v>
                </c:pt>
                <c:pt idx="9">
                  <c:v>Nevada</c:v>
                </c:pt>
                <c:pt idx="10">
                  <c:v>Connecticut</c:v>
                </c:pt>
                <c:pt idx="11">
                  <c:v>Pennsylvania</c:v>
                </c:pt>
                <c:pt idx="12">
                  <c:v>Michigan</c:v>
                </c:pt>
                <c:pt idx="13">
                  <c:v>Texas</c:v>
                </c:pt>
                <c:pt idx="14">
                  <c:v>Idaho</c:v>
                </c:pt>
                <c:pt idx="15">
                  <c:v>New Mexico</c:v>
                </c:pt>
                <c:pt idx="16">
                  <c:v>Washington</c:v>
                </c:pt>
                <c:pt idx="17">
                  <c:v>Ohio</c:v>
                </c:pt>
                <c:pt idx="18">
                  <c:v>Maryland</c:v>
                </c:pt>
                <c:pt idx="19">
                  <c:v>Florida</c:v>
                </c:pt>
                <c:pt idx="20">
                  <c:v>Virginia</c:v>
                </c:pt>
                <c:pt idx="21">
                  <c:v>North Carolina</c:v>
                </c:pt>
                <c:pt idx="22">
                  <c:v>Missouri</c:v>
                </c:pt>
                <c:pt idx="23">
                  <c:v>Nebraska</c:v>
                </c:pt>
                <c:pt idx="24">
                  <c:v>Oklahoma</c:v>
                </c:pt>
                <c:pt idx="25">
                  <c:v>New York</c:v>
                </c:pt>
                <c:pt idx="26">
                  <c:v>New Jersey</c:v>
                </c:pt>
                <c:pt idx="27">
                  <c:v>Indiana</c:v>
                </c:pt>
                <c:pt idx="28">
                  <c:v>Kansas</c:v>
                </c:pt>
                <c:pt idx="29">
                  <c:v>Arizona</c:v>
                </c:pt>
                <c:pt idx="30">
                  <c:v>South Carolina</c:v>
                </c:pt>
                <c:pt idx="31">
                  <c:v>Tennessee</c:v>
                </c:pt>
                <c:pt idx="32">
                  <c:v>Louisiana</c:v>
                </c:pt>
                <c:pt idx="33">
                  <c:v>South Dakota</c:v>
                </c:pt>
                <c:pt idx="34">
                  <c:v>Kentucky</c:v>
                </c:pt>
                <c:pt idx="35">
                  <c:v>Mississippi</c:v>
                </c:pt>
                <c:pt idx="36">
                  <c:v>Georgia</c:v>
                </c:pt>
                <c:pt idx="37">
                  <c:v>West Virginia</c:v>
                </c:pt>
                <c:pt idx="38">
                  <c:v>Arkansas</c:v>
                </c:pt>
                <c:pt idx="39">
                  <c:v>Alabama</c:v>
                </c:pt>
              </c:strCache>
            </c:strRef>
          </c:cat>
          <c:val>
            <c:numRef>
              <c:f>Sheet1!$B$2:$B$41</c:f>
              <c:numCache>
                <c:formatCode>0</c:formatCode>
                <c:ptCount val="40"/>
                <c:pt idx="0">
                  <c:v>13.348039594500609</c:v>
                </c:pt>
                <c:pt idx="1">
                  <c:v>14.211408919080238</c:v>
                </c:pt>
                <c:pt idx="2">
                  <c:v>14.227786867752721</c:v>
                </c:pt>
                <c:pt idx="3">
                  <c:v>14.79449106950721</c:v>
                </c:pt>
                <c:pt idx="4">
                  <c:v>16.057176140925332</c:v>
                </c:pt>
                <c:pt idx="5">
                  <c:v>16.183743753074911</c:v>
                </c:pt>
                <c:pt idx="6">
                  <c:v>16.708620554189139</c:v>
                </c:pt>
                <c:pt idx="7">
                  <c:v>17.066120550809039</c:v>
                </c:pt>
                <c:pt idx="8">
                  <c:v>19.95382115675152</c:v>
                </c:pt>
                <c:pt idx="9">
                  <c:v>20.264707744917992</c:v>
                </c:pt>
                <c:pt idx="10">
                  <c:v>20.743391285182735</c:v>
                </c:pt>
                <c:pt idx="11">
                  <c:v>23.535261456865832</c:v>
                </c:pt>
                <c:pt idx="12">
                  <c:v>23.806005680605494</c:v>
                </c:pt>
                <c:pt idx="13">
                  <c:v>24.217136754761917</c:v>
                </c:pt>
                <c:pt idx="14">
                  <c:v>24.669531073330184</c:v>
                </c:pt>
                <c:pt idx="15">
                  <c:v>25.292812949920229</c:v>
                </c:pt>
                <c:pt idx="16">
                  <c:v>26.124666910496888</c:v>
                </c:pt>
                <c:pt idx="17">
                  <c:v>26.567304946168001</c:v>
                </c:pt>
                <c:pt idx="18">
                  <c:v>27.192300152403359</c:v>
                </c:pt>
                <c:pt idx="19">
                  <c:v>27.751163219378011</c:v>
                </c:pt>
                <c:pt idx="20">
                  <c:v>29.019152640742892</c:v>
                </c:pt>
                <c:pt idx="21">
                  <c:v>29.274993525722586</c:v>
                </c:pt>
                <c:pt idx="22">
                  <c:v>29.553920512267958</c:v>
                </c:pt>
                <c:pt idx="23">
                  <c:v>30.206649016507047</c:v>
                </c:pt>
                <c:pt idx="24">
                  <c:v>30.708647193771561</c:v>
                </c:pt>
                <c:pt idx="25">
                  <c:v>31.787475734560584</c:v>
                </c:pt>
                <c:pt idx="26">
                  <c:v>32.933092417377992</c:v>
                </c:pt>
                <c:pt idx="27">
                  <c:v>33.528826546036179</c:v>
                </c:pt>
                <c:pt idx="28">
                  <c:v>33.720915710199954</c:v>
                </c:pt>
                <c:pt idx="29">
                  <c:v>35.664729254551432</c:v>
                </c:pt>
                <c:pt idx="30">
                  <c:v>36.117239700698008</c:v>
                </c:pt>
                <c:pt idx="31">
                  <c:v>37.184830809019822</c:v>
                </c:pt>
                <c:pt idx="32">
                  <c:v>42.218905022541875</c:v>
                </c:pt>
                <c:pt idx="33">
                  <c:v>42.268675069166925</c:v>
                </c:pt>
                <c:pt idx="34">
                  <c:v>43.473898939905695</c:v>
                </c:pt>
                <c:pt idx="35">
                  <c:v>46.155714806267461</c:v>
                </c:pt>
                <c:pt idx="36">
                  <c:v>48.453382187546424</c:v>
                </c:pt>
                <c:pt idx="37">
                  <c:v>49.253804856425162</c:v>
                </c:pt>
                <c:pt idx="38">
                  <c:v>51.065071491100092</c:v>
                </c:pt>
                <c:pt idx="39">
                  <c:v>53.617249435103986</c:v>
                </c:pt>
              </c:numCache>
            </c:numRef>
          </c:val>
          <c:extLst>
            <c:ext xmlns:c16="http://schemas.microsoft.com/office/drawing/2014/chart" uri="{C3380CC4-5D6E-409C-BE32-E72D297353CC}">
              <c16:uniqueId val="{00000000-6977-49B9-949C-6EE898EA7829}"/>
            </c:ext>
          </c:extLst>
        </c:ser>
        <c:dLbls>
          <c:showLegendKey val="0"/>
          <c:showVal val="0"/>
          <c:showCatName val="0"/>
          <c:showSerName val="0"/>
          <c:showPercent val="0"/>
          <c:showBubbleSize val="0"/>
        </c:dLbls>
        <c:gapWidth val="219"/>
        <c:overlap val="-27"/>
        <c:axId val="1117963392"/>
        <c:axId val="1117958400"/>
      </c:barChart>
      <c:catAx>
        <c:axId val="111796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17958400"/>
        <c:crosses val="autoZero"/>
        <c:auto val="1"/>
        <c:lblAlgn val="ctr"/>
        <c:lblOffset val="100"/>
        <c:noMultiLvlLbl val="0"/>
      </c:catAx>
      <c:valAx>
        <c:axId val="1117958400"/>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796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PRMR</c:v>
                </c:pt>
              </c:strCache>
            </c:strRef>
          </c:tx>
          <c:spPr>
            <a:solidFill>
              <a:schemeClr val="accent5">
                <a:lumMod val="75000"/>
              </a:schemeClr>
            </a:solidFill>
            <a:ln>
              <a:noFill/>
            </a:ln>
            <a:effectLst/>
          </c:spPr>
          <c:invertIfNegative val="0"/>
          <c:dPt>
            <c:idx val="21"/>
            <c:invertIfNegative val="0"/>
            <c:bubble3D val="0"/>
            <c:spPr>
              <a:solidFill>
                <a:schemeClr val="accent5">
                  <a:lumMod val="75000"/>
                </a:schemeClr>
              </a:solidFill>
              <a:ln>
                <a:noFill/>
              </a:ln>
              <a:effectLst/>
            </c:spPr>
            <c:extLst>
              <c:ext xmlns:c16="http://schemas.microsoft.com/office/drawing/2014/chart" uri="{C3380CC4-5D6E-409C-BE32-E72D297353CC}">
                <c16:uniqueId val="{00000003-B7F3-4230-9B45-7C2B22D83180}"/>
              </c:ext>
            </c:extLst>
          </c:dPt>
          <c:dLbls>
            <c:dLbl>
              <c:idx val="21"/>
              <c:layout>
                <c:manualLayout>
                  <c:x val="4.830917874396135E-3"/>
                  <c:y val="-4.8484293438358322E-17"/>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fld id="{7D3654B2-54F5-48FE-9953-052F5B14B8A7}" type="VALUE">
                      <a:rPr lang="en-US" sz="1600" b="0">
                        <a:solidFill>
                          <a:schemeClr val="tx1"/>
                        </a:solidFill>
                      </a:rPr>
                      <a:pPr>
                        <a:defRPr sz="1600">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F3-4230-9B45-7C2B22D8318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California</c:v>
                </c:pt>
                <c:pt idx="1">
                  <c:v>Minnesota</c:v>
                </c:pt>
                <c:pt idx="2">
                  <c:v>Massachusetts</c:v>
                </c:pt>
                <c:pt idx="3">
                  <c:v>Utah</c:v>
                </c:pt>
                <c:pt idx="4">
                  <c:v>Washington</c:v>
                </c:pt>
                <c:pt idx="5">
                  <c:v>Connecticut</c:v>
                </c:pt>
                <c:pt idx="6">
                  <c:v>Wisconsin</c:v>
                </c:pt>
                <c:pt idx="7">
                  <c:v>Nebraska</c:v>
                </c:pt>
                <c:pt idx="8">
                  <c:v>Pennsylvania</c:v>
                </c:pt>
                <c:pt idx="9">
                  <c:v>Colorado</c:v>
                </c:pt>
                <c:pt idx="10">
                  <c:v>Kansas</c:v>
                </c:pt>
                <c:pt idx="11">
                  <c:v>Nevada</c:v>
                </c:pt>
                <c:pt idx="12">
                  <c:v>Illinois</c:v>
                </c:pt>
                <c:pt idx="13">
                  <c:v>Maryland</c:v>
                </c:pt>
                <c:pt idx="14">
                  <c:v>Michigan</c:v>
                </c:pt>
                <c:pt idx="15">
                  <c:v>Idaho</c:v>
                </c:pt>
                <c:pt idx="16">
                  <c:v>West Virginia</c:v>
                </c:pt>
                <c:pt idx="17">
                  <c:v>Oregon</c:v>
                </c:pt>
                <c:pt idx="18">
                  <c:v>New York</c:v>
                </c:pt>
                <c:pt idx="19">
                  <c:v>Oklahoma</c:v>
                </c:pt>
                <c:pt idx="20">
                  <c:v>Florida</c:v>
                </c:pt>
                <c:pt idx="21">
                  <c:v>New Jersey</c:v>
                </c:pt>
                <c:pt idx="22">
                  <c:v>Iowa</c:v>
                </c:pt>
                <c:pt idx="23">
                  <c:v>Ohio</c:v>
                </c:pt>
                <c:pt idx="24">
                  <c:v>Indiana</c:v>
                </c:pt>
                <c:pt idx="25">
                  <c:v>Arizona</c:v>
                </c:pt>
                <c:pt idx="26">
                  <c:v>Texas</c:v>
                </c:pt>
                <c:pt idx="27">
                  <c:v>Kentucky</c:v>
                </c:pt>
                <c:pt idx="28">
                  <c:v>Missouri</c:v>
                </c:pt>
                <c:pt idx="29">
                  <c:v>Virginia</c:v>
                </c:pt>
                <c:pt idx="30">
                  <c:v>Georgia</c:v>
                </c:pt>
                <c:pt idx="31">
                  <c:v>South Dakota</c:v>
                </c:pt>
                <c:pt idx="32">
                  <c:v>South Carolina</c:v>
                </c:pt>
                <c:pt idx="33">
                  <c:v>Arkansas</c:v>
                </c:pt>
                <c:pt idx="34">
                  <c:v>Louisiana</c:v>
                </c:pt>
                <c:pt idx="35">
                  <c:v>North Carolina</c:v>
                </c:pt>
                <c:pt idx="36">
                  <c:v>Tennessee</c:v>
                </c:pt>
                <c:pt idx="37">
                  <c:v>New Mexico</c:v>
                </c:pt>
                <c:pt idx="38">
                  <c:v>Alabama</c:v>
                </c:pt>
                <c:pt idx="39">
                  <c:v>Mississippi</c:v>
                </c:pt>
              </c:strCache>
            </c:strRef>
          </c:cat>
          <c:val>
            <c:numRef>
              <c:f>Sheet1!$B$2:$B$41</c:f>
              <c:numCache>
                <c:formatCode>0</c:formatCode>
                <c:ptCount val="40"/>
                <c:pt idx="0">
                  <c:v>20.629862268524803</c:v>
                </c:pt>
                <c:pt idx="1">
                  <c:v>24.881148087261742</c:v>
                </c:pt>
                <c:pt idx="2">
                  <c:v>25.143738371021001</c:v>
                </c:pt>
                <c:pt idx="3">
                  <c:v>25.86015811639534</c:v>
                </c:pt>
                <c:pt idx="4">
                  <c:v>27.287921683664766</c:v>
                </c:pt>
                <c:pt idx="5">
                  <c:v>27.877992784519513</c:v>
                </c:pt>
                <c:pt idx="6">
                  <c:v>27.932960893854748</c:v>
                </c:pt>
                <c:pt idx="7">
                  <c:v>27.996827026270356</c:v>
                </c:pt>
                <c:pt idx="8">
                  <c:v>28.504424664101272</c:v>
                </c:pt>
                <c:pt idx="9">
                  <c:v>29.233889386271038</c:v>
                </c:pt>
                <c:pt idx="10">
                  <c:v>29.669677589503529</c:v>
                </c:pt>
                <c:pt idx="11">
                  <c:v>32.150532175914179</c:v>
                </c:pt>
                <c:pt idx="12">
                  <c:v>32.21455754379032</c:v>
                </c:pt>
                <c:pt idx="13">
                  <c:v>33.344726114755879</c:v>
                </c:pt>
                <c:pt idx="14">
                  <c:v>35.999476371252783</c:v>
                </c:pt>
                <c:pt idx="15">
                  <c:v>36.099221288226495</c:v>
                </c:pt>
                <c:pt idx="16">
                  <c:v>36.304828542196113</c:v>
                </c:pt>
                <c:pt idx="17">
                  <c:v>36.605797795204644</c:v>
                </c:pt>
                <c:pt idx="18">
                  <c:v>38.622640483055001</c:v>
                </c:pt>
                <c:pt idx="19">
                  <c:v>40.352251418262952</c:v>
                </c:pt>
                <c:pt idx="20">
                  <c:v>40.395933654360618</c:v>
                </c:pt>
                <c:pt idx="21">
                  <c:v>41.580988944013761</c:v>
                </c:pt>
                <c:pt idx="22">
                  <c:v>43.72199059977202</c:v>
                </c:pt>
                <c:pt idx="23">
                  <c:v>43.964740278296802</c:v>
                </c:pt>
                <c:pt idx="24">
                  <c:v>47.436966334128741</c:v>
                </c:pt>
                <c:pt idx="25">
                  <c:v>48.704892627850342</c:v>
                </c:pt>
                <c:pt idx="26">
                  <c:v>50.959715730742367</c:v>
                </c:pt>
                <c:pt idx="27">
                  <c:v>53.693922724583047</c:v>
                </c:pt>
                <c:pt idx="28">
                  <c:v>54.22458838607907</c:v>
                </c:pt>
                <c:pt idx="29">
                  <c:v>55.588430433769076</c:v>
                </c:pt>
                <c:pt idx="30">
                  <c:v>60.10171058714748</c:v>
                </c:pt>
                <c:pt idx="31">
                  <c:v>61.078027179722092</c:v>
                </c:pt>
                <c:pt idx="32">
                  <c:v>62.482363848913614</c:v>
                </c:pt>
                <c:pt idx="33">
                  <c:v>63.949863307167185</c:v>
                </c:pt>
                <c:pt idx="34">
                  <c:v>65.554882348851294</c:v>
                </c:pt>
                <c:pt idx="35">
                  <c:v>66.688096414675215</c:v>
                </c:pt>
                <c:pt idx="36">
                  <c:v>71.41543987668463</c:v>
                </c:pt>
                <c:pt idx="37">
                  <c:v>76.527246338567096</c:v>
                </c:pt>
                <c:pt idx="38">
                  <c:v>76.8</c:v>
                </c:pt>
                <c:pt idx="39">
                  <c:v>82.344393315572773</c:v>
                </c:pt>
              </c:numCache>
            </c:numRef>
          </c:val>
          <c:extLst>
            <c:ext xmlns:c16="http://schemas.microsoft.com/office/drawing/2014/chart" uri="{C3380CC4-5D6E-409C-BE32-E72D297353CC}">
              <c16:uniqueId val="{00000000-B7F3-4230-9B45-7C2B22D83180}"/>
            </c:ext>
          </c:extLst>
        </c:ser>
        <c:dLbls>
          <c:showLegendKey val="0"/>
          <c:showVal val="0"/>
          <c:showCatName val="0"/>
          <c:showSerName val="0"/>
          <c:showPercent val="0"/>
          <c:showBubbleSize val="0"/>
        </c:dLbls>
        <c:gapWidth val="219"/>
        <c:overlap val="-27"/>
        <c:axId val="1335366704"/>
        <c:axId val="1335370448"/>
      </c:barChart>
      <c:catAx>
        <c:axId val="13353667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35370448"/>
        <c:crosses val="autoZero"/>
        <c:auto val="1"/>
        <c:lblAlgn val="ctr"/>
        <c:lblOffset val="100"/>
        <c:noMultiLvlLbl val="0"/>
      </c:catAx>
      <c:valAx>
        <c:axId val="1335370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3536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9932291072312"/>
          <c:y val="7.8624078624078622E-2"/>
          <c:w val="0.86490395222336358"/>
          <c:h val="0.64619164619164615"/>
        </c:manualLayout>
      </c:layout>
      <c:lineChart>
        <c:grouping val="standard"/>
        <c:varyColors val="0"/>
        <c:ser>
          <c:idx val="0"/>
          <c:order val="0"/>
          <c:tx>
            <c:strRef>
              <c:f>Sheet1!$A$2</c:f>
              <c:strCache>
                <c:ptCount val="1"/>
                <c:pt idx="0">
                  <c:v>OECD</c:v>
                </c:pt>
              </c:strCache>
            </c:strRef>
          </c:tx>
          <c:spPr>
            <a:ln w="40995">
              <a:solidFill>
                <a:srgbClr val="FF0000"/>
              </a:solidFill>
              <a:prstDash val="solid"/>
            </a:ln>
          </c:spPr>
          <c:marker>
            <c:symbol val="diamond"/>
            <c:size val="9"/>
            <c:spPr>
              <a:solidFill>
                <a:srgbClr val="FF0000"/>
              </a:solidFill>
              <a:ln>
                <a:solidFill>
                  <a:srgbClr val="FF0000"/>
                </a:solidFill>
                <a:prstDash val="solid"/>
              </a:ln>
            </c:spPr>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Sheet1!$B$2:$V$2</c:f>
              <c:numCache>
                <c:formatCode>0.0</c:formatCode>
                <c:ptCount val="21"/>
                <c:pt idx="0">
                  <c:v>3.1714285714285713</c:v>
                </c:pt>
                <c:pt idx="1">
                  <c:v>3.1857142857142859</c:v>
                </c:pt>
                <c:pt idx="2">
                  <c:v>3.1615384615384619</c:v>
                </c:pt>
                <c:pt idx="3">
                  <c:v>2.9933333333333336</c:v>
                </c:pt>
                <c:pt idx="4">
                  <c:v>2.9066666666666667</c:v>
                </c:pt>
                <c:pt idx="5">
                  <c:v>2.7333333333333329</c:v>
                </c:pt>
                <c:pt idx="6">
                  <c:v>2.6214285714285714</c:v>
                </c:pt>
                <c:pt idx="7">
                  <c:v>2.4642857142857144</c:v>
                </c:pt>
                <c:pt idx="8">
                  <c:v>2.433333333333334</c:v>
                </c:pt>
                <c:pt idx="9">
                  <c:v>2.3928571428571432</c:v>
                </c:pt>
                <c:pt idx="10">
                  <c:v>2.3142857142857145</c:v>
                </c:pt>
                <c:pt idx="11">
                  <c:v>2.2285714285714286</c:v>
                </c:pt>
                <c:pt idx="12">
                  <c:v>2.2071428571428569</c:v>
                </c:pt>
                <c:pt idx="13">
                  <c:v>2.15</c:v>
                </c:pt>
                <c:pt idx="14">
                  <c:v>2.1142857142857143</c:v>
                </c:pt>
                <c:pt idx="15">
                  <c:v>2.121428571428571</c:v>
                </c:pt>
                <c:pt idx="16">
                  <c:v>2.1357142857142857</c:v>
                </c:pt>
                <c:pt idx="17">
                  <c:v>2.1785714285714284</c:v>
                </c:pt>
                <c:pt idx="18">
                  <c:v>2.1285714285714286</c:v>
                </c:pt>
                <c:pt idx="19">
                  <c:v>2.1142857142857143</c:v>
                </c:pt>
                <c:pt idx="20">
                  <c:v>2.092857142857143</c:v>
                </c:pt>
              </c:numCache>
            </c:numRef>
          </c:val>
          <c:smooth val="0"/>
          <c:extLst>
            <c:ext xmlns:c16="http://schemas.microsoft.com/office/drawing/2014/chart" uri="{C3380CC4-5D6E-409C-BE32-E72D297353CC}">
              <c16:uniqueId val="{00000000-66D9-44EC-A45A-B5A5A62E4231}"/>
            </c:ext>
          </c:extLst>
        </c:ser>
        <c:ser>
          <c:idx val="1"/>
          <c:order val="1"/>
          <c:tx>
            <c:strRef>
              <c:f>Sheet1!$A$3</c:f>
              <c:strCache>
                <c:ptCount val="1"/>
                <c:pt idx="0">
                  <c:v>U.S.</c:v>
                </c:pt>
              </c:strCache>
            </c:strRef>
          </c:tx>
          <c:spPr>
            <a:ln w="40995">
              <a:solidFill>
                <a:srgbClr val="000000"/>
              </a:solidFill>
              <a:prstDash val="solid"/>
            </a:ln>
          </c:spPr>
          <c:marker>
            <c:symbol val="square"/>
            <c:size val="9"/>
            <c:spPr>
              <a:solidFill>
                <a:srgbClr val="000000"/>
              </a:solidFill>
              <a:ln>
                <a:solidFill>
                  <a:srgbClr val="000000"/>
                </a:solidFill>
                <a:prstDash val="solid"/>
              </a:ln>
            </c:spPr>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Sheet1!$B$3:$V$3</c:f>
              <c:numCache>
                <c:formatCode>General</c:formatCode>
                <c:ptCount val="21"/>
                <c:pt idx="0">
                  <c:v>4.5999999999999996</c:v>
                </c:pt>
                <c:pt idx="1">
                  <c:v>4.5</c:v>
                </c:pt>
                <c:pt idx="2">
                  <c:v>4.7</c:v>
                </c:pt>
                <c:pt idx="3">
                  <c:v>4.5999999999999996</c:v>
                </c:pt>
                <c:pt idx="4">
                  <c:v>4.5</c:v>
                </c:pt>
                <c:pt idx="5">
                  <c:v>4.5</c:v>
                </c:pt>
                <c:pt idx="6">
                  <c:v>4.5</c:v>
                </c:pt>
                <c:pt idx="7">
                  <c:v>4.4000000000000004</c:v>
                </c:pt>
                <c:pt idx="8">
                  <c:v>4.3</c:v>
                </c:pt>
                <c:pt idx="9">
                  <c:v>4.2</c:v>
                </c:pt>
                <c:pt idx="10">
                  <c:v>4.0999999999999996</c:v>
                </c:pt>
                <c:pt idx="11">
                  <c:v>4.0999999999999996</c:v>
                </c:pt>
                <c:pt idx="12">
                  <c:v>4.0999999999999996</c:v>
                </c:pt>
                <c:pt idx="13">
                  <c:v>4</c:v>
                </c:pt>
                <c:pt idx="14">
                  <c:v>3.95</c:v>
                </c:pt>
                <c:pt idx="15">
                  <c:v>3.94</c:v>
                </c:pt>
                <c:pt idx="16">
                  <c:v>3.88</c:v>
                </c:pt>
                <c:pt idx="17">
                  <c:v>3.85</c:v>
                </c:pt>
                <c:pt idx="18">
                  <c:v>3.78</c:v>
                </c:pt>
                <c:pt idx="19">
                  <c:v>3.69</c:v>
                </c:pt>
                <c:pt idx="20">
                  <c:v>3.56</c:v>
                </c:pt>
              </c:numCache>
            </c:numRef>
          </c:val>
          <c:smooth val="0"/>
          <c:extLst>
            <c:ext xmlns:c16="http://schemas.microsoft.com/office/drawing/2014/chart" uri="{C3380CC4-5D6E-409C-BE32-E72D297353CC}">
              <c16:uniqueId val="{00000001-66D9-44EC-A45A-B5A5A62E4231}"/>
            </c:ext>
          </c:extLst>
        </c:ser>
        <c:dLbls>
          <c:showLegendKey val="0"/>
          <c:showVal val="0"/>
          <c:showCatName val="0"/>
          <c:showSerName val="0"/>
          <c:showPercent val="0"/>
          <c:showBubbleSize val="0"/>
        </c:dLbls>
        <c:marker val="1"/>
        <c:smooth val="0"/>
        <c:axId val="686685520"/>
        <c:axId val="686682384"/>
      </c:lineChart>
      <c:catAx>
        <c:axId val="686685520"/>
        <c:scaling>
          <c:orientation val="minMax"/>
        </c:scaling>
        <c:delete val="0"/>
        <c:axPos val="b"/>
        <c:numFmt formatCode="General" sourceLinked="1"/>
        <c:majorTickMark val="out"/>
        <c:minorTickMark val="none"/>
        <c:tickLblPos val="nextTo"/>
        <c:spPr>
          <a:ln w="13665">
            <a:solidFill>
              <a:srgbClr val="000080"/>
            </a:solidFill>
            <a:prstDash val="solid"/>
          </a:ln>
        </c:spPr>
        <c:txPr>
          <a:bodyPr rot="-2700000" vert="horz"/>
          <a:lstStyle/>
          <a:p>
            <a:pPr>
              <a:defRPr sz="2367" b="1" i="0" u="none" strike="noStrike" baseline="0">
                <a:solidFill>
                  <a:srgbClr val="000000"/>
                </a:solidFill>
                <a:latin typeface="Arial"/>
                <a:ea typeface="Arial"/>
                <a:cs typeface="Arial"/>
              </a:defRPr>
            </a:pPr>
            <a:endParaRPr lang="en-US"/>
          </a:p>
        </c:txPr>
        <c:crossAx val="686682384"/>
        <c:crosses val="autoZero"/>
        <c:auto val="1"/>
        <c:lblAlgn val="ctr"/>
        <c:lblOffset val="100"/>
        <c:tickLblSkip val="2"/>
        <c:tickMarkSkip val="1"/>
        <c:noMultiLvlLbl val="0"/>
      </c:catAx>
      <c:valAx>
        <c:axId val="686682384"/>
        <c:scaling>
          <c:orientation val="minMax"/>
          <c:max val="5"/>
          <c:min val="2"/>
        </c:scaling>
        <c:delete val="0"/>
        <c:axPos val="l"/>
        <c:majorGridlines>
          <c:spPr>
            <a:ln w="3416">
              <a:solidFill>
                <a:schemeClr val="tx1"/>
              </a:solidFill>
              <a:prstDash val="solid"/>
            </a:ln>
          </c:spPr>
        </c:majorGridlines>
        <c:title>
          <c:tx>
            <c:rich>
              <a:bodyPr/>
              <a:lstStyle/>
              <a:p>
                <a:pPr>
                  <a:defRPr sz="1937" b="1" i="0" u="none" strike="noStrike" baseline="0">
                    <a:solidFill>
                      <a:srgbClr val="000000"/>
                    </a:solidFill>
                    <a:latin typeface="Arial"/>
                    <a:ea typeface="Arial"/>
                    <a:cs typeface="Arial"/>
                  </a:defRPr>
                </a:pPr>
                <a:r>
                  <a:rPr lang="en-US"/>
                  <a:t>Rate per 1,000 live births</a:t>
                </a:r>
              </a:p>
            </c:rich>
          </c:tx>
          <c:layout>
            <c:manualLayout>
              <c:xMode val="edge"/>
              <c:yMode val="edge"/>
              <c:x val="1.5151515151515152E-2"/>
              <c:y val="4.1769041769041768E-2"/>
            </c:manualLayout>
          </c:layout>
          <c:overlay val="0"/>
          <c:spPr>
            <a:noFill/>
            <a:ln w="27330">
              <a:noFill/>
            </a:ln>
          </c:spPr>
        </c:title>
        <c:numFmt formatCode="0.0" sourceLinked="1"/>
        <c:majorTickMark val="out"/>
        <c:minorTickMark val="none"/>
        <c:tickLblPos val="nextTo"/>
        <c:spPr>
          <a:ln w="13665">
            <a:solidFill>
              <a:srgbClr val="000080"/>
            </a:solidFill>
            <a:prstDash val="solid"/>
          </a:ln>
        </c:spPr>
        <c:txPr>
          <a:bodyPr rot="0" vert="horz"/>
          <a:lstStyle/>
          <a:p>
            <a:pPr>
              <a:defRPr sz="1937" b="1" i="0" u="none" strike="noStrike" baseline="0">
                <a:solidFill>
                  <a:srgbClr val="000000"/>
                </a:solidFill>
                <a:latin typeface="Arial"/>
                <a:ea typeface="Arial"/>
                <a:cs typeface="Arial"/>
              </a:defRPr>
            </a:pPr>
            <a:endParaRPr lang="en-US"/>
          </a:p>
        </c:txPr>
        <c:crossAx val="686685520"/>
        <c:crosses val="autoZero"/>
        <c:crossBetween val="between"/>
        <c:majorUnit val="1"/>
      </c:valAx>
      <c:spPr>
        <a:noFill/>
        <a:ln w="40995">
          <a:solidFill>
            <a:schemeClr val="tx1"/>
          </a:solidFill>
          <a:prstDash val="solid"/>
        </a:ln>
      </c:spPr>
    </c:plotArea>
    <c:plotVisOnly val="1"/>
    <c:dispBlanksAs val="gap"/>
    <c:showDLblsOverMax val="0"/>
  </c:chart>
  <c:spPr>
    <a:solidFill>
      <a:srgbClr val="FFFFFF"/>
    </a:solidFill>
    <a:ln w="19050" cap="flat" cmpd="sng" algn="ctr">
      <a:solidFill>
        <a:srgbClr val="000080"/>
      </a:solidFill>
      <a:prstDash val="solid"/>
      <a:miter lim="800000"/>
      <a:headEnd type="none" w="med" len="med"/>
      <a:tailEnd type="none" w="med" len="med"/>
    </a:ln>
  </c:spPr>
  <c:txPr>
    <a:bodyPr/>
    <a:lstStyle/>
    <a:p>
      <a:pPr>
        <a:defRPr sz="1937"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9932291072312"/>
          <c:y val="7.8624078624078622E-2"/>
          <c:w val="0.86490395222336358"/>
          <c:h val="0.64619164619164615"/>
        </c:manualLayout>
      </c:layout>
      <c:lineChart>
        <c:grouping val="standard"/>
        <c:varyColors val="0"/>
        <c:ser>
          <c:idx val="0"/>
          <c:order val="0"/>
          <c:tx>
            <c:strRef>
              <c:f>Sheet1!$A$2</c:f>
              <c:strCache>
                <c:ptCount val="1"/>
                <c:pt idx="0">
                  <c:v>OECD</c:v>
                </c:pt>
              </c:strCache>
            </c:strRef>
          </c:tx>
          <c:spPr>
            <a:ln w="40995">
              <a:solidFill>
                <a:srgbClr val="FF0000"/>
              </a:solidFill>
              <a:prstDash val="solid"/>
            </a:ln>
          </c:spPr>
          <c:marker>
            <c:symbol val="diamond"/>
            <c:size val="9"/>
            <c:spPr>
              <a:solidFill>
                <a:srgbClr val="FF0000"/>
              </a:solidFill>
              <a:ln>
                <a:solidFill>
                  <a:srgbClr val="FF0000"/>
                </a:solidFill>
                <a:prstDash val="solid"/>
              </a:ln>
            </c:spPr>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Sheet1!$B$2:$V$2</c:f>
              <c:numCache>
                <c:formatCode>0.0</c:formatCode>
                <c:ptCount val="21"/>
                <c:pt idx="0">
                  <c:v>3.1714285714285713</c:v>
                </c:pt>
                <c:pt idx="1">
                  <c:v>3.1857142857142859</c:v>
                </c:pt>
                <c:pt idx="2">
                  <c:v>3.1615384615384619</c:v>
                </c:pt>
                <c:pt idx="3">
                  <c:v>2.9933333333333336</c:v>
                </c:pt>
                <c:pt idx="4">
                  <c:v>2.9066666666666667</c:v>
                </c:pt>
                <c:pt idx="5">
                  <c:v>2.7333333333333329</c:v>
                </c:pt>
                <c:pt idx="6">
                  <c:v>2.6214285714285714</c:v>
                </c:pt>
                <c:pt idx="7">
                  <c:v>2.4642857142857144</c:v>
                </c:pt>
                <c:pt idx="8">
                  <c:v>2.433333333333334</c:v>
                </c:pt>
                <c:pt idx="9">
                  <c:v>2.3928571428571432</c:v>
                </c:pt>
                <c:pt idx="10">
                  <c:v>2.3142857142857145</c:v>
                </c:pt>
                <c:pt idx="11">
                  <c:v>2.2285714285714286</c:v>
                </c:pt>
                <c:pt idx="12">
                  <c:v>2.2071428571428569</c:v>
                </c:pt>
                <c:pt idx="13">
                  <c:v>2.15</c:v>
                </c:pt>
                <c:pt idx="14">
                  <c:v>2.1142857142857143</c:v>
                </c:pt>
                <c:pt idx="15">
                  <c:v>2.121428571428571</c:v>
                </c:pt>
                <c:pt idx="16">
                  <c:v>2.1357142857142857</c:v>
                </c:pt>
                <c:pt idx="17">
                  <c:v>2.1785714285714284</c:v>
                </c:pt>
                <c:pt idx="18">
                  <c:v>2.1285714285714286</c:v>
                </c:pt>
                <c:pt idx="19">
                  <c:v>2.1142857142857143</c:v>
                </c:pt>
                <c:pt idx="20">
                  <c:v>2.092857142857143</c:v>
                </c:pt>
              </c:numCache>
            </c:numRef>
          </c:val>
          <c:smooth val="0"/>
          <c:extLst>
            <c:ext xmlns:c16="http://schemas.microsoft.com/office/drawing/2014/chart" uri="{C3380CC4-5D6E-409C-BE32-E72D297353CC}">
              <c16:uniqueId val="{00000000-66D9-44EC-A45A-B5A5A62E4231}"/>
            </c:ext>
          </c:extLst>
        </c:ser>
        <c:ser>
          <c:idx val="1"/>
          <c:order val="1"/>
          <c:tx>
            <c:strRef>
              <c:f>Sheet1!$A$3</c:f>
              <c:strCache>
                <c:ptCount val="1"/>
                <c:pt idx="0">
                  <c:v>U.S.</c:v>
                </c:pt>
              </c:strCache>
            </c:strRef>
          </c:tx>
          <c:spPr>
            <a:ln w="40995">
              <a:solidFill>
                <a:srgbClr val="000000"/>
              </a:solidFill>
              <a:prstDash val="solid"/>
            </a:ln>
          </c:spPr>
          <c:marker>
            <c:symbol val="square"/>
            <c:size val="9"/>
            <c:spPr>
              <a:solidFill>
                <a:srgbClr val="000000"/>
              </a:solidFill>
              <a:ln>
                <a:solidFill>
                  <a:srgbClr val="000000"/>
                </a:solidFill>
                <a:prstDash val="solid"/>
              </a:ln>
            </c:spPr>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Sheet1!$B$3:$V$3</c:f>
              <c:numCache>
                <c:formatCode>General</c:formatCode>
                <c:ptCount val="21"/>
                <c:pt idx="0">
                  <c:v>4.5999999999999996</c:v>
                </c:pt>
                <c:pt idx="1">
                  <c:v>4.5</c:v>
                </c:pt>
                <c:pt idx="2">
                  <c:v>4.7</c:v>
                </c:pt>
                <c:pt idx="3">
                  <c:v>4.5999999999999996</c:v>
                </c:pt>
                <c:pt idx="4">
                  <c:v>4.5</c:v>
                </c:pt>
                <c:pt idx="5">
                  <c:v>4.5</c:v>
                </c:pt>
                <c:pt idx="6">
                  <c:v>4.5</c:v>
                </c:pt>
                <c:pt idx="7">
                  <c:v>4.4000000000000004</c:v>
                </c:pt>
                <c:pt idx="8">
                  <c:v>4.3</c:v>
                </c:pt>
                <c:pt idx="9">
                  <c:v>4.2</c:v>
                </c:pt>
                <c:pt idx="10">
                  <c:v>4.0999999999999996</c:v>
                </c:pt>
                <c:pt idx="11">
                  <c:v>4.0999999999999996</c:v>
                </c:pt>
                <c:pt idx="12">
                  <c:v>4.0999999999999996</c:v>
                </c:pt>
                <c:pt idx="13">
                  <c:v>4</c:v>
                </c:pt>
                <c:pt idx="14">
                  <c:v>3.95</c:v>
                </c:pt>
                <c:pt idx="15">
                  <c:v>3.94</c:v>
                </c:pt>
                <c:pt idx="16">
                  <c:v>3.88</c:v>
                </c:pt>
                <c:pt idx="17">
                  <c:v>3.85</c:v>
                </c:pt>
                <c:pt idx="18">
                  <c:v>3.78</c:v>
                </c:pt>
                <c:pt idx="19">
                  <c:v>3.69</c:v>
                </c:pt>
                <c:pt idx="20">
                  <c:v>3.56</c:v>
                </c:pt>
              </c:numCache>
            </c:numRef>
          </c:val>
          <c:smooth val="0"/>
          <c:extLst>
            <c:ext xmlns:c16="http://schemas.microsoft.com/office/drawing/2014/chart" uri="{C3380CC4-5D6E-409C-BE32-E72D297353CC}">
              <c16:uniqueId val="{00000001-66D9-44EC-A45A-B5A5A62E4231}"/>
            </c:ext>
          </c:extLst>
        </c:ser>
        <c:dLbls>
          <c:showLegendKey val="0"/>
          <c:showVal val="0"/>
          <c:showCatName val="0"/>
          <c:showSerName val="0"/>
          <c:showPercent val="0"/>
          <c:showBubbleSize val="0"/>
        </c:dLbls>
        <c:marker val="1"/>
        <c:smooth val="0"/>
        <c:axId val="686685520"/>
        <c:axId val="686682384"/>
      </c:lineChart>
      <c:catAx>
        <c:axId val="686685520"/>
        <c:scaling>
          <c:orientation val="minMax"/>
        </c:scaling>
        <c:delete val="0"/>
        <c:axPos val="b"/>
        <c:numFmt formatCode="General" sourceLinked="1"/>
        <c:majorTickMark val="out"/>
        <c:minorTickMark val="none"/>
        <c:tickLblPos val="nextTo"/>
        <c:spPr>
          <a:ln w="13665">
            <a:solidFill>
              <a:srgbClr val="000080"/>
            </a:solidFill>
            <a:prstDash val="solid"/>
          </a:ln>
        </c:spPr>
        <c:txPr>
          <a:bodyPr rot="-2700000" vert="horz"/>
          <a:lstStyle/>
          <a:p>
            <a:pPr>
              <a:defRPr sz="2367" b="1" i="0" u="none" strike="noStrike" baseline="0">
                <a:solidFill>
                  <a:srgbClr val="000000"/>
                </a:solidFill>
                <a:latin typeface="Arial"/>
                <a:ea typeface="Arial"/>
                <a:cs typeface="Arial"/>
              </a:defRPr>
            </a:pPr>
            <a:endParaRPr lang="en-US"/>
          </a:p>
        </c:txPr>
        <c:crossAx val="686682384"/>
        <c:crosses val="autoZero"/>
        <c:auto val="1"/>
        <c:lblAlgn val="ctr"/>
        <c:lblOffset val="100"/>
        <c:tickLblSkip val="2"/>
        <c:tickMarkSkip val="1"/>
        <c:noMultiLvlLbl val="0"/>
      </c:catAx>
      <c:valAx>
        <c:axId val="686682384"/>
        <c:scaling>
          <c:orientation val="minMax"/>
          <c:max val="5"/>
          <c:min val="2"/>
        </c:scaling>
        <c:delete val="0"/>
        <c:axPos val="l"/>
        <c:majorGridlines>
          <c:spPr>
            <a:ln w="3416">
              <a:solidFill>
                <a:schemeClr val="tx1"/>
              </a:solidFill>
              <a:prstDash val="solid"/>
            </a:ln>
          </c:spPr>
        </c:majorGridlines>
        <c:title>
          <c:tx>
            <c:rich>
              <a:bodyPr/>
              <a:lstStyle/>
              <a:p>
                <a:pPr>
                  <a:defRPr sz="1937" b="1" i="0" u="none" strike="noStrike" baseline="0">
                    <a:solidFill>
                      <a:srgbClr val="000000"/>
                    </a:solidFill>
                    <a:latin typeface="Arial"/>
                    <a:ea typeface="Arial"/>
                    <a:cs typeface="Arial"/>
                  </a:defRPr>
                </a:pPr>
                <a:r>
                  <a:rPr lang="en-US"/>
                  <a:t>Rate per 1,000 live births</a:t>
                </a:r>
              </a:p>
            </c:rich>
          </c:tx>
          <c:layout>
            <c:manualLayout>
              <c:xMode val="edge"/>
              <c:yMode val="edge"/>
              <c:x val="1.5151515151515152E-2"/>
              <c:y val="4.1769041769041768E-2"/>
            </c:manualLayout>
          </c:layout>
          <c:overlay val="0"/>
          <c:spPr>
            <a:noFill/>
            <a:ln w="27330">
              <a:noFill/>
            </a:ln>
          </c:spPr>
        </c:title>
        <c:numFmt formatCode="0.0" sourceLinked="1"/>
        <c:majorTickMark val="out"/>
        <c:minorTickMark val="none"/>
        <c:tickLblPos val="nextTo"/>
        <c:spPr>
          <a:ln w="13665">
            <a:solidFill>
              <a:srgbClr val="000080"/>
            </a:solidFill>
            <a:prstDash val="solid"/>
          </a:ln>
        </c:spPr>
        <c:txPr>
          <a:bodyPr rot="0" vert="horz"/>
          <a:lstStyle/>
          <a:p>
            <a:pPr>
              <a:defRPr sz="1937" b="1" i="0" u="none" strike="noStrike" baseline="0">
                <a:solidFill>
                  <a:srgbClr val="000000"/>
                </a:solidFill>
                <a:latin typeface="Arial"/>
                <a:ea typeface="Arial"/>
                <a:cs typeface="Arial"/>
              </a:defRPr>
            </a:pPr>
            <a:endParaRPr lang="en-US"/>
          </a:p>
        </c:txPr>
        <c:crossAx val="686685520"/>
        <c:crosses val="autoZero"/>
        <c:crossBetween val="between"/>
        <c:majorUnit val="1"/>
      </c:valAx>
      <c:spPr>
        <a:noFill/>
        <a:ln w="40995">
          <a:solidFill>
            <a:schemeClr val="tx1"/>
          </a:solidFill>
          <a:prstDash val="solid"/>
        </a:ln>
      </c:spPr>
    </c:plotArea>
    <c:plotVisOnly val="1"/>
    <c:dispBlanksAs val="gap"/>
    <c:showDLblsOverMax val="0"/>
  </c:chart>
  <c:spPr>
    <a:solidFill>
      <a:srgbClr val="FFFFFF"/>
    </a:solidFill>
    <a:ln w="19050" cap="flat" cmpd="sng" algn="ctr">
      <a:solidFill>
        <a:srgbClr val="000080"/>
      </a:solidFill>
      <a:prstDash val="solid"/>
      <a:miter lim="800000"/>
      <a:headEnd type="none" w="med" len="med"/>
      <a:tailEnd type="none" w="med" len="med"/>
    </a:ln>
  </c:spPr>
  <c:txPr>
    <a:bodyPr/>
    <a:lstStyle/>
    <a:p>
      <a:pPr>
        <a:defRPr sz="1937"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430081656459615E-2"/>
          <c:y val="2.8214768879020885E-2"/>
          <c:w val="0.91048349859045397"/>
          <c:h val="0.78968542164396838"/>
        </c:manualLayout>
      </c:layout>
      <c:lineChart>
        <c:grouping val="standard"/>
        <c:varyColors val="0"/>
        <c:ser>
          <c:idx val="0"/>
          <c:order val="0"/>
          <c:tx>
            <c:strRef>
              <c:f>Sheet1!$A$2</c:f>
              <c:strCache>
                <c:ptCount val="1"/>
                <c:pt idx="0">
                  <c:v>OECD</c:v>
                </c:pt>
              </c:strCache>
            </c:strRef>
          </c:tx>
          <c:spPr>
            <a:ln w="44450">
              <a:solidFill>
                <a:srgbClr val="FF0000"/>
              </a:solidFill>
            </a:ln>
          </c:spPr>
          <c:marker>
            <c:symbol val="square"/>
            <c:size val="10"/>
            <c:spPr>
              <a:solidFill>
                <a:srgbClr val="FF0000"/>
              </a:solidFill>
              <a:ln>
                <a:solidFill>
                  <a:srgbClr val="FF0000"/>
                </a:solidFill>
              </a:ln>
            </c:spPr>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Sheet1!$B$2:$V$2</c:f>
              <c:numCache>
                <c:formatCode>0.0</c:formatCode>
                <c:ptCount val="21"/>
                <c:pt idx="0">
                  <c:v>5.8</c:v>
                </c:pt>
                <c:pt idx="1">
                  <c:v>5.9</c:v>
                </c:pt>
                <c:pt idx="2">
                  <c:v>6</c:v>
                </c:pt>
                <c:pt idx="3">
                  <c:v>5.9</c:v>
                </c:pt>
                <c:pt idx="4">
                  <c:v>5.7</c:v>
                </c:pt>
                <c:pt idx="5">
                  <c:v>5.98</c:v>
                </c:pt>
                <c:pt idx="6">
                  <c:v>5.79</c:v>
                </c:pt>
                <c:pt idx="7">
                  <c:v>5.69</c:v>
                </c:pt>
                <c:pt idx="8">
                  <c:v>5.69</c:v>
                </c:pt>
                <c:pt idx="9">
                  <c:v>5.89</c:v>
                </c:pt>
                <c:pt idx="10">
                  <c:v>5.4214285714285708</c:v>
                </c:pt>
                <c:pt idx="11">
                  <c:v>5.3285714285714283</c:v>
                </c:pt>
                <c:pt idx="12">
                  <c:v>5.2642857142857142</c:v>
                </c:pt>
                <c:pt idx="13">
                  <c:v>5.1357142857142861</c:v>
                </c:pt>
                <c:pt idx="14">
                  <c:v>5.0928571428571425</c:v>
                </c:pt>
                <c:pt idx="15">
                  <c:v>5.0357142857142856</c:v>
                </c:pt>
                <c:pt idx="16">
                  <c:v>4.9142857142857137</c:v>
                </c:pt>
                <c:pt idx="17">
                  <c:v>5.0857142857142845</c:v>
                </c:pt>
                <c:pt idx="18">
                  <c:v>5</c:v>
                </c:pt>
                <c:pt idx="19">
                  <c:v>4.9571428571428573</c:v>
                </c:pt>
                <c:pt idx="20">
                  <c:v>4.9214285714285708</c:v>
                </c:pt>
              </c:numCache>
            </c:numRef>
          </c:val>
          <c:smooth val="0"/>
          <c:extLst>
            <c:ext xmlns:c16="http://schemas.microsoft.com/office/drawing/2014/chart" uri="{C3380CC4-5D6E-409C-BE32-E72D297353CC}">
              <c16:uniqueId val="{00000000-2F20-4297-B4D0-229A9E9FEA40}"/>
            </c:ext>
          </c:extLst>
        </c:ser>
        <c:ser>
          <c:idx val="1"/>
          <c:order val="1"/>
          <c:tx>
            <c:strRef>
              <c:f>Sheet1!$A$3</c:f>
              <c:strCache>
                <c:ptCount val="1"/>
                <c:pt idx="0">
                  <c:v>U.S.</c:v>
                </c:pt>
              </c:strCache>
            </c:strRef>
          </c:tx>
          <c:spPr>
            <a:ln w="44450">
              <a:solidFill>
                <a:srgbClr val="333399"/>
              </a:solidFill>
            </a:ln>
          </c:spPr>
          <c:marker>
            <c:symbol val="diamond"/>
            <c:size val="10"/>
            <c:spPr>
              <a:solidFill>
                <a:srgbClr val="333399"/>
              </a:solidFill>
              <a:ln>
                <a:solidFill>
                  <a:srgbClr val="333399"/>
                </a:solidFill>
              </a:ln>
            </c:spPr>
          </c:marker>
          <c:cat>
            <c:numRef>
              <c:f>Sheet1!$B$1:$V$1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Sheet1!$B$3:$V$3</c:f>
              <c:numCache>
                <c:formatCode>General</c:formatCode>
                <c:ptCount val="21"/>
                <c:pt idx="0">
                  <c:v>7</c:v>
                </c:pt>
                <c:pt idx="1">
                  <c:v>6.9</c:v>
                </c:pt>
                <c:pt idx="2">
                  <c:v>6.9</c:v>
                </c:pt>
                <c:pt idx="3">
                  <c:v>6.8</c:v>
                </c:pt>
                <c:pt idx="4">
                  <c:v>6.7</c:v>
                </c:pt>
                <c:pt idx="5">
                  <c:v>6.6</c:v>
                </c:pt>
                <c:pt idx="6">
                  <c:v>6.5</c:v>
                </c:pt>
                <c:pt idx="7">
                  <c:v>6.4</c:v>
                </c:pt>
                <c:pt idx="8">
                  <c:v>6.5</c:v>
                </c:pt>
                <c:pt idx="9">
                  <c:v>6.2</c:v>
                </c:pt>
                <c:pt idx="10">
                  <c:v>6.25</c:v>
                </c:pt>
                <c:pt idx="11">
                  <c:v>6.3</c:v>
                </c:pt>
                <c:pt idx="12">
                  <c:v>6.2</c:v>
                </c:pt>
                <c:pt idx="13">
                  <c:v>6.2</c:v>
                </c:pt>
                <c:pt idx="14">
                  <c:v>6</c:v>
                </c:pt>
                <c:pt idx="15">
                  <c:v>6</c:v>
                </c:pt>
                <c:pt idx="16">
                  <c:v>6</c:v>
                </c:pt>
                <c:pt idx="17">
                  <c:v>5.9</c:v>
                </c:pt>
                <c:pt idx="18">
                  <c:v>5.8</c:v>
                </c:pt>
                <c:pt idx="19">
                  <c:v>5.7</c:v>
                </c:pt>
                <c:pt idx="20">
                  <c:v>5.5</c:v>
                </c:pt>
              </c:numCache>
            </c:numRef>
          </c:val>
          <c:smooth val="0"/>
          <c:extLst>
            <c:ext xmlns:c16="http://schemas.microsoft.com/office/drawing/2014/chart" uri="{C3380CC4-5D6E-409C-BE32-E72D297353CC}">
              <c16:uniqueId val="{00000001-2F20-4297-B4D0-229A9E9FEA40}"/>
            </c:ext>
          </c:extLst>
        </c:ser>
        <c:dLbls>
          <c:showLegendKey val="0"/>
          <c:showVal val="0"/>
          <c:showCatName val="0"/>
          <c:showSerName val="0"/>
          <c:showPercent val="0"/>
          <c:showBubbleSize val="0"/>
        </c:dLbls>
        <c:marker val="1"/>
        <c:smooth val="0"/>
        <c:axId val="636975608"/>
        <c:axId val="636978744"/>
      </c:lineChart>
      <c:catAx>
        <c:axId val="636975608"/>
        <c:scaling>
          <c:orientation val="minMax"/>
        </c:scaling>
        <c:delete val="0"/>
        <c:axPos val="b"/>
        <c:numFmt formatCode="General" sourceLinked="1"/>
        <c:majorTickMark val="out"/>
        <c:minorTickMark val="none"/>
        <c:tickLblPos val="nextTo"/>
        <c:spPr>
          <a:ln>
            <a:solidFill>
              <a:srgbClr val="000000"/>
            </a:solidFill>
          </a:ln>
        </c:spPr>
        <c:txPr>
          <a:bodyPr/>
          <a:lstStyle/>
          <a:p>
            <a:pPr>
              <a:defRPr sz="2000"/>
            </a:pPr>
            <a:endParaRPr lang="en-US"/>
          </a:p>
        </c:txPr>
        <c:crossAx val="636978744"/>
        <c:crosses val="autoZero"/>
        <c:auto val="1"/>
        <c:lblAlgn val="ctr"/>
        <c:lblOffset val="100"/>
        <c:noMultiLvlLbl val="0"/>
      </c:catAx>
      <c:valAx>
        <c:axId val="636978744"/>
        <c:scaling>
          <c:orientation val="minMax"/>
          <c:max val="7"/>
          <c:min val="4.5"/>
        </c:scaling>
        <c:delete val="0"/>
        <c:axPos val="l"/>
        <c:majorGridlines/>
        <c:numFmt formatCode="0.0" sourceLinked="1"/>
        <c:majorTickMark val="out"/>
        <c:minorTickMark val="none"/>
        <c:tickLblPos val="nextTo"/>
        <c:spPr>
          <a:solidFill>
            <a:schemeClr val="tx1"/>
          </a:solidFill>
          <a:ln>
            <a:solidFill>
              <a:srgbClr val="000000"/>
            </a:solidFill>
          </a:ln>
        </c:spPr>
        <c:crossAx val="636975608"/>
        <c:crosses val="autoZero"/>
        <c:crossBetween val="between"/>
        <c:majorUnit val="0.5"/>
      </c:valAx>
    </c:plotArea>
    <c:plotVisOnly val="1"/>
    <c:dispBlanksAs val="gap"/>
    <c:showDLblsOverMax val="0"/>
  </c:chart>
  <c:spPr>
    <a:solidFill>
      <a:schemeClr val="tx1"/>
    </a:solidFill>
  </c:spPr>
  <c:txPr>
    <a:bodyPr/>
    <a:lstStyle/>
    <a:p>
      <a:pPr>
        <a:defRPr sz="1800">
          <a:solidFill>
            <a:srgbClr val="000000"/>
          </a:solidFil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5140493203191"/>
          <c:y val="9.0877275730650561E-2"/>
          <c:w val="0.86182669789227162"/>
          <c:h val="0.74463519313304716"/>
        </c:manualLayout>
      </c:layout>
      <c:lineChart>
        <c:grouping val="standard"/>
        <c:varyColors val="0"/>
        <c:ser>
          <c:idx val="0"/>
          <c:order val="0"/>
          <c:tx>
            <c:strRef>
              <c:f>Sheet1!$A$2</c:f>
              <c:strCache>
                <c:ptCount val="1"/>
                <c:pt idx="0">
                  <c:v>OECD Average</c:v>
                </c:pt>
              </c:strCache>
            </c:strRef>
          </c:tx>
          <c:spPr>
            <a:ln w="38298">
              <a:solidFill>
                <a:srgbClr val="FF0000"/>
              </a:solidFill>
              <a:prstDash val="solid"/>
            </a:ln>
          </c:spPr>
          <c:marker>
            <c:symbol val="diamond"/>
            <c:size val="9"/>
            <c:spPr>
              <a:solidFill>
                <a:srgbClr val="FF0000"/>
              </a:solidFill>
              <a:ln>
                <a:solidFill>
                  <a:srgbClr val="FF0000"/>
                </a:solidFill>
                <a:prstDash val="solid"/>
              </a:ln>
            </c:spPr>
          </c:marker>
          <c:cat>
            <c:strRef>
              <c:f>Sheet1!$B$1:$W$1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Sheet1!$B$2:$W$2</c:f>
              <c:numCache>
                <c:formatCode>General</c:formatCode>
                <c:ptCount val="22"/>
                <c:pt idx="0">
                  <c:v>6.3</c:v>
                </c:pt>
                <c:pt idx="1">
                  <c:v>6.6</c:v>
                </c:pt>
                <c:pt idx="2">
                  <c:v>6.6</c:v>
                </c:pt>
                <c:pt idx="3">
                  <c:v>6.9</c:v>
                </c:pt>
                <c:pt idx="4">
                  <c:v>6.6</c:v>
                </c:pt>
                <c:pt idx="5" formatCode="0.0">
                  <c:v>6.1888888888888891</c:v>
                </c:pt>
                <c:pt idx="6" formatCode="0.0">
                  <c:v>6.5222222222222221</c:v>
                </c:pt>
                <c:pt idx="7" formatCode="0.0">
                  <c:v>6.011111111111112</c:v>
                </c:pt>
                <c:pt idx="8" formatCode="0.0">
                  <c:v>6.0555555555555554</c:v>
                </c:pt>
                <c:pt idx="9" formatCode="0.0">
                  <c:v>6.4777777777777779</c:v>
                </c:pt>
                <c:pt idx="10" formatCode="0.0">
                  <c:v>6.4888888888888889</c:v>
                </c:pt>
                <c:pt idx="11" formatCode="0.0">
                  <c:v>6.1888888888888882</c:v>
                </c:pt>
                <c:pt idx="12" formatCode="0.0">
                  <c:v>5.511111111111112</c:v>
                </c:pt>
                <c:pt idx="13" formatCode="0.0">
                  <c:v>5.0999999999999996</c:v>
                </c:pt>
                <c:pt idx="14" formatCode="0.0">
                  <c:v>4.8</c:v>
                </c:pt>
                <c:pt idx="15" formatCode="0.0">
                  <c:v>4.7</c:v>
                </c:pt>
                <c:pt idx="16" formatCode="0.0">
                  <c:v>4.8</c:v>
                </c:pt>
                <c:pt idx="17" formatCode="0.0">
                  <c:v>4.9000000000000004</c:v>
                </c:pt>
                <c:pt idx="18">
                  <c:v>5.6</c:v>
                </c:pt>
                <c:pt idx="19">
                  <c:v>5.19</c:v>
                </c:pt>
                <c:pt idx="20">
                  <c:v>6.1</c:v>
                </c:pt>
              </c:numCache>
            </c:numRef>
          </c:val>
          <c:smooth val="0"/>
          <c:extLst>
            <c:ext xmlns:c16="http://schemas.microsoft.com/office/drawing/2014/chart" uri="{C3380CC4-5D6E-409C-BE32-E72D297353CC}">
              <c16:uniqueId val="{00000000-81F4-426A-958D-D51082F1192B}"/>
            </c:ext>
          </c:extLst>
        </c:ser>
        <c:ser>
          <c:idx val="1"/>
          <c:order val="1"/>
          <c:tx>
            <c:strRef>
              <c:f>Sheet1!$A$3</c:f>
              <c:strCache>
                <c:ptCount val="1"/>
                <c:pt idx="0">
                  <c:v>U.S.</c:v>
                </c:pt>
              </c:strCache>
            </c:strRef>
          </c:tx>
          <c:spPr>
            <a:ln w="38298">
              <a:solidFill>
                <a:srgbClr val="0000FF"/>
              </a:solidFill>
              <a:prstDash val="solid"/>
            </a:ln>
          </c:spPr>
          <c:marker>
            <c:symbol val="square"/>
            <c:size val="9"/>
            <c:spPr>
              <a:solidFill>
                <a:schemeClr val="tx1"/>
              </a:solidFill>
              <a:ln>
                <a:solidFill>
                  <a:srgbClr val="0000FF"/>
                </a:solidFill>
                <a:prstDash val="solid"/>
              </a:ln>
            </c:spPr>
          </c:marker>
          <c:dPt>
            <c:idx val="1"/>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1-7A97-4EB3-89A3-CDABC7B43E03}"/>
              </c:ext>
            </c:extLst>
          </c:dPt>
          <c:dPt>
            <c:idx val="2"/>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3-7A97-4EB3-89A3-CDABC7B43E03}"/>
              </c:ext>
            </c:extLst>
          </c:dPt>
          <c:dPt>
            <c:idx val="3"/>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5-7A97-4EB3-89A3-CDABC7B43E03}"/>
              </c:ext>
            </c:extLst>
          </c:dPt>
          <c:dPt>
            <c:idx val="4"/>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7-7A97-4EB3-89A3-CDABC7B43E03}"/>
              </c:ext>
            </c:extLst>
          </c:dPt>
          <c:dPt>
            <c:idx val="5"/>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9-7A97-4EB3-89A3-CDABC7B43E03}"/>
              </c:ext>
            </c:extLst>
          </c:dPt>
          <c:dPt>
            <c:idx val="6"/>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B-7A97-4EB3-89A3-CDABC7B43E03}"/>
              </c:ext>
            </c:extLst>
          </c:dPt>
          <c:dPt>
            <c:idx val="7"/>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D-7A97-4EB3-89A3-CDABC7B43E03}"/>
              </c:ext>
            </c:extLst>
          </c:dPt>
          <c:dPt>
            <c:idx val="8"/>
            <c:marker>
              <c:spPr>
                <a:solidFill>
                  <a:srgbClr val="0000FF"/>
                </a:solidFill>
                <a:ln>
                  <a:solidFill>
                    <a:srgbClr val="0000FF"/>
                  </a:solidFill>
                  <a:prstDash val="sysDash"/>
                </a:ln>
              </c:spPr>
            </c:marker>
            <c:bubble3D val="0"/>
            <c:spPr>
              <a:ln w="38298">
                <a:solidFill>
                  <a:srgbClr val="2020FF"/>
                </a:solidFill>
                <a:prstDash val="solid"/>
              </a:ln>
            </c:spPr>
            <c:extLst>
              <c:ext xmlns:c16="http://schemas.microsoft.com/office/drawing/2014/chart" uri="{C3380CC4-5D6E-409C-BE32-E72D297353CC}">
                <c16:uniqueId val="{00000002-81F4-426A-958D-D51082F1192B}"/>
              </c:ext>
            </c:extLst>
          </c:dPt>
          <c:dPt>
            <c:idx val="9"/>
            <c:marker>
              <c:spPr>
                <a:solidFill>
                  <a:srgbClr val="0000FF"/>
                </a:solidFill>
                <a:ln>
                  <a:solidFill>
                    <a:srgbClr val="0000FF"/>
                  </a:solidFill>
                  <a:prstDash val="sysDash"/>
                </a:ln>
              </c:spPr>
            </c:marker>
            <c:bubble3D val="0"/>
            <c:spPr>
              <a:ln w="38298">
                <a:solidFill>
                  <a:srgbClr val="2020FF"/>
                </a:solidFill>
                <a:prstDash val="solid"/>
              </a:ln>
            </c:spPr>
            <c:extLst>
              <c:ext xmlns:c16="http://schemas.microsoft.com/office/drawing/2014/chart" uri="{C3380CC4-5D6E-409C-BE32-E72D297353CC}">
                <c16:uniqueId val="{00000004-81F4-426A-958D-D51082F1192B}"/>
              </c:ext>
            </c:extLst>
          </c:dPt>
          <c:dPt>
            <c:idx val="10"/>
            <c:marker>
              <c:spPr>
                <a:solidFill>
                  <a:srgbClr val="0000FF"/>
                </a:solidFill>
                <a:ln>
                  <a:solidFill>
                    <a:srgbClr val="3366FF"/>
                  </a:solidFill>
                  <a:prstDash val="sysDash"/>
                </a:ln>
              </c:spPr>
            </c:marker>
            <c:bubble3D val="0"/>
            <c:spPr>
              <a:ln w="38354">
                <a:solidFill>
                  <a:srgbClr val="2020FF"/>
                </a:solidFill>
                <a:prstDash val="solid"/>
              </a:ln>
            </c:spPr>
            <c:extLst>
              <c:ext xmlns:c16="http://schemas.microsoft.com/office/drawing/2014/chart" uri="{C3380CC4-5D6E-409C-BE32-E72D297353CC}">
                <c16:uniqueId val="{00000006-81F4-426A-958D-D51082F1192B}"/>
              </c:ext>
            </c:extLst>
          </c:dPt>
          <c:dPt>
            <c:idx val="11"/>
            <c:marker>
              <c:spPr>
                <a:solidFill>
                  <a:srgbClr val="0000FF"/>
                </a:solidFill>
                <a:ln>
                  <a:solidFill>
                    <a:srgbClr val="0000FF"/>
                  </a:solidFill>
                  <a:prstDash val="sysDash"/>
                </a:ln>
              </c:spPr>
            </c:marker>
            <c:bubble3D val="0"/>
            <c:extLst>
              <c:ext xmlns:c16="http://schemas.microsoft.com/office/drawing/2014/chart" uri="{C3380CC4-5D6E-409C-BE32-E72D297353CC}">
                <c16:uniqueId val="{00000008-81F4-426A-958D-D51082F1192B}"/>
              </c:ext>
            </c:extLst>
          </c:dPt>
          <c:dPt>
            <c:idx val="12"/>
            <c:marker>
              <c:spPr>
                <a:solidFill>
                  <a:srgbClr val="0000FF"/>
                </a:solidFill>
                <a:ln>
                  <a:solidFill>
                    <a:srgbClr val="0000FF"/>
                  </a:solidFill>
                  <a:prstDash val="sysDash"/>
                </a:ln>
              </c:spPr>
            </c:marker>
            <c:bubble3D val="0"/>
            <c:extLst>
              <c:ext xmlns:c16="http://schemas.microsoft.com/office/drawing/2014/chart" uri="{C3380CC4-5D6E-409C-BE32-E72D297353CC}">
                <c16:uniqueId val="{0000000A-81F4-426A-958D-D51082F1192B}"/>
              </c:ext>
            </c:extLst>
          </c:dPt>
          <c:dPt>
            <c:idx val="13"/>
            <c:marker>
              <c:spPr>
                <a:solidFill>
                  <a:srgbClr val="0000FF"/>
                </a:solidFill>
                <a:ln>
                  <a:solidFill>
                    <a:srgbClr val="0000FF"/>
                  </a:solidFill>
                  <a:prstDash val="sysDash"/>
                </a:ln>
              </c:spPr>
            </c:marker>
            <c:bubble3D val="0"/>
            <c:extLst>
              <c:ext xmlns:c16="http://schemas.microsoft.com/office/drawing/2014/chart" uri="{C3380CC4-5D6E-409C-BE32-E72D297353CC}">
                <c16:uniqueId val="{0000000C-81F4-426A-958D-D51082F1192B}"/>
              </c:ext>
            </c:extLst>
          </c:dPt>
          <c:dPt>
            <c:idx val="14"/>
            <c:marker>
              <c:spPr>
                <a:solidFill>
                  <a:srgbClr val="0000FF"/>
                </a:solidFill>
                <a:ln>
                  <a:solidFill>
                    <a:srgbClr val="0000FF"/>
                  </a:solidFill>
                  <a:prstDash val="sysDash"/>
                </a:ln>
              </c:spPr>
            </c:marker>
            <c:bubble3D val="0"/>
            <c:extLst>
              <c:ext xmlns:c16="http://schemas.microsoft.com/office/drawing/2014/chart" uri="{C3380CC4-5D6E-409C-BE32-E72D297353CC}">
                <c16:uniqueId val="{0000001B-7A97-4EB3-89A3-CDABC7B43E03}"/>
              </c:ext>
            </c:extLst>
          </c:dPt>
          <c:dPt>
            <c:idx val="15"/>
            <c:marker>
              <c:spPr>
                <a:solidFill>
                  <a:srgbClr val="0000FF"/>
                </a:solidFill>
                <a:ln>
                  <a:solidFill>
                    <a:srgbClr val="0000FF"/>
                  </a:solidFill>
                  <a:prstDash val="sysDash"/>
                </a:ln>
              </c:spPr>
            </c:marker>
            <c:bubble3D val="0"/>
            <c:spPr>
              <a:ln w="38298">
                <a:solidFill>
                  <a:srgbClr val="2020FF"/>
                </a:solidFill>
                <a:prstDash val="solid"/>
              </a:ln>
            </c:spPr>
            <c:extLst>
              <c:ext xmlns:c16="http://schemas.microsoft.com/office/drawing/2014/chart" uri="{C3380CC4-5D6E-409C-BE32-E72D297353CC}">
                <c16:uniqueId val="{0000001D-F988-483D-BC9A-90E88EACFB41}"/>
              </c:ext>
            </c:extLst>
          </c:dPt>
          <c:dPt>
            <c:idx val="16"/>
            <c:marker>
              <c:spPr>
                <a:solidFill>
                  <a:srgbClr val="0000FF"/>
                </a:solidFill>
                <a:ln>
                  <a:solidFill>
                    <a:srgbClr val="0000FF"/>
                  </a:solidFill>
                  <a:prstDash val="sysDash"/>
                </a:ln>
              </c:spPr>
            </c:marker>
            <c:bubble3D val="0"/>
            <c:spPr>
              <a:ln w="38298">
                <a:solidFill>
                  <a:srgbClr val="2020FF"/>
                </a:solidFill>
                <a:prstDash val="solid"/>
              </a:ln>
            </c:spPr>
            <c:extLst>
              <c:ext xmlns:c16="http://schemas.microsoft.com/office/drawing/2014/chart" uri="{C3380CC4-5D6E-409C-BE32-E72D297353CC}">
                <c16:uniqueId val="{0000001E-602E-4CAC-9D03-2CD2383B411F}"/>
              </c:ext>
            </c:extLst>
          </c:dPt>
          <c:dPt>
            <c:idx val="17"/>
            <c:marker>
              <c:spPr>
                <a:solidFill>
                  <a:srgbClr val="0000FF"/>
                </a:solidFill>
                <a:ln>
                  <a:solidFill>
                    <a:srgbClr val="0000FF"/>
                  </a:solidFill>
                  <a:prstDash val="solid"/>
                </a:ln>
              </c:spPr>
            </c:marker>
            <c:bubble3D val="0"/>
            <c:extLst>
              <c:ext xmlns:c16="http://schemas.microsoft.com/office/drawing/2014/chart" uri="{C3380CC4-5D6E-409C-BE32-E72D297353CC}">
                <c16:uniqueId val="{00000022-51E1-4659-8218-6610BD01A700}"/>
              </c:ext>
            </c:extLst>
          </c:dPt>
          <c:dPt>
            <c:idx val="18"/>
            <c:marker>
              <c:spPr>
                <a:solidFill>
                  <a:schemeClr val="tx1"/>
                </a:solidFill>
                <a:ln>
                  <a:solidFill>
                    <a:srgbClr val="0000FF"/>
                  </a:solidFill>
                  <a:prstDash val="sysDash"/>
                </a:ln>
              </c:spPr>
            </c:marker>
            <c:bubble3D val="0"/>
            <c:spPr>
              <a:ln w="38298">
                <a:solidFill>
                  <a:srgbClr val="0000FF"/>
                </a:solidFill>
                <a:prstDash val="sysDash"/>
              </a:ln>
            </c:spPr>
            <c:extLst>
              <c:ext xmlns:c16="http://schemas.microsoft.com/office/drawing/2014/chart" uri="{C3380CC4-5D6E-409C-BE32-E72D297353CC}">
                <c16:uniqueId val="{00000023-51E1-4659-8218-6610BD01A700}"/>
              </c:ext>
            </c:extLst>
          </c:dPt>
          <c:dPt>
            <c:idx val="19"/>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1-972F-4B35-AFDA-28B48F762803}"/>
              </c:ext>
            </c:extLst>
          </c:dPt>
          <c:dPt>
            <c:idx val="20"/>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1E-2E3B-4AE8-B720-803D47E4E1C0}"/>
              </c:ext>
            </c:extLst>
          </c:dPt>
          <c:dPt>
            <c:idx val="21"/>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21-51E1-4659-8218-6610BD01A700}"/>
              </c:ext>
            </c:extLst>
          </c:dPt>
          <c:cat>
            <c:strRef>
              <c:f>Sheet1!$B$1:$W$1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Sheet1!$B$3:$W$3</c:f>
              <c:numCache>
                <c:formatCode>0.0</c:formatCode>
                <c:ptCount val="22"/>
                <c:pt idx="0">
                  <c:v>12.586</c:v>
                </c:pt>
                <c:pt idx="1">
                  <c:v>12.759599999999999</c:v>
                </c:pt>
                <c:pt idx="2">
                  <c:v>12.4124</c:v>
                </c:pt>
                <c:pt idx="3">
                  <c:v>14.5824</c:v>
                </c:pt>
                <c:pt idx="4">
                  <c:v>13.2804</c:v>
                </c:pt>
                <c:pt idx="5">
                  <c:v>13.3672</c:v>
                </c:pt>
                <c:pt idx="6">
                  <c:v>13.627599999999999</c:v>
                </c:pt>
                <c:pt idx="7">
                  <c:v>12.8</c:v>
                </c:pt>
                <c:pt idx="8">
                  <c:v>12</c:v>
                </c:pt>
                <c:pt idx="9">
                  <c:v>13.5</c:v>
                </c:pt>
                <c:pt idx="10">
                  <c:v>12.1</c:v>
                </c:pt>
                <c:pt idx="11">
                  <c:v>13.3</c:v>
                </c:pt>
                <c:pt idx="12">
                  <c:v>12.2</c:v>
                </c:pt>
                <c:pt idx="13">
                  <c:v>13.8</c:v>
                </c:pt>
                <c:pt idx="14">
                  <c:v>14.1</c:v>
                </c:pt>
                <c:pt idx="15">
                  <c:v>13</c:v>
                </c:pt>
                <c:pt idx="16">
                  <c:v>12.97</c:v>
                </c:pt>
                <c:pt idx="17" formatCode="General">
                  <c:v>13</c:v>
                </c:pt>
                <c:pt idx="18" formatCode="General">
                  <c:v>17.399999999999999</c:v>
                </c:pt>
                <c:pt idx="19" formatCode="General">
                  <c:v>20.100000000000001</c:v>
                </c:pt>
                <c:pt idx="20" formatCode="General">
                  <c:v>23.8</c:v>
                </c:pt>
                <c:pt idx="21" formatCode="General">
                  <c:v>32.9</c:v>
                </c:pt>
              </c:numCache>
            </c:numRef>
          </c:val>
          <c:smooth val="0"/>
          <c:extLst>
            <c:ext xmlns:c16="http://schemas.microsoft.com/office/drawing/2014/chart" uri="{C3380CC4-5D6E-409C-BE32-E72D297353CC}">
              <c16:uniqueId val="{0000000D-81F4-426A-958D-D51082F1192B}"/>
            </c:ext>
          </c:extLst>
        </c:ser>
        <c:dLbls>
          <c:showLegendKey val="0"/>
          <c:showVal val="0"/>
          <c:showCatName val="0"/>
          <c:showSerName val="0"/>
          <c:showPercent val="0"/>
          <c:showBubbleSize val="0"/>
        </c:dLbls>
        <c:marker val="1"/>
        <c:smooth val="0"/>
        <c:axId val="547435680"/>
        <c:axId val="547433720"/>
      </c:lineChart>
      <c:catAx>
        <c:axId val="547435680"/>
        <c:scaling>
          <c:orientation val="minMax"/>
        </c:scaling>
        <c:delete val="0"/>
        <c:axPos val="b"/>
        <c:numFmt formatCode="General" sourceLinked="1"/>
        <c:majorTickMark val="out"/>
        <c:minorTickMark val="none"/>
        <c:tickLblPos val="nextTo"/>
        <c:spPr>
          <a:ln w="12766">
            <a:solidFill>
              <a:srgbClr val="000000"/>
            </a:solidFill>
            <a:prstDash val="solid"/>
          </a:ln>
        </c:spPr>
        <c:txPr>
          <a:bodyPr rot="-2700000" vert="horz"/>
          <a:lstStyle/>
          <a:p>
            <a:pPr>
              <a:defRPr sz="1684" b="1" i="0" u="none" strike="noStrike" baseline="0">
                <a:solidFill>
                  <a:srgbClr val="000000"/>
                </a:solidFill>
                <a:latin typeface="Arial"/>
                <a:ea typeface="Arial"/>
                <a:cs typeface="Arial"/>
              </a:defRPr>
            </a:pPr>
            <a:endParaRPr lang="en-US"/>
          </a:p>
        </c:txPr>
        <c:crossAx val="547433720"/>
        <c:crosses val="autoZero"/>
        <c:auto val="1"/>
        <c:lblAlgn val="ctr"/>
        <c:lblOffset val="100"/>
        <c:tickLblSkip val="1"/>
        <c:tickMarkSkip val="1"/>
        <c:noMultiLvlLbl val="0"/>
      </c:catAx>
      <c:valAx>
        <c:axId val="547433720"/>
        <c:scaling>
          <c:orientation val="minMax"/>
          <c:max val="34"/>
          <c:min val="4"/>
        </c:scaling>
        <c:delete val="0"/>
        <c:axPos val="l"/>
        <c:majorGridlines>
          <c:spPr>
            <a:ln w="12766">
              <a:solidFill>
                <a:schemeClr val="tx1"/>
              </a:solidFill>
              <a:prstDash val="solid"/>
            </a:ln>
          </c:spPr>
        </c:majorGridlines>
        <c:title>
          <c:tx>
            <c:rich>
              <a:bodyPr/>
              <a:lstStyle/>
              <a:p>
                <a:pPr>
                  <a:defRPr sz="2000" b="1" i="0" u="none" strike="noStrike" baseline="0">
                    <a:solidFill>
                      <a:srgbClr val="000000"/>
                    </a:solidFill>
                    <a:latin typeface="Arial"/>
                    <a:ea typeface="Arial"/>
                    <a:cs typeface="Arial"/>
                  </a:defRPr>
                </a:pPr>
                <a:r>
                  <a:rPr lang="en-US" sz="2000" dirty="0"/>
                  <a:t>Deaths per 100,000  births</a:t>
                </a:r>
              </a:p>
            </c:rich>
          </c:tx>
          <c:layout>
            <c:manualLayout>
              <c:xMode val="edge"/>
              <c:yMode val="edge"/>
              <c:x val="6.072004887188418E-3"/>
              <c:y val="0.16538425662043757"/>
            </c:manualLayout>
          </c:layout>
          <c:overlay val="0"/>
          <c:spPr>
            <a:noFill/>
            <a:ln w="25532">
              <a:noFill/>
            </a:ln>
          </c:spPr>
        </c:title>
        <c:numFmt formatCode="General" sourceLinked="1"/>
        <c:majorTickMark val="out"/>
        <c:minorTickMark val="none"/>
        <c:tickLblPos val="nextTo"/>
        <c:spPr>
          <a:ln w="12766">
            <a:solidFill>
              <a:srgbClr val="000000"/>
            </a:solidFill>
            <a:prstDash val="solid"/>
          </a:ln>
        </c:spPr>
        <c:txPr>
          <a:bodyPr rot="0" vert="horz"/>
          <a:lstStyle/>
          <a:p>
            <a:pPr>
              <a:defRPr sz="1809" b="1" i="0" u="none" strike="noStrike" baseline="0">
                <a:solidFill>
                  <a:srgbClr val="000000"/>
                </a:solidFill>
                <a:latin typeface="Arial"/>
                <a:ea typeface="Arial"/>
                <a:cs typeface="Arial"/>
              </a:defRPr>
            </a:pPr>
            <a:endParaRPr lang="en-US"/>
          </a:p>
        </c:txPr>
        <c:crossAx val="547435680"/>
        <c:crosses val="autoZero"/>
        <c:crossBetween val="between"/>
        <c:majorUnit val="5"/>
      </c:valAx>
      <c:spPr>
        <a:solidFill>
          <a:srgbClr val="FFFFFF"/>
        </a:solidFill>
        <a:ln w="12766">
          <a:solidFill>
            <a:srgbClr val="000080"/>
          </a:solidFill>
          <a:prstDash val="solid"/>
        </a:ln>
      </c:spPr>
    </c:plotArea>
    <c:plotVisOnly val="1"/>
    <c:dispBlanksAs val="gap"/>
    <c:showDLblsOverMax val="0"/>
  </c:chart>
  <c:spPr>
    <a:solidFill>
      <a:srgbClr val="FFFFFF"/>
    </a:solid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4267990074442"/>
          <c:y val="8.7677725118483416E-2"/>
          <c:w val="0.83995037220843671"/>
          <c:h val="0.71327014218009477"/>
        </c:manualLayout>
      </c:layout>
      <c:lineChart>
        <c:grouping val="standard"/>
        <c:varyColors val="0"/>
        <c:ser>
          <c:idx val="1"/>
          <c:order val="0"/>
          <c:tx>
            <c:strRef>
              <c:f>Sheet1!$B$1</c:f>
              <c:strCache>
                <c:ptCount val="1"/>
                <c:pt idx="0">
                  <c:v>% Tot US</c:v>
                </c:pt>
              </c:strCache>
            </c:strRef>
          </c:tx>
          <c:spPr>
            <a:ln w="41010">
              <a:solidFill>
                <a:srgbClr val="000000"/>
              </a:solidFill>
              <a:prstDash val="solid"/>
            </a:ln>
          </c:spPr>
          <c:marker>
            <c:symbol val="square"/>
            <c:size val="5"/>
            <c:spPr>
              <a:solidFill>
                <a:srgbClr val="000000"/>
              </a:solidFill>
              <a:ln>
                <a:solidFill>
                  <a:srgbClr val="000000"/>
                </a:solidFill>
                <a:prstDash val="solid"/>
              </a:ln>
            </c:spPr>
          </c:marker>
          <c:cat>
            <c:strRef>
              <c:f>Sheet1!$A$2:$A$35</c:f>
              <c:strCache>
                <c:ptCount val="34"/>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strCache>
            </c:strRef>
          </c:cat>
          <c:val>
            <c:numRef>
              <c:f>Sheet1!$B$2:$B$35</c:f>
              <c:numCache>
                <c:formatCode>0.0</c:formatCode>
                <c:ptCount val="34"/>
                <c:pt idx="0" formatCode="General">
                  <c:v>22.8</c:v>
                </c:pt>
                <c:pt idx="1">
                  <c:v>22.7</c:v>
                </c:pt>
                <c:pt idx="2">
                  <c:v>22.6</c:v>
                </c:pt>
                <c:pt idx="3">
                  <c:v>22.3</c:v>
                </c:pt>
                <c:pt idx="4">
                  <c:v>21.8</c:v>
                </c:pt>
                <c:pt idx="5">
                  <c:v>21.2</c:v>
                </c:pt>
                <c:pt idx="6">
                  <c:v>20.8</c:v>
                </c:pt>
                <c:pt idx="7">
                  <c:v>20.7</c:v>
                </c:pt>
                <c:pt idx="8">
                  <c:v>20.8</c:v>
                </c:pt>
                <c:pt idx="9">
                  <c:v>21.2</c:v>
                </c:pt>
                <c:pt idx="10">
                  <c:v>22</c:v>
                </c:pt>
                <c:pt idx="11" formatCode="General">
                  <c:v>22.9</c:v>
                </c:pt>
                <c:pt idx="12" formatCode="General">
                  <c:v>24.1</c:v>
                </c:pt>
                <c:pt idx="13" formatCode="General">
                  <c:v>26.1</c:v>
                </c:pt>
                <c:pt idx="14" formatCode="General">
                  <c:v>27.5</c:v>
                </c:pt>
                <c:pt idx="15" formatCode="General">
                  <c:v>29.1</c:v>
                </c:pt>
                <c:pt idx="16" formatCode="General">
                  <c:v>30.3</c:v>
                </c:pt>
                <c:pt idx="17" formatCode="General">
                  <c:v>31.1</c:v>
                </c:pt>
                <c:pt idx="18" formatCode="General">
                  <c:v>31.8</c:v>
                </c:pt>
                <c:pt idx="19" formatCode="General">
                  <c:v>32.299999999999997</c:v>
                </c:pt>
                <c:pt idx="20" formatCode="General">
                  <c:v>32.9</c:v>
                </c:pt>
                <c:pt idx="21" formatCode="General">
                  <c:v>32.799999999999997</c:v>
                </c:pt>
                <c:pt idx="22" formatCode="General">
                  <c:v>32.799999999999997</c:v>
                </c:pt>
                <c:pt idx="23" formatCode="General">
                  <c:v>32.799999999999997</c:v>
                </c:pt>
                <c:pt idx="24" formatCode="General">
                  <c:v>32.700000000000003</c:v>
                </c:pt>
                <c:pt idx="25" formatCode="General">
                  <c:v>32.200000000000003</c:v>
                </c:pt>
                <c:pt idx="26" formatCode="General">
                  <c:v>32</c:v>
                </c:pt>
                <c:pt idx="27" formatCode="General">
                  <c:v>31.9</c:v>
                </c:pt>
                <c:pt idx="28" formatCode="General">
                  <c:v>32</c:v>
                </c:pt>
                <c:pt idx="29" formatCode="General">
                  <c:v>31.9</c:v>
                </c:pt>
                <c:pt idx="30" formatCode="General">
                  <c:v>31.7</c:v>
                </c:pt>
                <c:pt idx="31" formatCode="General">
                  <c:v>31.8</c:v>
                </c:pt>
                <c:pt idx="32" formatCode="General">
                  <c:v>32.1</c:v>
                </c:pt>
                <c:pt idx="33" formatCode="General">
                  <c:v>32.200000000000003</c:v>
                </c:pt>
              </c:numCache>
            </c:numRef>
          </c:val>
          <c:smooth val="0"/>
          <c:extLst>
            <c:ext xmlns:c16="http://schemas.microsoft.com/office/drawing/2014/chart" uri="{C3380CC4-5D6E-409C-BE32-E72D297353CC}">
              <c16:uniqueId val="{00000000-2FC9-4275-9D9F-661AF7CD58C4}"/>
            </c:ext>
          </c:extLst>
        </c:ser>
        <c:dLbls>
          <c:showLegendKey val="0"/>
          <c:showVal val="0"/>
          <c:showCatName val="0"/>
          <c:showSerName val="0"/>
          <c:showPercent val="0"/>
          <c:showBubbleSize val="0"/>
        </c:dLbls>
        <c:marker val="1"/>
        <c:smooth val="0"/>
        <c:axId val="616605936"/>
        <c:axId val="616606720"/>
      </c:lineChart>
      <c:catAx>
        <c:axId val="616605936"/>
        <c:scaling>
          <c:orientation val="minMax"/>
        </c:scaling>
        <c:delete val="0"/>
        <c:axPos val="b"/>
        <c:numFmt formatCode="General" sourceLinked="1"/>
        <c:majorTickMark val="out"/>
        <c:minorTickMark val="none"/>
        <c:tickLblPos val="nextTo"/>
        <c:spPr>
          <a:ln w="3417">
            <a:solidFill>
              <a:schemeClr val="tx1"/>
            </a:solidFill>
            <a:prstDash val="solid"/>
          </a:ln>
        </c:spPr>
        <c:txPr>
          <a:bodyPr rot="-5400000" vert="horz"/>
          <a:lstStyle/>
          <a:p>
            <a:pPr>
              <a:defRPr sz="1937" b="1" i="0" u="none" strike="noStrike" baseline="0">
                <a:solidFill>
                  <a:schemeClr val="tx1"/>
                </a:solidFill>
                <a:latin typeface="Times New Roman"/>
                <a:ea typeface="Times New Roman"/>
                <a:cs typeface="Times New Roman"/>
              </a:defRPr>
            </a:pPr>
            <a:endParaRPr lang="en-US"/>
          </a:p>
        </c:txPr>
        <c:crossAx val="616606720"/>
        <c:crosses val="autoZero"/>
        <c:auto val="1"/>
        <c:lblAlgn val="ctr"/>
        <c:lblOffset val="100"/>
        <c:tickMarkSkip val="1"/>
        <c:noMultiLvlLbl val="0"/>
      </c:catAx>
      <c:valAx>
        <c:axId val="616606720"/>
        <c:scaling>
          <c:orientation val="minMax"/>
          <c:min val="20"/>
        </c:scaling>
        <c:delete val="0"/>
        <c:axPos val="l"/>
        <c:majorGridlines>
          <c:spPr>
            <a:ln w="13670">
              <a:solidFill>
                <a:srgbClr val="000000"/>
              </a:solidFill>
              <a:prstDash val="solid"/>
            </a:ln>
          </c:spPr>
        </c:majorGridlines>
        <c:minorGridlines/>
        <c:numFmt formatCode="General" sourceLinked="1"/>
        <c:majorTickMark val="out"/>
        <c:minorTickMark val="none"/>
        <c:tickLblPos val="nextTo"/>
        <c:spPr>
          <a:ln w="13670">
            <a:solidFill>
              <a:srgbClr val="000000"/>
            </a:solidFill>
            <a:prstDash val="solid"/>
          </a:ln>
        </c:spPr>
        <c:txPr>
          <a:bodyPr rot="0" vert="horz"/>
          <a:lstStyle/>
          <a:p>
            <a:pPr>
              <a:defRPr sz="2368" b="1" i="0" u="none" strike="noStrike" baseline="0">
                <a:solidFill>
                  <a:srgbClr val="333333"/>
                </a:solidFill>
                <a:latin typeface="Arial"/>
                <a:ea typeface="Arial"/>
                <a:cs typeface="Arial"/>
              </a:defRPr>
            </a:pPr>
            <a:endParaRPr lang="en-US"/>
          </a:p>
        </c:txPr>
        <c:crossAx val="616605936"/>
        <c:crosses val="autoZero"/>
        <c:crossBetween val="between"/>
        <c:majorUnit val="2"/>
      </c:valAx>
      <c:dTable>
        <c:showHorzBorder val="1"/>
        <c:showVertBorder val="1"/>
        <c:showOutline val="1"/>
        <c:showKeys val="1"/>
        <c:spPr>
          <a:ln w="13670">
            <a:solidFill>
              <a:srgbClr val="000000"/>
            </a:solidFill>
            <a:prstDash val="solid"/>
          </a:ln>
        </c:spPr>
        <c:txPr>
          <a:bodyPr/>
          <a:lstStyle/>
          <a:p>
            <a:pPr rtl="0">
              <a:defRPr sz="1184" b="1" i="0" u="none" strike="noStrike" baseline="0">
                <a:solidFill>
                  <a:srgbClr val="333333"/>
                </a:solidFill>
                <a:latin typeface="Arial"/>
                <a:ea typeface="Arial"/>
                <a:cs typeface="Arial"/>
              </a:defRPr>
            </a:pPr>
            <a:endParaRPr lang="en-US"/>
          </a:p>
        </c:txPr>
      </c:dTable>
      <c:spPr>
        <a:solidFill>
          <a:srgbClr val="FFFFFF"/>
        </a:solidFill>
        <a:ln w="41010">
          <a:solidFill>
            <a:schemeClr val="tx1"/>
          </a:solidFill>
          <a:prstDash val="solid"/>
        </a:ln>
      </c:spPr>
    </c:plotArea>
    <c:plotVisOnly val="1"/>
    <c:dispBlanksAs val="gap"/>
    <c:showDLblsOverMax val="0"/>
  </c:chart>
  <c:spPr>
    <a:solidFill>
      <a:srgbClr val="FFFFFF"/>
    </a:solidFill>
    <a:ln w="41010">
      <a:solidFill>
        <a:srgbClr val="FF0000"/>
      </a:solidFill>
      <a:prstDash val="solid"/>
    </a:ln>
  </c:spPr>
  <c:txPr>
    <a:bodyPr/>
    <a:lstStyle/>
    <a:p>
      <a:pPr>
        <a:defRPr sz="1937"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70646766169156E-2"/>
          <c:y val="6.8230277185501065E-2"/>
          <c:w val="0.92412935323383083"/>
          <c:h val="0.61620469083155649"/>
        </c:manualLayout>
      </c:layout>
      <c:lineChart>
        <c:grouping val="standard"/>
        <c:varyColors val="0"/>
        <c:ser>
          <c:idx val="0"/>
          <c:order val="0"/>
          <c:tx>
            <c:strRef>
              <c:f>Sheet1!$B$1</c:f>
              <c:strCache>
                <c:ptCount val="1"/>
                <c:pt idx="0">
                  <c:v>WNH</c:v>
                </c:pt>
              </c:strCache>
            </c:strRef>
          </c:tx>
          <c:spPr>
            <a:ln w="44934">
              <a:solidFill>
                <a:srgbClr val="0000FF"/>
              </a:solidFill>
              <a:prstDash val="solid"/>
            </a:ln>
          </c:spPr>
          <c:marker>
            <c:symbol val="diamond"/>
            <c:size val="10"/>
            <c:spPr>
              <a:solidFill>
                <a:srgbClr val="0000FF"/>
              </a:solidFill>
              <a:ln>
                <a:solidFill>
                  <a:srgbClr val="0000FF"/>
                </a:solidFill>
                <a:prstDash val="solid"/>
              </a:ln>
            </c:spPr>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Sheet1!$B$2:$B$35</c:f>
              <c:numCache>
                <c:formatCode>General</c:formatCode>
                <c:ptCount val="34"/>
                <c:pt idx="0">
                  <c:v>23.6</c:v>
                </c:pt>
                <c:pt idx="1">
                  <c:v>23.4</c:v>
                </c:pt>
                <c:pt idx="2">
                  <c:v>23.2</c:v>
                </c:pt>
                <c:pt idx="3">
                  <c:v>22.8</c:v>
                </c:pt>
                <c:pt idx="4">
                  <c:v>22.2</c:v>
                </c:pt>
                <c:pt idx="5" formatCode="0.0">
                  <c:v>21.5</c:v>
                </c:pt>
                <c:pt idx="6" formatCode="0.0">
                  <c:v>21</c:v>
                </c:pt>
                <c:pt idx="7" formatCode="0.0">
                  <c:v>20.8</c:v>
                </c:pt>
                <c:pt idx="8" formatCode="0.0">
                  <c:v>20.9</c:v>
                </c:pt>
                <c:pt idx="9" formatCode="0.0">
                  <c:v>21.2</c:v>
                </c:pt>
                <c:pt idx="10" formatCode="0.0">
                  <c:v>22.1</c:v>
                </c:pt>
                <c:pt idx="11" formatCode="0.0">
                  <c:v>23.1</c:v>
                </c:pt>
                <c:pt idx="12" formatCode="0.0">
                  <c:v>24.5</c:v>
                </c:pt>
                <c:pt idx="13" formatCode="0.0">
                  <c:v>26.2</c:v>
                </c:pt>
                <c:pt idx="14" formatCode="0.0">
                  <c:v>27.6</c:v>
                </c:pt>
                <c:pt idx="15" formatCode="0.0">
                  <c:v>29.2</c:v>
                </c:pt>
                <c:pt idx="16" formatCode="0.0">
                  <c:v>30.4</c:v>
                </c:pt>
                <c:pt idx="17" formatCode="0.0">
                  <c:v>31.3</c:v>
                </c:pt>
                <c:pt idx="18" formatCode="0.0">
                  <c:v>32</c:v>
                </c:pt>
                <c:pt idx="19" formatCode="0.0">
                  <c:v>32.4</c:v>
                </c:pt>
                <c:pt idx="20" formatCode="0.0">
                  <c:v>32.799999999999997</c:v>
                </c:pt>
                <c:pt idx="21" formatCode="0.0">
                  <c:v>32.6</c:v>
                </c:pt>
                <c:pt idx="22" formatCode="0.0">
                  <c:v>32.4</c:v>
                </c:pt>
                <c:pt idx="23" formatCode="0.0">
                  <c:v>32.299999999999997</c:v>
                </c:pt>
                <c:pt idx="24" formatCode="0.0">
                  <c:v>32</c:v>
                </c:pt>
                <c:pt idx="25" formatCode="0.0">
                  <c:v>31.4</c:v>
                </c:pt>
                <c:pt idx="26" formatCode="0.0">
                  <c:v>31.1</c:v>
                </c:pt>
                <c:pt idx="27" formatCode="0.0">
                  <c:v>30.9</c:v>
                </c:pt>
                <c:pt idx="28" formatCode="0.0">
                  <c:v>30.9</c:v>
                </c:pt>
                <c:pt idx="29" formatCode="0.0">
                  <c:v>30.8</c:v>
                </c:pt>
                <c:pt idx="30" formatCode="0.0">
                  <c:v>30.6</c:v>
                </c:pt>
                <c:pt idx="31" formatCode="0.0">
                  <c:v>30.8</c:v>
                </c:pt>
                <c:pt idx="32" formatCode="0.0">
                  <c:v>31.1</c:v>
                </c:pt>
                <c:pt idx="33" formatCode="0.0">
                  <c:v>31.1</c:v>
                </c:pt>
              </c:numCache>
            </c:numRef>
          </c:val>
          <c:smooth val="0"/>
          <c:extLst>
            <c:ext xmlns:c16="http://schemas.microsoft.com/office/drawing/2014/chart" uri="{C3380CC4-5D6E-409C-BE32-E72D297353CC}">
              <c16:uniqueId val="{00000000-C6BF-4EF0-950C-782731C74ACC}"/>
            </c:ext>
          </c:extLst>
        </c:ser>
        <c:ser>
          <c:idx val="1"/>
          <c:order val="1"/>
          <c:tx>
            <c:strRef>
              <c:f>Sheet1!$C$1</c:f>
              <c:strCache>
                <c:ptCount val="1"/>
                <c:pt idx="0">
                  <c:v>BNH</c:v>
                </c:pt>
              </c:strCache>
            </c:strRef>
          </c:tx>
          <c:spPr>
            <a:ln w="44934">
              <a:solidFill>
                <a:srgbClr val="008000"/>
              </a:solidFill>
              <a:prstDash val="solid"/>
            </a:ln>
          </c:spPr>
          <c:marker>
            <c:symbol val="square"/>
            <c:size val="10"/>
            <c:spPr>
              <a:solidFill>
                <a:srgbClr val="339966"/>
              </a:solidFill>
              <a:ln>
                <a:solidFill>
                  <a:srgbClr val="008000"/>
                </a:solidFill>
                <a:prstDash val="solid"/>
              </a:ln>
            </c:spPr>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Sheet1!$C$2:$C$35</c:f>
              <c:numCache>
                <c:formatCode>General</c:formatCode>
                <c:ptCount val="34"/>
                <c:pt idx="0">
                  <c:v>22.2</c:v>
                </c:pt>
                <c:pt idx="1">
                  <c:v>22.1</c:v>
                </c:pt>
                <c:pt idx="2">
                  <c:v>21.9</c:v>
                </c:pt>
                <c:pt idx="3">
                  <c:v>22.2</c:v>
                </c:pt>
                <c:pt idx="4">
                  <c:v>22</c:v>
                </c:pt>
                <c:pt idx="5" formatCode="0.0">
                  <c:v>21.9</c:v>
                </c:pt>
                <c:pt idx="6" formatCode="0.0">
                  <c:v>21.8</c:v>
                </c:pt>
                <c:pt idx="7" formatCode="0.0">
                  <c:v>21.7</c:v>
                </c:pt>
                <c:pt idx="8" formatCode="0.0">
                  <c:v>21.8</c:v>
                </c:pt>
                <c:pt idx="9" formatCode="0.0">
                  <c:v>22.4</c:v>
                </c:pt>
                <c:pt idx="10" formatCode="0.0">
                  <c:v>23.2</c:v>
                </c:pt>
                <c:pt idx="11" formatCode="0.0">
                  <c:v>24.3</c:v>
                </c:pt>
                <c:pt idx="12" formatCode="0.0">
                  <c:v>25.9</c:v>
                </c:pt>
                <c:pt idx="13" formatCode="0.0">
                  <c:v>27.7</c:v>
                </c:pt>
                <c:pt idx="14" formatCode="0.0">
                  <c:v>29.2</c:v>
                </c:pt>
                <c:pt idx="15" formatCode="0.0">
                  <c:v>31</c:v>
                </c:pt>
                <c:pt idx="16" formatCode="0.0">
                  <c:v>32.6</c:v>
                </c:pt>
                <c:pt idx="17" formatCode="0.0">
                  <c:v>33.1</c:v>
                </c:pt>
                <c:pt idx="18" formatCode="0.0">
                  <c:v>33.799999999999997</c:v>
                </c:pt>
                <c:pt idx="19" formatCode="0.0">
                  <c:v>34.5</c:v>
                </c:pt>
                <c:pt idx="20" formatCode="0.0">
                  <c:v>35.4</c:v>
                </c:pt>
                <c:pt idx="21" formatCode="0.0">
                  <c:v>35.5</c:v>
                </c:pt>
                <c:pt idx="22" formatCode="0.0">
                  <c:v>35.5</c:v>
                </c:pt>
                <c:pt idx="23" formatCode="0.0">
                  <c:v>35.799999999999997</c:v>
                </c:pt>
                <c:pt idx="24" formatCode="0.0">
                  <c:v>35.9</c:v>
                </c:pt>
                <c:pt idx="25" formatCode="0.0">
                  <c:v>35.6</c:v>
                </c:pt>
                <c:pt idx="26" formatCode="0.0">
                  <c:v>35.5</c:v>
                </c:pt>
                <c:pt idx="27" formatCode="0.0">
                  <c:v>35.9</c:v>
                </c:pt>
                <c:pt idx="28" formatCode="0.0">
                  <c:v>36</c:v>
                </c:pt>
                <c:pt idx="29" formatCode="0.0">
                  <c:v>36.1</c:v>
                </c:pt>
                <c:pt idx="30" formatCode="0.0">
                  <c:v>35.9</c:v>
                </c:pt>
                <c:pt idx="31" formatCode="0.0">
                  <c:v>36.299999999999997</c:v>
                </c:pt>
                <c:pt idx="32" formatCode="0.0">
                  <c:v>36.799999999999997</c:v>
                </c:pt>
                <c:pt idx="33" formatCode="0.0">
                  <c:v>36.799999999999997</c:v>
                </c:pt>
              </c:numCache>
            </c:numRef>
          </c:val>
          <c:smooth val="0"/>
          <c:extLst>
            <c:ext xmlns:c16="http://schemas.microsoft.com/office/drawing/2014/chart" uri="{C3380CC4-5D6E-409C-BE32-E72D297353CC}">
              <c16:uniqueId val="{00000001-C6BF-4EF0-950C-782731C74ACC}"/>
            </c:ext>
          </c:extLst>
        </c:ser>
        <c:ser>
          <c:idx val="2"/>
          <c:order val="2"/>
          <c:tx>
            <c:strRef>
              <c:f>Sheet1!$D$1</c:f>
              <c:strCache>
                <c:ptCount val="1"/>
                <c:pt idx="0">
                  <c:v>Hisp</c:v>
                </c:pt>
              </c:strCache>
            </c:strRef>
          </c:tx>
          <c:spPr>
            <a:ln w="44934">
              <a:solidFill>
                <a:srgbClr val="FF0000"/>
              </a:solidFill>
              <a:prstDash val="sysDash"/>
            </a:ln>
          </c:spPr>
          <c:marker>
            <c:symbol val="triangle"/>
            <c:size val="10"/>
            <c:spPr>
              <a:solidFill>
                <a:srgbClr val="FF0000"/>
              </a:solidFill>
              <a:ln>
                <a:solidFill>
                  <a:srgbClr val="FF0000"/>
                </a:solidFill>
                <a:prstDash val="solid"/>
              </a:ln>
            </c:spPr>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Sheet1!$D$2:$D$35</c:f>
              <c:numCache>
                <c:formatCode>General</c:formatCode>
                <c:ptCount val="34"/>
                <c:pt idx="0">
                  <c:v>21.5</c:v>
                </c:pt>
                <c:pt idx="1">
                  <c:v>21.2</c:v>
                </c:pt>
                <c:pt idx="2">
                  <c:v>21.6</c:v>
                </c:pt>
                <c:pt idx="3">
                  <c:v>21.2</c:v>
                </c:pt>
                <c:pt idx="4">
                  <c:v>20.9</c:v>
                </c:pt>
                <c:pt idx="5" formatCode="0.0">
                  <c:v>20.5</c:v>
                </c:pt>
                <c:pt idx="6" formatCode="0.0">
                  <c:v>20.2</c:v>
                </c:pt>
                <c:pt idx="7" formatCode="0.0">
                  <c:v>20</c:v>
                </c:pt>
                <c:pt idx="8" formatCode="0.0">
                  <c:v>20.2</c:v>
                </c:pt>
                <c:pt idx="9" formatCode="0.0">
                  <c:v>20.6</c:v>
                </c:pt>
                <c:pt idx="10" formatCode="0.0">
                  <c:v>21.2</c:v>
                </c:pt>
                <c:pt idx="11" formatCode="0.0">
                  <c:v>22.1</c:v>
                </c:pt>
                <c:pt idx="12" formatCode="0.0">
                  <c:v>23.6</c:v>
                </c:pt>
                <c:pt idx="13" formatCode="0.0">
                  <c:v>25.2</c:v>
                </c:pt>
                <c:pt idx="14" formatCode="0.0">
                  <c:v>26.5</c:v>
                </c:pt>
                <c:pt idx="15" formatCode="0.0">
                  <c:v>28</c:v>
                </c:pt>
                <c:pt idx="16" formatCode="0.0">
                  <c:v>29</c:v>
                </c:pt>
                <c:pt idx="17" formatCode="0.0">
                  <c:v>29.7</c:v>
                </c:pt>
                <c:pt idx="18" formatCode="0.0">
                  <c:v>30.4</c:v>
                </c:pt>
                <c:pt idx="19" formatCode="0.0">
                  <c:v>31</c:v>
                </c:pt>
                <c:pt idx="20" formatCode="0.0">
                  <c:v>31.6</c:v>
                </c:pt>
                <c:pt idx="21" formatCode="0.0">
                  <c:v>31.8</c:v>
                </c:pt>
                <c:pt idx="22" formatCode="0.0">
                  <c:v>32</c:v>
                </c:pt>
                <c:pt idx="23" formatCode="0.0">
                  <c:v>32.200000000000003</c:v>
                </c:pt>
                <c:pt idx="24" formatCode="0.0">
                  <c:v>32.200000000000003</c:v>
                </c:pt>
                <c:pt idx="25" formatCode="0.0">
                  <c:v>31.9</c:v>
                </c:pt>
                <c:pt idx="26" formatCode="0.0">
                  <c:v>31.7</c:v>
                </c:pt>
                <c:pt idx="27" formatCode="0.0">
                  <c:v>31.7</c:v>
                </c:pt>
                <c:pt idx="28" formatCode="0.0">
                  <c:v>31.8</c:v>
                </c:pt>
                <c:pt idx="29" formatCode="0.0">
                  <c:v>31.7</c:v>
                </c:pt>
                <c:pt idx="30" formatCode="0.0">
                  <c:v>31.3</c:v>
                </c:pt>
                <c:pt idx="31" formatCode="0.0">
                  <c:v>31.4</c:v>
                </c:pt>
                <c:pt idx="32" formatCode="0.0">
                  <c:v>31.6</c:v>
                </c:pt>
                <c:pt idx="33" formatCode="0.0">
                  <c:v>31.7</c:v>
                </c:pt>
              </c:numCache>
            </c:numRef>
          </c:val>
          <c:smooth val="0"/>
          <c:extLst>
            <c:ext xmlns:c16="http://schemas.microsoft.com/office/drawing/2014/chart" uri="{C3380CC4-5D6E-409C-BE32-E72D297353CC}">
              <c16:uniqueId val="{00000002-C6BF-4EF0-950C-782731C74ACC}"/>
            </c:ext>
          </c:extLst>
        </c:ser>
        <c:dLbls>
          <c:showLegendKey val="0"/>
          <c:showVal val="0"/>
          <c:showCatName val="0"/>
          <c:showSerName val="0"/>
          <c:showPercent val="0"/>
          <c:showBubbleSize val="0"/>
        </c:dLbls>
        <c:marker val="1"/>
        <c:smooth val="0"/>
        <c:axId val="543132160"/>
        <c:axId val="543132552"/>
      </c:lineChart>
      <c:catAx>
        <c:axId val="543132160"/>
        <c:scaling>
          <c:orientation val="minMax"/>
        </c:scaling>
        <c:delete val="0"/>
        <c:axPos val="b"/>
        <c:numFmt formatCode="General" sourceLinked="1"/>
        <c:majorTickMark val="out"/>
        <c:minorTickMark val="none"/>
        <c:tickLblPos val="nextTo"/>
        <c:spPr>
          <a:ln w="14978">
            <a:solidFill>
              <a:srgbClr val="000080"/>
            </a:solidFill>
            <a:prstDash val="solid"/>
          </a:ln>
        </c:spPr>
        <c:txPr>
          <a:bodyPr rot="-2700000" vert="horz"/>
          <a:lstStyle/>
          <a:p>
            <a:pPr>
              <a:defRPr sz="1887" b="1" i="0" u="none" strike="noStrike" baseline="0">
                <a:solidFill>
                  <a:srgbClr val="000080"/>
                </a:solidFill>
                <a:latin typeface="Arial"/>
                <a:ea typeface="Arial"/>
                <a:cs typeface="Arial"/>
              </a:defRPr>
            </a:pPr>
            <a:endParaRPr lang="en-US"/>
          </a:p>
        </c:txPr>
        <c:crossAx val="543132552"/>
        <c:crosses val="autoZero"/>
        <c:auto val="1"/>
        <c:lblAlgn val="ctr"/>
        <c:lblOffset val="100"/>
        <c:tickLblSkip val="2"/>
        <c:tickMarkSkip val="1"/>
        <c:noMultiLvlLbl val="0"/>
      </c:catAx>
      <c:valAx>
        <c:axId val="543132552"/>
        <c:scaling>
          <c:orientation val="minMax"/>
          <c:max val="38"/>
          <c:min val="18"/>
        </c:scaling>
        <c:delete val="0"/>
        <c:axPos val="l"/>
        <c:numFmt formatCode="General" sourceLinked="1"/>
        <c:majorTickMark val="out"/>
        <c:minorTickMark val="none"/>
        <c:tickLblPos val="nextTo"/>
        <c:spPr>
          <a:ln w="14978">
            <a:solidFill>
              <a:srgbClr val="000080"/>
            </a:solidFill>
            <a:prstDash val="solid"/>
          </a:ln>
        </c:spPr>
        <c:txPr>
          <a:bodyPr rot="0" vert="horz"/>
          <a:lstStyle/>
          <a:p>
            <a:pPr>
              <a:defRPr sz="2123" b="1" i="0" u="none" strike="noStrike" baseline="0">
                <a:solidFill>
                  <a:srgbClr val="000080"/>
                </a:solidFill>
                <a:latin typeface="Arial"/>
                <a:ea typeface="Arial"/>
                <a:cs typeface="Arial"/>
              </a:defRPr>
            </a:pPr>
            <a:endParaRPr lang="en-US"/>
          </a:p>
        </c:txPr>
        <c:crossAx val="543132160"/>
        <c:crosses val="autoZero"/>
        <c:crossBetween val="between"/>
        <c:majorUnit val="2"/>
      </c:valAx>
      <c:spPr>
        <a:solidFill>
          <a:srgbClr val="FFFFFF"/>
        </a:solidFill>
        <a:ln w="29956">
          <a:noFill/>
        </a:ln>
      </c:spPr>
    </c:plotArea>
    <c:legend>
      <c:legendPos val="r"/>
      <c:legendEntry>
        <c:idx val="0"/>
        <c:txPr>
          <a:bodyPr/>
          <a:lstStyle/>
          <a:p>
            <a:pPr>
              <a:defRPr sz="2170" b="1" i="0" u="none" strike="noStrike" baseline="0">
                <a:solidFill>
                  <a:srgbClr val="0000FF"/>
                </a:solidFill>
                <a:latin typeface="Arial"/>
                <a:ea typeface="Arial"/>
                <a:cs typeface="Arial"/>
              </a:defRPr>
            </a:pPr>
            <a:endParaRPr lang="en-US"/>
          </a:p>
        </c:txPr>
      </c:legendEntry>
      <c:legendEntry>
        <c:idx val="1"/>
        <c:txPr>
          <a:bodyPr/>
          <a:lstStyle/>
          <a:p>
            <a:pPr>
              <a:defRPr sz="2170" b="1" i="0" u="none" strike="noStrike" baseline="0">
                <a:solidFill>
                  <a:srgbClr val="339966"/>
                </a:solidFill>
                <a:latin typeface="Arial"/>
                <a:ea typeface="Arial"/>
                <a:cs typeface="Arial"/>
              </a:defRPr>
            </a:pPr>
            <a:endParaRPr lang="en-US"/>
          </a:p>
        </c:txPr>
      </c:legendEntry>
      <c:legendEntry>
        <c:idx val="2"/>
        <c:txPr>
          <a:bodyPr/>
          <a:lstStyle/>
          <a:p>
            <a:pPr>
              <a:defRPr sz="2170" b="1" i="0" u="none" strike="noStrike" baseline="0">
                <a:solidFill>
                  <a:srgbClr val="FF0000"/>
                </a:solidFill>
                <a:latin typeface="Arial"/>
                <a:ea typeface="Arial"/>
                <a:cs typeface="Arial"/>
              </a:defRPr>
            </a:pPr>
            <a:endParaRPr lang="en-US"/>
          </a:p>
        </c:txPr>
      </c:legendEntry>
      <c:layout>
        <c:manualLayout>
          <c:xMode val="edge"/>
          <c:yMode val="edge"/>
          <c:x val="0.11826406706184199"/>
          <c:y val="4.1992604201684644E-2"/>
          <c:w val="0.10144236229415104"/>
          <c:h val="0.27275017895490339"/>
        </c:manualLayout>
      </c:layout>
      <c:overlay val="0"/>
      <c:spPr>
        <a:solidFill>
          <a:srgbClr val="FFFFFF"/>
        </a:solidFill>
        <a:ln w="3745">
          <a:solidFill>
            <a:schemeClr val="tx1"/>
          </a:solidFill>
          <a:prstDash val="solid"/>
        </a:ln>
      </c:spPr>
      <c:txPr>
        <a:bodyPr/>
        <a:lstStyle/>
        <a:p>
          <a:pPr>
            <a:defRPr sz="2170" b="1" i="0" u="none" strike="noStrike" baseline="0">
              <a:solidFill>
                <a:schemeClr val="tx1"/>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212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1267707609789"/>
          <c:y val="9.4420566868213054E-2"/>
          <c:w val="0.86976542302389281"/>
          <c:h val="0.74248927038626611"/>
        </c:manualLayout>
      </c:layout>
      <c:lineChart>
        <c:grouping val="standard"/>
        <c:varyColors val="0"/>
        <c:ser>
          <c:idx val="0"/>
          <c:order val="0"/>
          <c:tx>
            <c:strRef>
              <c:f>Sheet1!$B$1</c:f>
              <c:strCache>
                <c:ptCount val="1"/>
                <c:pt idx="0">
                  <c:v>All</c:v>
                </c:pt>
              </c:strCache>
            </c:strRef>
          </c:tx>
          <c:spPr>
            <a:ln w="42236">
              <a:solidFill>
                <a:srgbClr val="333333"/>
              </a:solidFill>
              <a:prstDash val="solid"/>
            </a:ln>
          </c:spPr>
          <c:marker>
            <c:symbol val="diamond"/>
            <c:size val="9"/>
            <c:spPr>
              <a:solidFill>
                <a:srgbClr val="333333"/>
              </a:solidFill>
              <a:ln>
                <a:solidFill>
                  <a:srgbClr val="333333"/>
                </a:solidFill>
                <a:prstDash val="solid"/>
              </a:ln>
            </c:spPr>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Sheet1!$B$2:$B$35</c:f>
              <c:numCache>
                <c:formatCode>General</c:formatCode>
                <c:ptCount val="34"/>
                <c:pt idx="0">
                  <c:v>69.2</c:v>
                </c:pt>
                <c:pt idx="1">
                  <c:v>70.900000000000006</c:v>
                </c:pt>
                <c:pt idx="2">
                  <c:v>69.3</c:v>
                </c:pt>
                <c:pt idx="3">
                  <c:v>68.400000000000006</c:v>
                </c:pt>
                <c:pt idx="4">
                  <c:v>67</c:v>
                </c:pt>
                <c:pt idx="5">
                  <c:v>65.900000000000006</c:v>
                </c:pt>
                <c:pt idx="6">
                  <c:v>64.599999999999994</c:v>
                </c:pt>
                <c:pt idx="7">
                  <c:v>64.099999999999994</c:v>
                </c:pt>
                <c:pt idx="8">
                  <c:v>63.6</c:v>
                </c:pt>
                <c:pt idx="9">
                  <c:v>64.3</c:v>
                </c:pt>
                <c:pt idx="10">
                  <c:v>64.400000000000006</c:v>
                </c:pt>
                <c:pt idx="11">
                  <c:v>65.900000000000006</c:v>
                </c:pt>
                <c:pt idx="12">
                  <c:v>65.3</c:v>
                </c:pt>
                <c:pt idx="13">
                  <c:v>64.8</c:v>
                </c:pt>
                <c:pt idx="14">
                  <c:v>66.099999999999994</c:v>
                </c:pt>
                <c:pt idx="15">
                  <c:v>66.3</c:v>
                </c:pt>
                <c:pt idx="16">
                  <c:v>66.7</c:v>
                </c:pt>
                <c:pt idx="17">
                  <c:v>68.5</c:v>
                </c:pt>
                <c:pt idx="18">
                  <c:v>69.5</c:v>
                </c:pt>
                <c:pt idx="19">
                  <c:v>68.599999999999994</c:v>
                </c:pt>
                <c:pt idx="20">
                  <c:v>66.7</c:v>
                </c:pt>
                <c:pt idx="21">
                  <c:v>64.099999999999994</c:v>
                </c:pt>
                <c:pt idx="22">
                  <c:v>63.2</c:v>
                </c:pt>
                <c:pt idx="23">
                  <c:v>63</c:v>
                </c:pt>
                <c:pt idx="24">
                  <c:v>62.5</c:v>
                </c:pt>
                <c:pt idx="25">
                  <c:v>62.9</c:v>
                </c:pt>
                <c:pt idx="26">
                  <c:v>62.5</c:v>
                </c:pt>
                <c:pt idx="27">
                  <c:v>62</c:v>
                </c:pt>
                <c:pt idx="28">
                  <c:v>60.3</c:v>
                </c:pt>
                <c:pt idx="29">
                  <c:v>59.1</c:v>
                </c:pt>
                <c:pt idx="30">
                  <c:v>58.3</c:v>
                </c:pt>
                <c:pt idx="31">
                  <c:v>56</c:v>
                </c:pt>
                <c:pt idx="32">
                  <c:v>56.3</c:v>
                </c:pt>
                <c:pt idx="33">
                  <c:v>56.1</c:v>
                </c:pt>
              </c:numCache>
            </c:numRef>
          </c:val>
          <c:smooth val="0"/>
          <c:extLst>
            <c:ext xmlns:c16="http://schemas.microsoft.com/office/drawing/2014/chart" uri="{C3380CC4-5D6E-409C-BE32-E72D297353CC}">
              <c16:uniqueId val="{00000000-DEE8-4E89-8449-39BB0B3FC49F}"/>
            </c:ext>
          </c:extLst>
        </c:ser>
        <c:ser>
          <c:idx val="1"/>
          <c:order val="1"/>
          <c:tx>
            <c:strRef>
              <c:f>Sheet1!$C$1</c:f>
              <c:strCache>
                <c:ptCount val="1"/>
                <c:pt idx="0">
                  <c:v>WNH</c:v>
                </c:pt>
              </c:strCache>
            </c:strRef>
          </c:tx>
          <c:spPr>
            <a:ln w="42236">
              <a:solidFill>
                <a:srgbClr val="0000FF"/>
              </a:solidFill>
              <a:prstDash val="solid"/>
            </a:ln>
          </c:spPr>
          <c:marker>
            <c:symbol val="square"/>
            <c:size val="9"/>
            <c:spPr>
              <a:solidFill>
                <a:srgbClr val="0000FF"/>
              </a:solidFill>
              <a:ln>
                <a:solidFill>
                  <a:srgbClr val="0000FF"/>
                </a:solidFill>
                <a:prstDash val="solid"/>
              </a:ln>
            </c:spPr>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Sheet1!$C$2:$C$35</c:f>
              <c:numCache>
                <c:formatCode>General</c:formatCode>
                <c:ptCount val="34"/>
                <c:pt idx="0">
                  <c:v>60.5</c:v>
                </c:pt>
                <c:pt idx="1">
                  <c:v>62.8</c:v>
                </c:pt>
                <c:pt idx="2">
                  <c:v>60.9</c:v>
                </c:pt>
                <c:pt idx="3">
                  <c:v>60</c:v>
                </c:pt>
                <c:pt idx="4">
                  <c:v>58.9</c:v>
                </c:pt>
                <c:pt idx="5">
                  <c:v>58.2</c:v>
                </c:pt>
                <c:pt idx="6">
                  <c:v>57.5</c:v>
                </c:pt>
                <c:pt idx="7">
                  <c:v>57.1</c:v>
                </c:pt>
                <c:pt idx="8">
                  <c:v>56.8</c:v>
                </c:pt>
                <c:pt idx="9">
                  <c:v>57.6</c:v>
                </c:pt>
                <c:pt idx="10">
                  <c:v>57.7</c:v>
                </c:pt>
                <c:pt idx="11">
                  <c:v>58.5</c:v>
                </c:pt>
                <c:pt idx="12">
                  <c:v>57.7</c:v>
                </c:pt>
                <c:pt idx="13">
                  <c:v>57.4</c:v>
                </c:pt>
                <c:pt idx="14">
                  <c:v>58.5</c:v>
                </c:pt>
                <c:pt idx="15">
                  <c:v>58.4</c:v>
                </c:pt>
                <c:pt idx="16">
                  <c:v>58.3</c:v>
                </c:pt>
                <c:pt idx="17">
                  <c:v>59.5</c:v>
                </c:pt>
                <c:pt idx="18">
                  <c:v>60.1</c:v>
                </c:pt>
                <c:pt idx="19">
                  <c:v>59.4</c:v>
                </c:pt>
                <c:pt idx="20">
                  <c:v>58.5</c:v>
                </c:pt>
                <c:pt idx="21">
                  <c:v>58.7</c:v>
                </c:pt>
                <c:pt idx="22">
                  <c:v>58.8</c:v>
                </c:pt>
                <c:pt idx="23">
                  <c:v>58.7</c:v>
                </c:pt>
                <c:pt idx="24">
                  <c:v>58.7</c:v>
                </c:pt>
                <c:pt idx="25">
                  <c:v>59.5</c:v>
                </c:pt>
                <c:pt idx="26">
                  <c:v>59.3</c:v>
                </c:pt>
                <c:pt idx="27">
                  <c:v>58.8</c:v>
                </c:pt>
                <c:pt idx="28">
                  <c:v>57.2</c:v>
                </c:pt>
                <c:pt idx="29">
                  <c:v>56.3</c:v>
                </c:pt>
                <c:pt idx="30">
                  <c:v>55.3</c:v>
                </c:pt>
                <c:pt idx="31">
                  <c:v>53.2</c:v>
                </c:pt>
                <c:pt idx="32">
                  <c:v>54.4</c:v>
                </c:pt>
                <c:pt idx="33">
                  <c:v>53</c:v>
                </c:pt>
              </c:numCache>
            </c:numRef>
          </c:val>
          <c:smooth val="0"/>
          <c:extLst>
            <c:ext xmlns:c16="http://schemas.microsoft.com/office/drawing/2014/chart" uri="{C3380CC4-5D6E-409C-BE32-E72D297353CC}">
              <c16:uniqueId val="{00000001-DEE8-4E89-8449-39BB0B3FC49F}"/>
            </c:ext>
          </c:extLst>
        </c:ser>
        <c:ser>
          <c:idx val="2"/>
          <c:order val="2"/>
          <c:tx>
            <c:strRef>
              <c:f>Sheet1!$D$1</c:f>
              <c:strCache>
                <c:ptCount val="1"/>
                <c:pt idx="0">
                  <c:v>BNH</c:v>
                </c:pt>
              </c:strCache>
            </c:strRef>
          </c:tx>
          <c:spPr>
            <a:ln w="42236">
              <a:solidFill>
                <a:srgbClr val="008000"/>
              </a:solidFill>
              <a:prstDash val="solid"/>
            </a:ln>
          </c:spPr>
          <c:marker>
            <c:symbol val="triangle"/>
            <c:size val="9"/>
            <c:spPr>
              <a:solidFill>
                <a:srgbClr val="008000"/>
              </a:solidFill>
              <a:ln>
                <a:solidFill>
                  <a:srgbClr val="008000"/>
                </a:solidFill>
                <a:prstDash val="solid"/>
              </a:ln>
            </c:spPr>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Sheet1!$D$2:$D$35</c:f>
              <c:numCache>
                <c:formatCode>General</c:formatCode>
                <c:ptCount val="34"/>
                <c:pt idx="0">
                  <c:v>84.8</c:v>
                </c:pt>
                <c:pt idx="1">
                  <c:v>89</c:v>
                </c:pt>
                <c:pt idx="2">
                  <c:v>87</c:v>
                </c:pt>
                <c:pt idx="3">
                  <c:v>84.5</c:v>
                </c:pt>
                <c:pt idx="4">
                  <c:v>81.5</c:v>
                </c:pt>
                <c:pt idx="5">
                  <c:v>77.5</c:v>
                </c:pt>
                <c:pt idx="6">
                  <c:v>72.8</c:v>
                </c:pt>
                <c:pt idx="7">
                  <c:v>70.7</c:v>
                </c:pt>
                <c:pt idx="8">
                  <c:v>70.3</c:v>
                </c:pt>
                <c:pt idx="9">
                  <c:v>70.900000000000006</c:v>
                </c:pt>
                <c:pt idx="10">
                  <c:v>69.900000000000006</c:v>
                </c:pt>
                <c:pt idx="11">
                  <c:v>71.400000000000006</c:v>
                </c:pt>
                <c:pt idx="12">
                  <c:v>69.099999999999994</c:v>
                </c:pt>
                <c:pt idx="13">
                  <c:v>67.400000000000006</c:v>
                </c:pt>
                <c:pt idx="14">
                  <c:v>67.099999999999994</c:v>
                </c:pt>
                <c:pt idx="15">
                  <c:v>67</c:v>
                </c:pt>
                <c:pt idx="16">
                  <c:v>67.2</c:v>
                </c:pt>
                <c:pt idx="17">
                  <c:v>70.599999999999994</c:v>
                </c:pt>
                <c:pt idx="18">
                  <c:v>71.599999999999994</c:v>
                </c:pt>
                <c:pt idx="19">
                  <c:v>71.099999999999994</c:v>
                </c:pt>
                <c:pt idx="20">
                  <c:v>68.900000000000006</c:v>
                </c:pt>
                <c:pt idx="21">
                  <c:v>66.599999999999994</c:v>
                </c:pt>
                <c:pt idx="22">
                  <c:v>65.5</c:v>
                </c:pt>
                <c:pt idx="23">
                  <c:v>65</c:v>
                </c:pt>
                <c:pt idx="24">
                  <c:v>64.599999999999994</c:v>
                </c:pt>
                <c:pt idx="25">
                  <c:v>64.7</c:v>
                </c:pt>
                <c:pt idx="26">
                  <c:v>64.099999999999994</c:v>
                </c:pt>
                <c:pt idx="27">
                  <c:v>63.3</c:v>
                </c:pt>
                <c:pt idx="28">
                  <c:v>63.1</c:v>
                </c:pt>
                <c:pt idx="29">
                  <c:v>62</c:v>
                </c:pt>
                <c:pt idx="30">
                  <c:v>61.4</c:v>
                </c:pt>
                <c:pt idx="31">
                  <c:v>59.2</c:v>
                </c:pt>
                <c:pt idx="32">
                  <c:v>57.4</c:v>
                </c:pt>
                <c:pt idx="33">
                  <c:v>56.3</c:v>
                </c:pt>
              </c:numCache>
            </c:numRef>
          </c:val>
          <c:smooth val="0"/>
          <c:extLst>
            <c:ext xmlns:c16="http://schemas.microsoft.com/office/drawing/2014/chart" uri="{C3380CC4-5D6E-409C-BE32-E72D297353CC}">
              <c16:uniqueId val="{00000002-DEE8-4E89-8449-39BB0B3FC49F}"/>
            </c:ext>
          </c:extLst>
        </c:ser>
        <c:ser>
          <c:idx val="3"/>
          <c:order val="3"/>
          <c:tx>
            <c:strRef>
              <c:f>Sheet1!$E$1</c:f>
              <c:strCache>
                <c:ptCount val="1"/>
                <c:pt idx="0">
                  <c:v>Hisp</c:v>
                </c:pt>
              </c:strCache>
            </c:strRef>
          </c:tx>
          <c:spPr>
            <a:ln w="42236">
              <a:solidFill>
                <a:srgbClr val="FF0000"/>
              </a:solidFill>
              <a:prstDash val="solid"/>
            </a:ln>
          </c:spPr>
          <c:marker>
            <c:symbol val="x"/>
            <c:size val="9"/>
            <c:spPr>
              <a:solidFill>
                <a:srgbClr val="FF0000"/>
              </a:solidFill>
              <a:ln>
                <a:solidFill>
                  <a:srgbClr val="FF0000"/>
                </a:solidFill>
                <a:prstDash val="solid"/>
              </a:ln>
            </c:spPr>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Sheet1!$E$2:$E$35</c:f>
              <c:numCache>
                <c:formatCode>General</c:formatCode>
                <c:ptCount val="34"/>
                <c:pt idx="0">
                  <c:v>104.9</c:v>
                </c:pt>
                <c:pt idx="1">
                  <c:v>107.7</c:v>
                </c:pt>
                <c:pt idx="2">
                  <c:v>106.9</c:v>
                </c:pt>
                <c:pt idx="3">
                  <c:v>106.1</c:v>
                </c:pt>
                <c:pt idx="4">
                  <c:v>103.3</c:v>
                </c:pt>
                <c:pt idx="5">
                  <c:v>100.7</c:v>
                </c:pt>
                <c:pt idx="6">
                  <c:v>98.8</c:v>
                </c:pt>
                <c:pt idx="7">
                  <c:v>97.5</c:v>
                </c:pt>
                <c:pt idx="8">
                  <c:v>94.2</c:v>
                </c:pt>
                <c:pt idx="9">
                  <c:v>93.2</c:v>
                </c:pt>
                <c:pt idx="10">
                  <c:v>93</c:v>
                </c:pt>
                <c:pt idx="11">
                  <c:v>95.9</c:v>
                </c:pt>
                <c:pt idx="12">
                  <c:v>96</c:v>
                </c:pt>
                <c:pt idx="13">
                  <c:v>94.4</c:v>
                </c:pt>
                <c:pt idx="14">
                  <c:v>96.9</c:v>
                </c:pt>
                <c:pt idx="15">
                  <c:v>97.8</c:v>
                </c:pt>
                <c:pt idx="16">
                  <c:v>99.4</c:v>
                </c:pt>
                <c:pt idx="17">
                  <c:v>101.5</c:v>
                </c:pt>
                <c:pt idx="18">
                  <c:v>102.2</c:v>
                </c:pt>
                <c:pt idx="19">
                  <c:v>98.8</c:v>
                </c:pt>
                <c:pt idx="20">
                  <c:v>93.3</c:v>
                </c:pt>
                <c:pt idx="21">
                  <c:v>80.2</c:v>
                </c:pt>
                <c:pt idx="22">
                  <c:v>76.2</c:v>
                </c:pt>
                <c:pt idx="23">
                  <c:v>74.400000000000006</c:v>
                </c:pt>
                <c:pt idx="24">
                  <c:v>72.900000000000006</c:v>
                </c:pt>
                <c:pt idx="25">
                  <c:v>72.099999999999994</c:v>
                </c:pt>
                <c:pt idx="26">
                  <c:v>71.7</c:v>
                </c:pt>
                <c:pt idx="27">
                  <c:v>70.599999999999994</c:v>
                </c:pt>
                <c:pt idx="28">
                  <c:v>67.599999999999994</c:v>
                </c:pt>
                <c:pt idx="29">
                  <c:v>65.900000000000006</c:v>
                </c:pt>
                <c:pt idx="30">
                  <c:v>65.3</c:v>
                </c:pt>
                <c:pt idx="31">
                  <c:v>63.1</c:v>
                </c:pt>
                <c:pt idx="32">
                  <c:v>63.4</c:v>
                </c:pt>
                <c:pt idx="33">
                  <c:v>66.099999999999994</c:v>
                </c:pt>
              </c:numCache>
            </c:numRef>
          </c:val>
          <c:smooth val="0"/>
          <c:extLst>
            <c:ext xmlns:c16="http://schemas.microsoft.com/office/drawing/2014/chart" uri="{C3380CC4-5D6E-409C-BE32-E72D297353CC}">
              <c16:uniqueId val="{00000003-DEE8-4E89-8449-39BB0B3FC49F}"/>
            </c:ext>
          </c:extLst>
        </c:ser>
        <c:dLbls>
          <c:showLegendKey val="0"/>
          <c:showVal val="0"/>
          <c:showCatName val="0"/>
          <c:showSerName val="0"/>
          <c:showPercent val="0"/>
          <c:showBubbleSize val="0"/>
        </c:dLbls>
        <c:marker val="1"/>
        <c:smooth val="0"/>
        <c:axId val="618630856"/>
        <c:axId val="618632032"/>
      </c:lineChart>
      <c:catAx>
        <c:axId val="618630856"/>
        <c:scaling>
          <c:orientation val="minMax"/>
        </c:scaling>
        <c:delete val="0"/>
        <c:axPos val="b"/>
        <c:numFmt formatCode="General" sourceLinked="1"/>
        <c:majorTickMark val="out"/>
        <c:minorTickMark val="none"/>
        <c:tickLblPos val="nextTo"/>
        <c:spPr>
          <a:ln w="14079">
            <a:solidFill>
              <a:srgbClr val="000080"/>
            </a:solidFill>
            <a:prstDash val="solid"/>
          </a:ln>
        </c:spPr>
        <c:txPr>
          <a:bodyPr rot="-2700000" vert="horz"/>
          <a:lstStyle/>
          <a:p>
            <a:pPr>
              <a:defRPr sz="1774" b="1" i="0" u="none" strike="noStrike" baseline="0">
                <a:solidFill>
                  <a:srgbClr val="000080"/>
                </a:solidFill>
                <a:latin typeface="Arial"/>
                <a:ea typeface="Arial"/>
                <a:cs typeface="Arial"/>
              </a:defRPr>
            </a:pPr>
            <a:endParaRPr lang="en-US"/>
          </a:p>
        </c:txPr>
        <c:crossAx val="618632032"/>
        <c:crosses val="autoZero"/>
        <c:auto val="1"/>
        <c:lblAlgn val="ctr"/>
        <c:lblOffset val="100"/>
        <c:tickLblSkip val="2"/>
        <c:tickMarkSkip val="1"/>
        <c:noMultiLvlLbl val="0"/>
      </c:catAx>
      <c:valAx>
        <c:axId val="618632032"/>
        <c:scaling>
          <c:orientation val="minMax"/>
          <c:max val="110"/>
          <c:min val="50"/>
        </c:scaling>
        <c:delete val="0"/>
        <c:axPos val="l"/>
        <c:majorGridlines>
          <c:spPr>
            <a:ln w="3520">
              <a:solidFill>
                <a:schemeClr val="tx1"/>
              </a:solidFill>
              <a:prstDash val="solid"/>
            </a:ln>
          </c:spPr>
        </c:majorGridlines>
        <c:numFmt formatCode="General" sourceLinked="1"/>
        <c:majorTickMark val="out"/>
        <c:minorTickMark val="none"/>
        <c:tickLblPos val="nextTo"/>
        <c:spPr>
          <a:ln w="14079">
            <a:solidFill>
              <a:srgbClr val="000080"/>
            </a:solidFill>
            <a:prstDash val="solid"/>
          </a:ln>
        </c:spPr>
        <c:txPr>
          <a:bodyPr rot="0" vert="horz"/>
          <a:lstStyle/>
          <a:p>
            <a:pPr>
              <a:defRPr sz="1995" b="1" i="0" u="none" strike="noStrike" baseline="0">
                <a:solidFill>
                  <a:srgbClr val="000080"/>
                </a:solidFill>
                <a:latin typeface="Arial"/>
                <a:ea typeface="Arial"/>
                <a:cs typeface="Arial"/>
              </a:defRPr>
            </a:pPr>
            <a:endParaRPr lang="en-US"/>
          </a:p>
        </c:txPr>
        <c:crossAx val="618630856"/>
        <c:crosses val="autoZero"/>
        <c:crossBetween val="between"/>
        <c:majorUnit val="10"/>
      </c:valAx>
      <c:spPr>
        <a:noFill/>
        <a:ln w="14079">
          <a:solidFill>
            <a:schemeClr val="tx1"/>
          </a:solidFill>
          <a:prstDash val="solid"/>
        </a:ln>
      </c:spPr>
    </c:plotArea>
    <c:legend>
      <c:legendPos val="r"/>
      <c:layout>
        <c:manualLayout>
          <c:xMode val="edge"/>
          <c:yMode val="edge"/>
          <c:x val="0.77308314568442238"/>
          <c:y val="8.0399701822525108E-2"/>
          <c:w val="0.20140515222482436"/>
          <c:h val="0.24034334763948498"/>
        </c:manualLayout>
      </c:layout>
      <c:overlay val="0"/>
      <c:spPr>
        <a:solidFill>
          <a:schemeClr val="bg1"/>
        </a:solidFill>
        <a:ln w="14079">
          <a:solidFill>
            <a:srgbClr val="000080"/>
          </a:solidFill>
          <a:prstDash val="solid"/>
        </a:ln>
      </c:spPr>
      <c:txPr>
        <a:bodyPr/>
        <a:lstStyle/>
        <a:p>
          <a:pPr>
            <a:defRPr sz="1835" b="1" i="0" u="none" strike="noStrike" baseline="0">
              <a:solidFill>
                <a:srgbClr val="00008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995"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191619276757071E-2"/>
          <c:y val="0.13071207166298091"/>
          <c:w val="0.9340768992417614"/>
          <c:h val="0.74495748197676381"/>
        </c:manualLayout>
      </c:layout>
      <c:lineChart>
        <c:grouping val="standard"/>
        <c:varyColors val="0"/>
        <c:ser>
          <c:idx val="0"/>
          <c:order val="0"/>
          <c:tx>
            <c:strRef>
              <c:f>Sheet1!$B$1</c:f>
              <c:strCache>
                <c:ptCount val="1"/>
                <c:pt idx="0">
                  <c:v>U.S.</c:v>
                </c:pt>
              </c:strCache>
            </c:strRef>
          </c:tx>
          <c:spPr>
            <a:ln w="57150" cap="rnd">
              <a:solidFill>
                <a:srgbClr val="C00000"/>
              </a:solidFill>
              <a:round/>
            </a:ln>
            <a:effectLst/>
          </c:spPr>
          <c:marker>
            <c:symbol val="none"/>
          </c:marker>
          <c:cat>
            <c:numRef>
              <c:f>Sheet1!$A$2:$A$21</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Sheet1!$B$2:$B$21</c:f>
              <c:numCache>
                <c:formatCode>General</c:formatCode>
                <c:ptCount val="20"/>
                <c:pt idx="0">
                  <c:v>27.5</c:v>
                </c:pt>
                <c:pt idx="1">
                  <c:v>29.1</c:v>
                </c:pt>
                <c:pt idx="2">
                  <c:v>30.3</c:v>
                </c:pt>
                <c:pt idx="3">
                  <c:v>31.1</c:v>
                </c:pt>
                <c:pt idx="4">
                  <c:v>31.8</c:v>
                </c:pt>
                <c:pt idx="5">
                  <c:v>32.299999999999997</c:v>
                </c:pt>
                <c:pt idx="6">
                  <c:v>32.9</c:v>
                </c:pt>
                <c:pt idx="7">
                  <c:v>32.799999999999997</c:v>
                </c:pt>
                <c:pt idx="8">
                  <c:v>32.799999999999997</c:v>
                </c:pt>
                <c:pt idx="9">
                  <c:v>32.799999999999997</c:v>
                </c:pt>
                <c:pt idx="10">
                  <c:v>32.700000000000003</c:v>
                </c:pt>
                <c:pt idx="11">
                  <c:v>32.200000000000003</c:v>
                </c:pt>
                <c:pt idx="12">
                  <c:v>32</c:v>
                </c:pt>
                <c:pt idx="13">
                  <c:v>31.9</c:v>
                </c:pt>
                <c:pt idx="14">
                  <c:v>32</c:v>
                </c:pt>
                <c:pt idx="15">
                  <c:v>31.9</c:v>
                </c:pt>
                <c:pt idx="16">
                  <c:v>31.7</c:v>
                </c:pt>
                <c:pt idx="17">
                  <c:v>31.8</c:v>
                </c:pt>
                <c:pt idx="18">
                  <c:v>32.1</c:v>
                </c:pt>
                <c:pt idx="19">
                  <c:v>32.200000000000003</c:v>
                </c:pt>
              </c:numCache>
            </c:numRef>
          </c:val>
          <c:smooth val="0"/>
          <c:extLst>
            <c:ext xmlns:c16="http://schemas.microsoft.com/office/drawing/2014/chart" uri="{C3380CC4-5D6E-409C-BE32-E72D297353CC}">
              <c16:uniqueId val="{00000000-8231-41D7-95D5-655ED73CB667}"/>
            </c:ext>
          </c:extLst>
        </c:ser>
        <c:ser>
          <c:idx val="1"/>
          <c:order val="1"/>
          <c:tx>
            <c:strRef>
              <c:f>Sheet1!$C$1</c:f>
              <c:strCache>
                <c:ptCount val="1"/>
                <c:pt idx="0">
                  <c:v>Asian NH</c:v>
                </c:pt>
              </c:strCache>
            </c:strRef>
          </c:tx>
          <c:spPr>
            <a:ln w="57150" cap="rnd">
              <a:solidFill>
                <a:schemeClr val="accent6">
                  <a:lumMod val="75000"/>
                </a:schemeClr>
              </a:solidFill>
              <a:round/>
            </a:ln>
            <a:effectLst/>
          </c:spPr>
          <c:marker>
            <c:symbol val="none"/>
          </c:marker>
          <c:cat>
            <c:numRef>
              <c:f>Sheet1!$A$2:$A$21</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Sheet1!$C$2:$C$21</c:f>
              <c:numCache>
                <c:formatCode>General</c:formatCode>
                <c:ptCount val="20"/>
                <c:pt idx="0">
                  <c:v>26.7</c:v>
                </c:pt>
                <c:pt idx="1">
                  <c:v>28.4</c:v>
                </c:pt>
                <c:pt idx="2">
                  <c:v>29.8</c:v>
                </c:pt>
                <c:pt idx="3">
                  <c:v>30.8</c:v>
                </c:pt>
                <c:pt idx="4">
                  <c:v>31.6</c:v>
                </c:pt>
                <c:pt idx="5">
                  <c:v>32.6</c:v>
                </c:pt>
                <c:pt idx="6">
                  <c:v>33.200000000000003</c:v>
                </c:pt>
                <c:pt idx="7">
                  <c:v>33.200000000000003</c:v>
                </c:pt>
                <c:pt idx="8">
                  <c:v>33.4</c:v>
                </c:pt>
                <c:pt idx="9">
                  <c:v>33.4</c:v>
                </c:pt>
                <c:pt idx="10">
                  <c:v>33.6</c:v>
                </c:pt>
                <c:pt idx="11">
                  <c:v>33.299999999999997</c:v>
                </c:pt>
                <c:pt idx="12">
                  <c:v>33.200000000000003</c:v>
                </c:pt>
                <c:pt idx="13">
                  <c:v>32.9</c:v>
                </c:pt>
                <c:pt idx="14">
                  <c:v>32.9</c:v>
                </c:pt>
                <c:pt idx="15">
                  <c:v>32.700000000000003</c:v>
                </c:pt>
                <c:pt idx="16">
                  <c:v>32.4</c:v>
                </c:pt>
                <c:pt idx="17">
                  <c:v>32.6</c:v>
                </c:pt>
                <c:pt idx="18">
                  <c:v>33.1</c:v>
                </c:pt>
                <c:pt idx="19">
                  <c:v>33.5</c:v>
                </c:pt>
              </c:numCache>
            </c:numRef>
          </c:val>
          <c:smooth val="0"/>
          <c:extLst>
            <c:ext xmlns:c16="http://schemas.microsoft.com/office/drawing/2014/chart" uri="{C3380CC4-5D6E-409C-BE32-E72D297353CC}">
              <c16:uniqueId val="{00000001-8231-41D7-95D5-655ED73CB667}"/>
            </c:ext>
          </c:extLst>
        </c:ser>
        <c:ser>
          <c:idx val="2"/>
          <c:order val="2"/>
          <c:tx>
            <c:strRef>
              <c:f>Sheet1!$D$1</c:f>
              <c:strCache>
                <c:ptCount val="1"/>
                <c:pt idx="0">
                  <c:v>AIAN NH</c:v>
                </c:pt>
              </c:strCache>
            </c:strRef>
          </c:tx>
          <c:spPr>
            <a:ln w="57150" cap="rnd">
              <a:solidFill>
                <a:srgbClr val="0000FF"/>
              </a:solidFill>
              <a:round/>
            </a:ln>
            <a:effectLst/>
          </c:spPr>
          <c:marker>
            <c:symbol val="none"/>
          </c:marker>
          <c:cat>
            <c:numRef>
              <c:f>Sheet1!$A$2:$A$21</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Sheet1!$D$2:$D$21</c:f>
              <c:numCache>
                <c:formatCode>General</c:formatCode>
                <c:ptCount val="20"/>
                <c:pt idx="0">
                  <c:v>24.3</c:v>
                </c:pt>
                <c:pt idx="1">
                  <c:v>25.1</c:v>
                </c:pt>
                <c:pt idx="2">
                  <c:v>26</c:v>
                </c:pt>
                <c:pt idx="3">
                  <c:v>27.4</c:v>
                </c:pt>
                <c:pt idx="4">
                  <c:v>27.7</c:v>
                </c:pt>
                <c:pt idx="5">
                  <c:v>27.7</c:v>
                </c:pt>
                <c:pt idx="6">
                  <c:v>28.5</c:v>
                </c:pt>
                <c:pt idx="7">
                  <c:v>28.5</c:v>
                </c:pt>
                <c:pt idx="8">
                  <c:v>28.2</c:v>
                </c:pt>
                <c:pt idx="9">
                  <c:v>28.4</c:v>
                </c:pt>
                <c:pt idx="10">
                  <c:v>28.8</c:v>
                </c:pt>
                <c:pt idx="11">
                  <c:v>28.4</c:v>
                </c:pt>
                <c:pt idx="12">
                  <c:v>28.3</c:v>
                </c:pt>
                <c:pt idx="13">
                  <c:v>28.5</c:v>
                </c:pt>
                <c:pt idx="14">
                  <c:v>28.8</c:v>
                </c:pt>
                <c:pt idx="15">
                  <c:v>29</c:v>
                </c:pt>
                <c:pt idx="16">
                  <c:v>29</c:v>
                </c:pt>
                <c:pt idx="17">
                  <c:v>28.8</c:v>
                </c:pt>
                <c:pt idx="18">
                  <c:v>29.2</c:v>
                </c:pt>
                <c:pt idx="19">
                  <c:v>29.5</c:v>
                </c:pt>
              </c:numCache>
            </c:numRef>
          </c:val>
          <c:smooth val="0"/>
          <c:extLst>
            <c:ext xmlns:c16="http://schemas.microsoft.com/office/drawing/2014/chart" uri="{C3380CC4-5D6E-409C-BE32-E72D297353CC}">
              <c16:uniqueId val="{00000002-8231-41D7-95D5-655ED73CB667}"/>
            </c:ext>
          </c:extLst>
        </c:ser>
        <c:dLbls>
          <c:showLegendKey val="0"/>
          <c:showVal val="0"/>
          <c:showCatName val="0"/>
          <c:showSerName val="0"/>
          <c:showPercent val="0"/>
          <c:showBubbleSize val="0"/>
        </c:dLbls>
        <c:smooth val="0"/>
        <c:axId val="1577932943"/>
        <c:axId val="1577943983"/>
      </c:lineChart>
      <c:catAx>
        <c:axId val="1577932943"/>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Calibri" panose="020F0502020204030204" pitchFamily="34" charset="0"/>
                <a:ea typeface="+mn-ea"/>
                <a:cs typeface="Calibri" panose="020F0502020204030204" pitchFamily="34" charset="0"/>
              </a:defRPr>
            </a:pPr>
            <a:endParaRPr lang="en-US"/>
          </a:p>
        </c:txPr>
        <c:crossAx val="1577943983"/>
        <c:crosses val="autoZero"/>
        <c:auto val="1"/>
        <c:lblAlgn val="ctr"/>
        <c:lblOffset val="100"/>
        <c:noMultiLvlLbl val="0"/>
      </c:catAx>
      <c:valAx>
        <c:axId val="1577943983"/>
        <c:scaling>
          <c:orientation val="minMax"/>
          <c:max val="34"/>
          <c:min val="2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2000" b="0" i="0" u="none" strike="noStrike" kern="1200" baseline="0">
                <a:solidFill>
                  <a:schemeClr val="bg1">
                    <a:lumMod val="50000"/>
                  </a:schemeClr>
                </a:solidFill>
                <a:latin typeface="+mn-lt"/>
                <a:ea typeface="+mn-ea"/>
                <a:cs typeface="+mn-cs"/>
              </a:defRPr>
            </a:pPr>
            <a:endParaRPr lang="en-US"/>
          </a:p>
        </c:txPr>
        <c:crossAx val="1577932943"/>
        <c:crosses val="autoZero"/>
        <c:crossBetween val="between"/>
        <c:majorUnit val="2"/>
      </c:valAx>
      <c:spPr>
        <a:noFill/>
        <a:ln>
          <a:noFill/>
        </a:ln>
        <a:effectLst/>
      </c:spPr>
    </c:plotArea>
    <c:legend>
      <c:legendPos val="b"/>
      <c:layout>
        <c:manualLayout>
          <c:xMode val="edge"/>
          <c:yMode val="edge"/>
          <c:x val="9.7645359434237411E-2"/>
          <c:y val="8.4570068292648473E-2"/>
          <c:w val="0.38402850685331003"/>
          <c:h val="7.343985319555473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Prim Ces Rate</c:v>
                </c:pt>
              </c:strCache>
            </c:strRef>
          </c:tx>
          <c:spPr>
            <a:ln w="57150" cap="rnd">
              <a:solidFill>
                <a:srgbClr val="C00000"/>
              </a:solidFill>
              <a:round/>
            </a:ln>
            <a:effectLst/>
          </c:spPr>
          <c:marker>
            <c:symbol val="none"/>
          </c:marker>
          <c:dPt>
            <c:idx val="17"/>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01-B0C0-4930-A779-7B9345B48F07}"/>
              </c:ext>
            </c:extLst>
          </c:dPt>
          <c:dPt>
            <c:idx val="18"/>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03-B0C0-4930-A779-7B9345B48F07}"/>
              </c:ext>
            </c:extLst>
          </c:dPt>
          <c:dPt>
            <c:idx val="19"/>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05-B0C0-4930-A779-7B9345B48F07}"/>
              </c:ext>
            </c:extLst>
          </c:dPt>
          <c:dPt>
            <c:idx val="20"/>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07-B0C0-4930-A779-7B9345B48F07}"/>
              </c:ext>
            </c:extLst>
          </c:dPt>
          <c:dPt>
            <c:idx val="21"/>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09-B0C0-4930-A779-7B9345B48F07}"/>
              </c:ext>
            </c:extLst>
          </c:dPt>
          <c:dPt>
            <c:idx val="22"/>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0B-B0C0-4930-A779-7B9345B48F07}"/>
              </c:ext>
            </c:extLst>
          </c:dPt>
          <c:dPt>
            <c:idx val="23"/>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0D-B0C0-4930-A779-7B9345B48F07}"/>
              </c:ext>
            </c:extLst>
          </c:dPt>
          <c:dPt>
            <c:idx val="24"/>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0F-B0C0-4930-A779-7B9345B48F07}"/>
              </c:ext>
            </c:extLst>
          </c:dPt>
          <c:dPt>
            <c:idx val="25"/>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11-B0C0-4930-A779-7B9345B48F07}"/>
              </c:ext>
            </c:extLst>
          </c:dPt>
          <c:dPt>
            <c:idx val="26"/>
            <c:marker>
              <c:symbol val="none"/>
            </c:marker>
            <c:bubble3D val="0"/>
            <c:spPr>
              <a:ln w="57150" cap="rnd">
                <a:solidFill>
                  <a:srgbClr val="C00000"/>
                </a:solidFill>
                <a:prstDash val="sysDash"/>
                <a:round/>
              </a:ln>
              <a:effectLst/>
            </c:spPr>
            <c:extLst>
              <c:ext xmlns:c16="http://schemas.microsoft.com/office/drawing/2014/chart" uri="{C3380CC4-5D6E-409C-BE32-E72D297353CC}">
                <c16:uniqueId val="{00000013-B0C0-4930-A779-7B9345B48F07}"/>
              </c:ext>
            </c:extLst>
          </c:dPt>
          <c:cat>
            <c:numRef>
              <c:f>Sheet1!$A$2:$A$34</c:f>
              <c:numCache>
                <c:formatCode>General</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f>Sheet1!$B$2:$B$34</c:f>
              <c:numCache>
                <c:formatCode>0.0%</c:formatCode>
                <c:ptCount val="33"/>
                <c:pt idx="0">
                  <c:v>0.161</c:v>
                </c:pt>
                <c:pt idx="1">
                  <c:v>0.16</c:v>
                </c:pt>
                <c:pt idx="2">
                  <c:v>0.159</c:v>
                </c:pt>
                <c:pt idx="3">
                  <c:v>0.156</c:v>
                </c:pt>
                <c:pt idx="4">
                  <c:v>0.153</c:v>
                </c:pt>
                <c:pt idx="5">
                  <c:v>0.14899999999999999</c:v>
                </c:pt>
                <c:pt idx="6">
                  <c:v>0.14699999999999999</c:v>
                </c:pt>
                <c:pt idx="7">
                  <c:v>0.14599999999999999</c:v>
                </c:pt>
                <c:pt idx="8">
                  <c:v>0.14599999999999999</c:v>
                </c:pt>
                <c:pt idx="9">
                  <c:v>0.14899999999999999</c:v>
                </c:pt>
                <c:pt idx="10">
                  <c:v>0.155</c:v>
                </c:pt>
                <c:pt idx="11">
                  <c:v>0.161</c:v>
                </c:pt>
                <c:pt idx="12">
                  <c:v>0.16900000000000001</c:v>
                </c:pt>
                <c:pt idx="13">
                  <c:v>0.18</c:v>
                </c:pt>
                <c:pt idx="14">
                  <c:v>0.191</c:v>
                </c:pt>
                <c:pt idx="15">
                  <c:v>0.20300000000000001</c:v>
                </c:pt>
                <c:pt idx="16">
                  <c:v>0.21199999999999999</c:v>
                </c:pt>
                <c:pt idx="17">
                  <c:v>0.221</c:v>
                </c:pt>
                <c:pt idx="18">
                  <c:v>0.22600000000000001</c:v>
                </c:pt>
                <c:pt idx="19">
                  <c:v>0.23100000000000001</c:v>
                </c:pt>
                <c:pt idx="20">
                  <c:v>0.23</c:v>
                </c:pt>
                <c:pt idx="21">
                  <c:v>0.23300000000000001</c:v>
                </c:pt>
                <c:pt idx="22">
                  <c:v>0.23300000000000001</c:v>
                </c:pt>
                <c:pt idx="23">
                  <c:v>0.22700000000000001</c:v>
                </c:pt>
                <c:pt idx="24">
                  <c:v>0.224</c:v>
                </c:pt>
                <c:pt idx="25">
                  <c:v>0.223</c:v>
                </c:pt>
                <c:pt idx="26">
                  <c:v>0.214</c:v>
                </c:pt>
                <c:pt idx="27">
                  <c:v>0.218</c:v>
                </c:pt>
                <c:pt idx="28">
                  <c:v>0.218</c:v>
                </c:pt>
                <c:pt idx="29">
                  <c:v>0.217</c:v>
                </c:pt>
                <c:pt idx="30">
                  <c:v>0.216</c:v>
                </c:pt>
                <c:pt idx="31">
                  <c:v>0.219</c:v>
                </c:pt>
                <c:pt idx="32">
                  <c:v>0.22342549306310219</c:v>
                </c:pt>
              </c:numCache>
            </c:numRef>
          </c:val>
          <c:smooth val="0"/>
          <c:extLst>
            <c:ext xmlns:c16="http://schemas.microsoft.com/office/drawing/2014/chart" uri="{C3380CC4-5D6E-409C-BE32-E72D297353CC}">
              <c16:uniqueId val="{00000014-B0C0-4930-A779-7B9345B48F07}"/>
            </c:ext>
          </c:extLst>
        </c:ser>
        <c:ser>
          <c:idx val="1"/>
          <c:order val="1"/>
          <c:tx>
            <c:strRef>
              <c:f>Sheet1!$C$1</c:f>
              <c:strCache>
                <c:ptCount val="1"/>
                <c:pt idx="0">
                  <c:v>VBAC</c:v>
                </c:pt>
              </c:strCache>
            </c:strRef>
          </c:tx>
          <c:spPr>
            <a:ln w="57150" cap="rnd">
              <a:solidFill>
                <a:srgbClr val="0000FF"/>
              </a:solidFill>
              <a:round/>
            </a:ln>
            <a:effectLst/>
          </c:spPr>
          <c:marker>
            <c:symbol val="none"/>
          </c:marker>
          <c:dPt>
            <c:idx val="17"/>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16-B0C0-4930-A779-7B9345B48F07}"/>
              </c:ext>
            </c:extLst>
          </c:dPt>
          <c:dPt>
            <c:idx val="18"/>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18-B0C0-4930-A779-7B9345B48F07}"/>
              </c:ext>
            </c:extLst>
          </c:dPt>
          <c:dPt>
            <c:idx val="19"/>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1A-B0C0-4930-A779-7B9345B48F07}"/>
              </c:ext>
            </c:extLst>
          </c:dPt>
          <c:dPt>
            <c:idx val="20"/>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1C-B0C0-4930-A779-7B9345B48F07}"/>
              </c:ext>
            </c:extLst>
          </c:dPt>
          <c:dPt>
            <c:idx val="21"/>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1E-B0C0-4930-A779-7B9345B48F07}"/>
              </c:ext>
            </c:extLst>
          </c:dPt>
          <c:dPt>
            <c:idx val="22"/>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20-B0C0-4930-A779-7B9345B48F07}"/>
              </c:ext>
            </c:extLst>
          </c:dPt>
          <c:dPt>
            <c:idx val="23"/>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22-B0C0-4930-A779-7B9345B48F07}"/>
              </c:ext>
            </c:extLst>
          </c:dPt>
          <c:dPt>
            <c:idx val="24"/>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24-B0C0-4930-A779-7B9345B48F07}"/>
              </c:ext>
            </c:extLst>
          </c:dPt>
          <c:dPt>
            <c:idx val="25"/>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26-B0C0-4930-A779-7B9345B48F07}"/>
              </c:ext>
            </c:extLst>
          </c:dPt>
          <c:dPt>
            <c:idx val="26"/>
            <c:marker>
              <c:symbol val="none"/>
            </c:marker>
            <c:bubble3D val="0"/>
            <c:spPr>
              <a:ln w="57150" cap="rnd">
                <a:solidFill>
                  <a:srgbClr val="0000FF"/>
                </a:solidFill>
                <a:prstDash val="sysDash"/>
                <a:round/>
              </a:ln>
              <a:effectLst/>
            </c:spPr>
            <c:extLst>
              <c:ext xmlns:c16="http://schemas.microsoft.com/office/drawing/2014/chart" uri="{C3380CC4-5D6E-409C-BE32-E72D297353CC}">
                <c16:uniqueId val="{00000028-B0C0-4930-A779-7B9345B48F07}"/>
              </c:ext>
            </c:extLst>
          </c:dPt>
          <c:cat>
            <c:numRef>
              <c:f>Sheet1!$A$2:$A$34</c:f>
              <c:numCache>
                <c:formatCode>General</c:formatCode>
                <c:ptCount val="3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numCache>
            </c:numRef>
          </c:cat>
          <c:val>
            <c:numRef>
              <c:f>Sheet1!$C$2:$C$34</c:f>
              <c:numCache>
                <c:formatCode>0.0%</c:formatCode>
                <c:ptCount val="33"/>
                <c:pt idx="0">
                  <c:v>0.189</c:v>
                </c:pt>
                <c:pt idx="1">
                  <c:v>0.19900000000000001</c:v>
                </c:pt>
                <c:pt idx="2">
                  <c:v>0.21299999999999999</c:v>
                </c:pt>
                <c:pt idx="3">
                  <c:v>0.22600000000000001</c:v>
                </c:pt>
                <c:pt idx="4">
                  <c:v>0.24299999999999999</c:v>
                </c:pt>
                <c:pt idx="5">
                  <c:v>0.26300000000000001</c:v>
                </c:pt>
                <c:pt idx="6">
                  <c:v>0.27500000000000002</c:v>
                </c:pt>
                <c:pt idx="7">
                  <c:v>0.28299999999999997</c:v>
                </c:pt>
                <c:pt idx="8">
                  <c:v>0.27400000000000002</c:v>
                </c:pt>
                <c:pt idx="9">
                  <c:v>0.26300000000000001</c:v>
                </c:pt>
                <c:pt idx="10">
                  <c:v>0.23400000000000001</c:v>
                </c:pt>
                <c:pt idx="11">
                  <c:v>0.20599999999999999</c:v>
                </c:pt>
                <c:pt idx="12">
                  <c:v>0.16400000000000001</c:v>
                </c:pt>
                <c:pt idx="13">
                  <c:v>0.126</c:v>
                </c:pt>
                <c:pt idx="14">
                  <c:v>0.106</c:v>
                </c:pt>
                <c:pt idx="15">
                  <c:v>9.1999999999999998E-2</c:v>
                </c:pt>
                <c:pt idx="16">
                  <c:v>8.5000000000000006E-2</c:v>
                </c:pt>
                <c:pt idx="17">
                  <c:v>0.08</c:v>
                </c:pt>
                <c:pt idx="18">
                  <c:v>7.8E-2</c:v>
                </c:pt>
                <c:pt idx="19">
                  <c:v>7.8E-2</c:v>
                </c:pt>
                <c:pt idx="20">
                  <c:v>7.9000000000000001E-2</c:v>
                </c:pt>
                <c:pt idx="21">
                  <c:v>8.8999999999999996E-2</c:v>
                </c:pt>
                <c:pt idx="22">
                  <c:v>9.1999999999999998E-2</c:v>
                </c:pt>
                <c:pt idx="23">
                  <c:v>0.10199999999999999</c:v>
                </c:pt>
                <c:pt idx="24">
                  <c:v>0.105</c:v>
                </c:pt>
                <c:pt idx="25">
                  <c:v>0.113</c:v>
                </c:pt>
                <c:pt idx="26">
                  <c:v>0.11899999999999999</c:v>
                </c:pt>
                <c:pt idx="27">
                  <c:v>0.128</c:v>
                </c:pt>
                <c:pt idx="28">
                  <c:v>0.13300000000000001</c:v>
                </c:pt>
                <c:pt idx="29">
                  <c:v>0.13300000000000001</c:v>
                </c:pt>
                <c:pt idx="30">
                  <c:v>0.13800000000000001</c:v>
                </c:pt>
                <c:pt idx="31">
                  <c:v>0.13900000000000001</c:v>
                </c:pt>
                <c:pt idx="32">
                  <c:v>0.14159839563065368</c:v>
                </c:pt>
              </c:numCache>
            </c:numRef>
          </c:val>
          <c:smooth val="0"/>
          <c:extLst>
            <c:ext xmlns:c16="http://schemas.microsoft.com/office/drawing/2014/chart" uri="{C3380CC4-5D6E-409C-BE32-E72D297353CC}">
              <c16:uniqueId val="{00000029-B0C0-4930-A779-7B9345B48F07}"/>
            </c:ext>
          </c:extLst>
        </c:ser>
        <c:dLbls>
          <c:showLegendKey val="0"/>
          <c:showVal val="0"/>
          <c:showCatName val="0"/>
          <c:showSerName val="0"/>
          <c:showPercent val="0"/>
          <c:showBubbleSize val="0"/>
        </c:dLbls>
        <c:smooth val="0"/>
        <c:axId val="535888912"/>
        <c:axId val="535886168"/>
      </c:lineChart>
      <c:catAx>
        <c:axId val="53588891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535886168"/>
        <c:crosses val="autoZero"/>
        <c:auto val="1"/>
        <c:lblAlgn val="ctr"/>
        <c:lblOffset val="100"/>
        <c:noMultiLvlLbl val="0"/>
      </c:catAx>
      <c:valAx>
        <c:axId val="535886168"/>
        <c:scaling>
          <c:orientation val="minMax"/>
          <c:min val="5.000000000000001E-2"/>
        </c:scaling>
        <c:delete val="0"/>
        <c:axPos val="l"/>
        <c:majorGridlines>
          <c:spPr>
            <a:ln w="9525" cap="flat" cmpd="sng" algn="ctr">
              <a:solidFill>
                <a:srgbClr val="000000"/>
              </a:solidFill>
              <a:round/>
            </a:ln>
            <a:effectLst/>
          </c:spPr>
        </c:majorGridlines>
        <c:numFmt formatCode="0%" sourceLinked="0"/>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535888912"/>
        <c:crosses val="autoZero"/>
        <c:crossBetween val="between"/>
      </c:valAx>
      <c:spPr>
        <a:noFill/>
        <a:ln>
          <a:noFill/>
          <a:prstDash val="sysDash"/>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3352775347526"/>
          <c:y val="3.3672391930733854E-2"/>
          <c:w val="0.80466875668319238"/>
          <c:h val="0.88329710163339825"/>
        </c:manualLayout>
      </c:layout>
      <c:barChart>
        <c:barDir val="bar"/>
        <c:grouping val="clustered"/>
        <c:varyColors val="0"/>
        <c:ser>
          <c:idx val="0"/>
          <c:order val="0"/>
          <c:tx>
            <c:strRef>
              <c:f>Sheet1!$B$1</c:f>
              <c:strCache>
                <c:ptCount val="1"/>
                <c:pt idx="0">
                  <c:v>2018</c:v>
                </c:pt>
              </c:strCache>
            </c:strRef>
          </c:tx>
          <c:spPr>
            <a:solidFill>
              <a:schemeClr val="bg1">
                <a:lumMod val="60000"/>
                <a:lumOff val="40000"/>
              </a:schemeClr>
            </a:solidFill>
            <a:ln>
              <a:noFill/>
            </a:ln>
            <a:effectLst/>
          </c:spPr>
          <c:invertIfNegative val="0"/>
          <c:dPt>
            <c:idx val="8"/>
            <c:invertIfNegative val="0"/>
            <c:bubble3D val="0"/>
            <c:spPr>
              <a:solidFill>
                <a:schemeClr val="bg1">
                  <a:lumMod val="60000"/>
                  <a:lumOff val="40000"/>
                </a:schemeClr>
              </a:solidFill>
              <a:ln>
                <a:noFill/>
              </a:ln>
              <a:effectLst/>
            </c:spPr>
            <c:extLst>
              <c:ext xmlns:c16="http://schemas.microsoft.com/office/drawing/2014/chart" uri="{C3380CC4-5D6E-409C-BE32-E72D297353CC}">
                <c16:uniqueId val="{00000001-5EF0-4713-99A6-6AE2865FCD59}"/>
              </c:ext>
            </c:extLst>
          </c:dPt>
          <c:dPt>
            <c:idx val="10"/>
            <c:invertIfNegative val="0"/>
            <c:bubble3D val="0"/>
            <c:spPr>
              <a:solidFill>
                <a:srgbClr val="C00000"/>
              </a:solidFill>
              <a:ln>
                <a:noFill/>
              </a:ln>
              <a:effectLst/>
            </c:spPr>
            <c:extLst>
              <c:ext xmlns:c16="http://schemas.microsoft.com/office/drawing/2014/chart" uri="{C3380CC4-5D6E-409C-BE32-E72D297353CC}">
                <c16:uniqueId val="{00000003-2E0D-482E-BC3C-EFEB3D10CD5F}"/>
              </c:ext>
            </c:extLst>
          </c:dPt>
          <c:dPt>
            <c:idx val="12"/>
            <c:invertIfNegative val="0"/>
            <c:bubble3D val="0"/>
            <c:spPr>
              <a:solidFill>
                <a:schemeClr val="bg1">
                  <a:lumMod val="60000"/>
                  <a:lumOff val="40000"/>
                </a:schemeClr>
              </a:solidFill>
              <a:ln>
                <a:noFill/>
              </a:ln>
              <a:effectLst/>
            </c:spPr>
            <c:extLst>
              <c:ext xmlns:c16="http://schemas.microsoft.com/office/drawing/2014/chart" uri="{C3380CC4-5D6E-409C-BE32-E72D297353CC}">
                <c16:uniqueId val="{00000005-2E0D-482E-BC3C-EFEB3D10CD5F}"/>
              </c:ext>
            </c:extLst>
          </c:dPt>
          <c:dLbls>
            <c:dLbl>
              <c:idx val="10"/>
              <c:tx>
                <c:rich>
                  <a:bodyPr/>
                  <a:lstStyle/>
                  <a:p>
                    <a:fld id="{01FA1241-34F0-47B3-8C5E-EAA50E6AC5B3}" type="VALUE">
                      <a:rPr lang="en-US">
                        <a:solidFill>
                          <a:srgbClr val="0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0D-482E-BC3C-EFEB3D10CD5F}"/>
                </c:ext>
              </c:extLst>
            </c:dLbl>
            <c:dLbl>
              <c:idx val="12"/>
              <c:tx>
                <c:rich>
                  <a:bodyPr/>
                  <a:lstStyle/>
                  <a:p>
                    <a:fld id="{328754A0-9998-4C72-919C-A5315F678792}" type="VALUE">
                      <a:rPr lang="en-US">
                        <a:solidFill>
                          <a:srgbClr val="0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E0D-482E-BC3C-EFEB3D10CD5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Israel</c:v>
                </c:pt>
                <c:pt idx="1">
                  <c:v>Netherlands^</c:v>
                </c:pt>
                <c:pt idx="2">
                  <c:v>Sweden</c:v>
                </c:pt>
                <c:pt idx="3">
                  <c:v>France</c:v>
                </c:pt>
                <c:pt idx="4">
                  <c:v>Belgium</c:v>
                </c:pt>
                <c:pt idx="5">
                  <c:v>Czech Republic</c:v>
                </c:pt>
                <c:pt idx="6">
                  <c:v>Spain</c:v>
                </c:pt>
                <c:pt idx="7">
                  <c:v>Canada^</c:v>
                </c:pt>
                <c:pt idx="8">
                  <c:v>Germany</c:v>
                </c:pt>
                <c:pt idx="9">
                  <c:v>United Kingdom</c:v>
                </c:pt>
                <c:pt idx="10">
                  <c:v>United States</c:v>
                </c:pt>
                <c:pt idx="11">
                  <c:v>Italy</c:v>
                </c:pt>
                <c:pt idx="12">
                  <c:v>Australia^</c:v>
                </c:pt>
                <c:pt idx="13">
                  <c:v>Korea^</c:v>
                </c:pt>
              </c:strCache>
            </c:strRef>
          </c:cat>
          <c:val>
            <c:numRef>
              <c:f>Sheet1!$B$2:$B$15</c:f>
              <c:numCache>
                <c:formatCode>0.0</c:formatCode>
                <c:ptCount val="14"/>
                <c:pt idx="0" formatCode="General">
                  <c:v>14.8</c:v>
                </c:pt>
                <c:pt idx="1">
                  <c:v>15.2</c:v>
                </c:pt>
                <c:pt idx="2">
                  <c:v>17.399999999999999</c:v>
                </c:pt>
                <c:pt idx="3">
                  <c:v>20.100000000000001</c:v>
                </c:pt>
                <c:pt idx="4">
                  <c:v>21.4</c:v>
                </c:pt>
                <c:pt idx="5">
                  <c:v>23.8</c:v>
                </c:pt>
                <c:pt idx="6">
                  <c:v>24.2</c:v>
                </c:pt>
                <c:pt idx="7">
                  <c:v>28.9</c:v>
                </c:pt>
                <c:pt idx="8">
                  <c:v>30.2</c:v>
                </c:pt>
                <c:pt idx="9">
                  <c:v>31.2</c:v>
                </c:pt>
                <c:pt idx="10">
                  <c:v>31.8</c:v>
                </c:pt>
                <c:pt idx="11">
                  <c:v>32.5</c:v>
                </c:pt>
                <c:pt idx="12">
                  <c:v>35.200000000000003</c:v>
                </c:pt>
                <c:pt idx="13">
                  <c:v>50.5</c:v>
                </c:pt>
              </c:numCache>
            </c:numRef>
          </c:val>
          <c:extLst>
            <c:ext xmlns:c16="http://schemas.microsoft.com/office/drawing/2014/chart" uri="{C3380CC4-5D6E-409C-BE32-E72D297353CC}">
              <c16:uniqueId val="{00000006-2E0D-482E-BC3C-EFEB3D10CD5F}"/>
            </c:ext>
          </c:extLst>
        </c:ser>
        <c:dLbls>
          <c:showLegendKey val="0"/>
          <c:showVal val="0"/>
          <c:showCatName val="0"/>
          <c:showSerName val="0"/>
          <c:showPercent val="0"/>
          <c:showBubbleSize val="0"/>
        </c:dLbls>
        <c:gapWidth val="182"/>
        <c:axId val="545945984"/>
        <c:axId val="545946376"/>
      </c:barChart>
      <c:catAx>
        <c:axId val="545945984"/>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545946376"/>
        <c:crosses val="autoZero"/>
        <c:auto val="1"/>
        <c:lblAlgn val="ctr"/>
        <c:lblOffset val="100"/>
        <c:noMultiLvlLbl val="0"/>
      </c:catAx>
      <c:valAx>
        <c:axId val="5459463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54594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9356600695181E-2"/>
          <c:y val="2.6226489615147824E-2"/>
          <c:w val="0.94348006770892767"/>
          <c:h val="0.88128408850778561"/>
        </c:manualLayout>
      </c:layout>
      <c:lineChart>
        <c:grouping val="standard"/>
        <c:varyColors val="0"/>
        <c:ser>
          <c:idx val="0"/>
          <c:order val="0"/>
          <c:tx>
            <c:strRef>
              <c:f>Sheet1!$B$1</c:f>
              <c:strCache>
                <c:ptCount val="1"/>
                <c:pt idx="0">
                  <c:v>Australia</c:v>
                </c:pt>
              </c:strCache>
            </c:strRef>
          </c:tx>
          <c:spPr>
            <a:ln w="28575" cap="rnd">
              <a:solidFill>
                <a:schemeClr val="accent1"/>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Sheet1!$B$2:$B$32</c:f>
              <c:numCache>
                <c:formatCode>General</c:formatCode>
                <c:ptCount val="31"/>
                <c:pt idx="0">
                  <c:v>171</c:v>
                </c:pt>
                <c:pt idx="1">
                  <c:v>175.7</c:v>
                </c:pt>
                <c:pt idx="2">
                  <c:v>180.6</c:v>
                </c:pt>
                <c:pt idx="3">
                  <c:v>188.3</c:v>
                </c:pt>
                <c:pt idx="4">
                  <c:v>192.5</c:v>
                </c:pt>
                <c:pt idx="5">
                  <c:v>194.2</c:v>
                </c:pt>
                <c:pt idx="6">
                  <c:v>194.9</c:v>
                </c:pt>
                <c:pt idx="7">
                  <c:v>203.1</c:v>
                </c:pt>
                <c:pt idx="8">
                  <c:v>212.8</c:v>
                </c:pt>
                <c:pt idx="9">
                  <c:v>221.3</c:v>
                </c:pt>
                <c:pt idx="10">
                  <c:v>235.3</c:v>
                </c:pt>
                <c:pt idx="11">
                  <c:v>255.8</c:v>
                </c:pt>
                <c:pt idx="12">
                  <c:v>271.2</c:v>
                </c:pt>
                <c:pt idx="13">
                  <c:v>286.8</c:v>
                </c:pt>
                <c:pt idx="14">
                  <c:v>294.8</c:v>
                </c:pt>
                <c:pt idx="15">
                  <c:v>304.89999999999998</c:v>
                </c:pt>
                <c:pt idx="16">
                  <c:v>311.60000000000002</c:v>
                </c:pt>
                <c:pt idx="17">
                  <c:v>305</c:v>
                </c:pt>
                <c:pt idx="18">
                  <c:v>304.60000000000002</c:v>
                </c:pt>
                <c:pt idx="19">
                  <c:v>307.89999999999998</c:v>
                </c:pt>
                <c:pt idx="20">
                  <c:v>309.5</c:v>
                </c:pt>
                <c:pt idx="21">
                  <c:v>316.5</c:v>
                </c:pt>
                <c:pt idx="22">
                  <c:v>320.89999999999998</c:v>
                </c:pt>
                <c:pt idx="23">
                  <c:v>328</c:v>
                </c:pt>
                <c:pt idx="24">
                  <c:v>340</c:v>
                </c:pt>
                <c:pt idx="25">
                  <c:v>332</c:v>
                </c:pt>
                <c:pt idx="26">
                  <c:v>337</c:v>
                </c:pt>
                <c:pt idx="27">
                  <c:v>339</c:v>
                </c:pt>
                <c:pt idx="28">
                  <c:v>335</c:v>
                </c:pt>
                <c:pt idx="29">
                  <c:v>352</c:v>
                </c:pt>
              </c:numCache>
            </c:numRef>
          </c:val>
          <c:smooth val="0"/>
          <c:extLst>
            <c:ext xmlns:c16="http://schemas.microsoft.com/office/drawing/2014/chart" uri="{C3380CC4-5D6E-409C-BE32-E72D297353CC}">
              <c16:uniqueId val="{00000000-4C3D-439B-A463-713F724FCCEB}"/>
            </c:ext>
          </c:extLst>
        </c:ser>
        <c:ser>
          <c:idx val="1"/>
          <c:order val="1"/>
          <c:tx>
            <c:strRef>
              <c:f>Sheet1!$C$1</c:f>
              <c:strCache>
                <c:ptCount val="1"/>
                <c:pt idx="0">
                  <c:v>Finland</c:v>
                </c:pt>
              </c:strCache>
            </c:strRef>
          </c:tx>
          <c:spPr>
            <a:ln w="28575" cap="rnd">
              <a:solidFill>
                <a:schemeClr val="accent2"/>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Sheet1!$C$2:$C$32</c:f>
              <c:numCache>
                <c:formatCode>General</c:formatCode>
                <c:ptCount val="31"/>
                <c:pt idx="0">
                  <c:v>142</c:v>
                </c:pt>
                <c:pt idx="1">
                  <c:v>143.1</c:v>
                </c:pt>
                <c:pt idx="2">
                  <c:v>144.80000000000001</c:v>
                </c:pt>
                <c:pt idx="3">
                  <c:v>145.69999999999999</c:v>
                </c:pt>
                <c:pt idx="4">
                  <c:v>152.9</c:v>
                </c:pt>
                <c:pt idx="5">
                  <c:v>155.69999999999999</c:v>
                </c:pt>
                <c:pt idx="6">
                  <c:v>156.30000000000001</c:v>
                </c:pt>
                <c:pt idx="7">
                  <c:v>155.30000000000001</c:v>
                </c:pt>
                <c:pt idx="8">
                  <c:v>153.1</c:v>
                </c:pt>
                <c:pt idx="9">
                  <c:v>157.6</c:v>
                </c:pt>
                <c:pt idx="10">
                  <c:v>157.6</c:v>
                </c:pt>
                <c:pt idx="11">
                  <c:v>164</c:v>
                </c:pt>
                <c:pt idx="12">
                  <c:v>163.30000000000001</c:v>
                </c:pt>
                <c:pt idx="13">
                  <c:v>161.5</c:v>
                </c:pt>
                <c:pt idx="14">
                  <c:v>163.6</c:v>
                </c:pt>
                <c:pt idx="15">
                  <c:v>162.5</c:v>
                </c:pt>
                <c:pt idx="16">
                  <c:v>161.30000000000001</c:v>
                </c:pt>
                <c:pt idx="17">
                  <c:v>162.4</c:v>
                </c:pt>
                <c:pt idx="18">
                  <c:v>164.6</c:v>
                </c:pt>
                <c:pt idx="19">
                  <c:v>157.30000000000001</c:v>
                </c:pt>
                <c:pt idx="20">
                  <c:v>161.19999999999999</c:v>
                </c:pt>
                <c:pt idx="21">
                  <c:v>161.6</c:v>
                </c:pt>
                <c:pt idx="22">
                  <c:v>161.6</c:v>
                </c:pt>
                <c:pt idx="23">
                  <c:v>157.80000000000001</c:v>
                </c:pt>
                <c:pt idx="24">
                  <c:v>157.69999999999999</c:v>
                </c:pt>
                <c:pt idx="25">
                  <c:v>157</c:v>
                </c:pt>
                <c:pt idx="26">
                  <c:v>164</c:v>
                </c:pt>
                <c:pt idx="27">
                  <c:v>164.9</c:v>
                </c:pt>
                <c:pt idx="28">
                  <c:v>163.69999999999999</c:v>
                </c:pt>
                <c:pt idx="29">
                  <c:v>187.5</c:v>
                </c:pt>
                <c:pt idx="30">
                  <c:v>180</c:v>
                </c:pt>
              </c:numCache>
            </c:numRef>
          </c:val>
          <c:smooth val="0"/>
          <c:extLst>
            <c:ext xmlns:c16="http://schemas.microsoft.com/office/drawing/2014/chart" uri="{C3380CC4-5D6E-409C-BE32-E72D297353CC}">
              <c16:uniqueId val="{00000001-4C3D-439B-A463-713F724FCCEB}"/>
            </c:ext>
          </c:extLst>
        </c:ser>
        <c:ser>
          <c:idx val="2"/>
          <c:order val="2"/>
          <c:tx>
            <c:strRef>
              <c:f>Sheet1!$D$1</c:f>
              <c:strCache>
                <c:ptCount val="1"/>
                <c:pt idx="0">
                  <c:v>Israel</c:v>
                </c:pt>
              </c:strCache>
            </c:strRef>
          </c:tx>
          <c:spPr>
            <a:ln w="28575" cap="rnd">
              <a:solidFill>
                <a:schemeClr val="accent3"/>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Sheet1!$D$2:$D$32</c:f>
              <c:numCache>
                <c:formatCode>General</c:formatCode>
                <c:ptCount val="31"/>
                <c:pt idx="8">
                  <c:v>133.69999999999999</c:v>
                </c:pt>
                <c:pt idx="9">
                  <c:v>145.69999999999999</c:v>
                </c:pt>
                <c:pt idx="10">
                  <c:v>136.19999999999999</c:v>
                </c:pt>
                <c:pt idx="11">
                  <c:v>149.69999999999999</c:v>
                </c:pt>
                <c:pt idx="12">
                  <c:v>154.4</c:v>
                </c:pt>
                <c:pt idx="13">
                  <c:v>155.1</c:v>
                </c:pt>
                <c:pt idx="14">
                  <c:v>150.5</c:v>
                </c:pt>
                <c:pt idx="15">
                  <c:v>157.30000000000001</c:v>
                </c:pt>
                <c:pt idx="16">
                  <c:v>158.5</c:v>
                </c:pt>
                <c:pt idx="17">
                  <c:v>166.9</c:v>
                </c:pt>
                <c:pt idx="18">
                  <c:v>170.2</c:v>
                </c:pt>
                <c:pt idx="19">
                  <c:v>177.8</c:v>
                </c:pt>
                <c:pt idx="20">
                  <c:v>177.5</c:v>
                </c:pt>
                <c:pt idx="21">
                  <c:v>179.7</c:v>
                </c:pt>
                <c:pt idx="22">
                  <c:v>175.9</c:v>
                </c:pt>
                <c:pt idx="23">
                  <c:v>172.5</c:v>
                </c:pt>
                <c:pt idx="24">
                  <c:v>173.3</c:v>
                </c:pt>
                <c:pt idx="25">
                  <c:v>172</c:v>
                </c:pt>
                <c:pt idx="26">
                  <c:v>163.80000000000001</c:v>
                </c:pt>
                <c:pt idx="27">
                  <c:v>148.4</c:v>
                </c:pt>
                <c:pt idx="28">
                  <c:v>148.5</c:v>
                </c:pt>
                <c:pt idx="29">
                  <c:v>150.5</c:v>
                </c:pt>
                <c:pt idx="30">
                  <c:v>148</c:v>
                </c:pt>
              </c:numCache>
            </c:numRef>
          </c:val>
          <c:smooth val="0"/>
          <c:extLst>
            <c:ext xmlns:c16="http://schemas.microsoft.com/office/drawing/2014/chart" uri="{C3380CC4-5D6E-409C-BE32-E72D297353CC}">
              <c16:uniqueId val="{00000002-4C3D-439B-A463-713F724FCCEB}"/>
            </c:ext>
          </c:extLst>
        </c:ser>
        <c:ser>
          <c:idx val="3"/>
          <c:order val="3"/>
          <c:tx>
            <c:strRef>
              <c:f>Sheet1!$E$1</c:f>
              <c:strCache>
                <c:ptCount val="1"/>
                <c:pt idx="0">
                  <c:v>Italy</c:v>
                </c:pt>
              </c:strCache>
            </c:strRef>
          </c:tx>
          <c:spPr>
            <a:ln w="28575" cap="rnd">
              <a:solidFill>
                <a:srgbClr val="00CC00"/>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Sheet1!$E$2:$E$32</c:f>
              <c:numCache>
                <c:formatCode>General</c:formatCode>
                <c:ptCount val="31"/>
                <c:pt idx="0">
                  <c:v>208</c:v>
                </c:pt>
                <c:pt idx="1">
                  <c:v>226</c:v>
                </c:pt>
                <c:pt idx="2">
                  <c:v>232</c:v>
                </c:pt>
                <c:pt idx="3">
                  <c:v>241</c:v>
                </c:pt>
                <c:pt idx="4">
                  <c:v>248</c:v>
                </c:pt>
                <c:pt idx="5">
                  <c:v>261</c:v>
                </c:pt>
                <c:pt idx="6">
                  <c:v>264</c:v>
                </c:pt>
                <c:pt idx="7">
                  <c:v>271</c:v>
                </c:pt>
                <c:pt idx="8">
                  <c:v>291</c:v>
                </c:pt>
                <c:pt idx="9">
                  <c:v>311</c:v>
                </c:pt>
                <c:pt idx="10">
                  <c:v>332.7</c:v>
                </c:pt>
                <c:pt idx="11">
                  <c:v>352.6</c:v>
                </c:pt>
                <c:pt idx="12">
                  <c:v>366.1</c:v>
                </c:pt>
                <c:pt idx="13">
                  <c:v>378.1</c:v>
                </c:pt>
                <c:pt idx="14">
                  <c:v>383.7</c:v>
                </c:pt>
                <c:pt idx="15">
                  <c:v>390.8</c:v>
                </c:pt>
                <c:pt idx="16">
                  <c:v>394.5</c:v>
                </c:pt>
                <c:pt idx="17">
                  <c:v>392.2</c:v>
                </c:pt>
                <c:pt idx="18">
                  <c:v>385.9</c:v>
                </c:pt>
                <c:pt idx="19">
                  <c:v>387.5</c:v>
                </c:pt>
                <c:pt idx="20">
                  <c:v>384.6</c:v>
                </c:pt>
                <c:pt idx="21">
                  <c:v>377.1</c:v>
                </c:pt>
                <c:pt idx="22">
                  <c:v>368.4</c:v>
                </c:pt>
                <c:pt idx="23">
                  <c:v>361.3</c:v>
                </c:pt>
                <c:pt idx="24">
                  <c:v>357</c:v>
                </c:pt>
                <c:pt idx="25">
                  <c:v>352.8</c:v>
                </c:pt>
                <c:pt idx="26">
                  <c:v>349.4</c:v>
                </c:pt>
                <c:pt idx="27">
                  <c:v>338.2</c:v>
                </c:pt>
                <c:pt idx="28">
                  <c:v>332.3</c:v>
                </c:pt>
                <c:pt idx="29">
                  <c:v>326.5</c:v>
                </c:pt>
                <c:pt idx="30">
                  <c:v>325</c:v>
                </c:pt>
              </c:numCache>
            </c:numRef>
          </c:val>
          <c:smooth val="0"/>
          <c:extLst>
            <c:ext xmlns:c16="http://schemas.microsoft.com/office/drawing/2014/chart" uri="{C3380CC4-5D6E-409C-BE32-E72D297353CC}">
              <c16:uniqueId val="{00000003-4C3D-439B-A463-713F724FCCEB}"/>
            </c:ext>
          </c:extLst>
        </c:ser>
        <c:ser>
          <c:idx val="4"/>
          <c:order val="4"/>
          <c:tx>
            <c:strRef>
              <c:f>Sheet1!$F$1</c:f>
              <c:strCache>
                <c:ptCount val="1"/>
                <c:pt idx="0">
                  <c:v>Netherlands</c:v>
                </c:pt>
              </c:strCache>
            </c:strRef>
          </c:tx>
          <c:spPr>
            <a:ln w="28575" cap="rnd">
              <a:solidFill>
                <a:schemeClr val="accent5"/>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Sheet1!$F$2:$F$32</c:f>
              <c:numCache>
                <c:formatCode>General</c:formatCode>
                <c:ptCount val="31"/>
                <c:pt idx="0">
                  <c:v>74.099999999999994</c:v>
                </c:pt>
                <c:pt idx="1">
                  <c:v>77.400000000000006</c:v>
                </c:pt>
                <c:pt idx="2">
                  <c:v>79.5</c:v>
                </c:pt>
                <c:pt idx="3">
                  <c:v>84.4</c:v>
                </c:pt>
                <c:pt idx="4">
                  <c:v>91.7</c:v>
                </c:pt>
                <c:pt idx="5">
                  <c:v>96.5</c:v>
                </c:pt>
                <c:pt idx="6">
                  <c:v>100.6</c:v>
                </c:pt>
                <c:pt idx="7">
                  <c:v>103.9</c:v>
                </c:pt>
                <c:pt idx="8">
                  <c:v>110.6</c:v>
                </c:pt>
                <c:pt idx="9">
                  <c:v>113.4</c:v>
                </c:pt>
                <c:pt idx="10">
                  <c:v>118.7</c:v>
                </c:pt>
                <c:pt idx="11">
                  <c:v>136.4</c:v>
                </c:pt>
                <c:pt idx="12">
                  <c:v>135.19999999999999</c:v>
                </c:pt>
                <c:pt idx="13">
                  <c:v>135.30000000000001</c:v>
                </c:pt>
                <c:pt idx="14">
                  <c:v>136.4</c:v>
                </c:pt>
                <c:pt idx="15">
                  <c:v>135.69999999999999</c:v>
                </c:pt>
                <c:pt idx="16">
                  <c:v>137.80000000000001</c:v>
                </c:pt>
                <c:pt idx="17">
                  <c:v>139.19999999999999</c:v>
                </c:pt>
                <c:pt idx="18">
                  <c:v>143</c:v>
                </c:pt>
                <c:pt idx="19">
                  <c:v>148.4</c:v>
                </c:pt>
                <c:pt idx="20">
                  <c:v>155.9</c:v>
                </c:pt>
                <c:pt idx="21">
                  <c:v>163</c:v>
                </c:pt>
                <c:pt idx="22">
                  <c:v>164</c:v>
                </c:pt>
                <c:pt idx="23">
                  <c:v>162.4</c:v>
                </c:pt>
                <c:pt idx="24">
                  <c:v>161.6</c:v>
                </c:pt>
                <c:pt idx="25">
                  <c:v>162.1</c:v>
                </c:pt>
                <c:pt idx="26">
                  <c:v>159.6</c:v>
                </c:pt>
                <c:pt idx="27">
                  <c:v>156.69999999999999</c:v>
                </c:pt>
                <c:pt idx="28">
                  <c:v>154.5</c:v>
                </c:pt>
                <c:pt idx="29">
                  <c:v>152</c:v>
                </c:pt>
              </c:numCache>
            </c:numRef>
          </c:val>
          <c:smooth val="0"/>
          <c:extLst>
            <c:ext xmlns:c16="http://schemas.microsoft.com/office/drawing/2014/chart" uri="{C3380CC4-5D6E-409C-BE32-E72D297353CC}">
              <c16:uniqueId val="{00000004-4C3D-439B-A463-713F724FCCEB}"/>
            </c:ext>
          </c:extLst>
        </c:ser>
        <c:ser>
          <c:idx val="5"/>
          <c:order val="5"/>
          <c:tx>
            <c:strRef>
              <c:f>Sheet1!$G$1</c:f>
              <c:strCache>
                <c:ptCount val="1"/>
                <c:pt idx="0">
                  <c:v>Norway</c:v>
                </c:pt>
              </c:strCache>
            </c:strRef>
          </c:tx>
          <c:spPr>
            <a:ln w="28575" cap="rnd">
              <a:solidFill>
                <a:schemeClr val="accent6"/>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Sheet1!$G$2:$G$32</c:f>
              <c:numCache>
                <c:formatCode>General</c:formatCode>
                <c:ptCount val="31"/>
                <c:pt idx="0">
                  <c:v>128</c:v>
                </c:pt>
                <c:pt idx="1">
                  <c:v>125</c:v>
                </c:pt>
                <c:pt idx="2">
                  <c:v>126</c:v>
                </c:pt>
                <c:pt idx="3">
                  <c:v>125</c:v>
                </c:pt>
                <c:pt idx="4">
                  <c:v>126</c:v>
                </c:pt>
                <c:pt idx="5">
                  <c:v>126</c:v>
                </c:pt>
                <c:pt idx="6">
                  <c:v>127</c:v>
                </c:pt>
                <c:pt idx="7">
                  <c:v>129</c:v>
                </c:pt>
                <c:pt idx="8">
                  <c:v>137</c:v>
                </c:pt>
                <c:pt idx="9">
                  <c:v>134.5</c:v>
                </c:pt>
                <c:pt idx="10">
                  <c:v>136.6</c:v>
                </c:pt>
                <c:pt idx="11">
                  <c:v>148</c:v>
                </c:pt>
                <c:pt idx="12">
                  <c:v>152.5</c:v>
                </c:pt>
                <c:pt idx="13">
                  <c:v>155.1</c:v>
                </c:pt>
                <c:pt idx="14">
                  <c:v>152</c:v>
                </c:pt>
                <c:pt idx="15">
                  <c:v>159.30000000000001</c:v>
                </c:pt>
                <c:pt idx="16">
                  <c:v>160.4</c:v>
                </c:pt>
                <c:pt idx="17">
                  <c:v>169.3</c:v>
                </c:pt>
                <c:pt idx="18">
                  <c:v>168.8</c:v>
                </c:pt>
                <c:pt idx="19">
                  <c:v>166</c:v>
                </c:pt>
                <c:pt idx="20">
                  <c:v>168</c:v>
                </c:pt>
                <c:pt idx="21">
                  <c:v>168</c:v>
                </c:pt>
                <c:pt idx="22">
                  <c:v>165.8</c:v>
                </c:pt>
                <c:pt idx="23">
                  <c:v>164</c:v>
                </c:pt>
                <c:pt idx="24">
                  <c:v>165.1</c:v>
                </c:pt>
                <c:pt idx="25">
                  <c:v>160.69999999999999</c:v>
                </c:pt>
                <c:pt idx="26">
                  <c:v>161.30000000000001</c:v>
                </c:pt>
                <c:pt idx="27">
                  <c:v>158.9</c:v>
                </c:pt>
                <c:pt idx="28">
                  <c:v>157.4</c:v>
                </c:pt>
                <c:pt idx="29">
                  <c:v>158.30000000000001</c:v>
                </c:pt>
                <c:pt idx="30">
                  <c:v>157.69999999999999</c:v>
                </c:pt>
              </c:numCache>
            </c:numRef>
          </c:val>
          <c:smooth val="0"/>
          <c:extLst>
            <c:ext xmlns:c16="http://schemas.microsoft.com/office/drawing/2014/chart" uri="{C3380CC4-5D6E-409C-BE32-E72D297353CC}">
              <c16:uniqueId val="{00000005-4C3D-439B-A463-713F724FCCEB}"/>
            </c:ext>
          </c:extLst>
        </c:ser>
        <c:ser>
          <c:idx val="6"/>
          <c:order val="6"/>
          <c:tx>
            <c:strRef>
              <c:f>Sheet1!$H$1</c:f>
              <c:strCache>
                <c:ptCount val="1"/>
                <c:pt idx="0">
                  <c:v>Portugal</c:v>
                </c:pt>
              </c:strCache>
            </c:strRef>
          </c:tx>
          <c:spPr>
            <a:ln w="28575" cap="rnd">
              <a:solidFill>
                <a:schemeClr val="accent1">
                  <a:lumMod val="60000"/>
                </a:schemeClr>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Sheet1!$H$2:$H$32</c:f>
              <c:numCache>
                <c:formatCode>General</c:formatCode>
                <c:ptCount val="31"/>
                <c:pt idx="0">
                  <c:v>186.1</c:v>
                </c:pt>
                <c:pt idx="1">
                  <c:v>200.3</c:v>
                </c:pt>
                <c:pt idx="2">
                  <c:v>218</c:v>
                </c:pt>
                <c:pt idx="3">
                  <c:v>225.4</c:v>
                </c:pt>
                <c:pt idx="4">
                  <c:v>232.8</c:v>
                </c:pt>
                <c:pt idx="5">
                  <c:v>241.9</c:v>
                </c:pt>
                <c:pt idx="6">
                  <c:v>246.5</c:v>
                </c:pt>
                <c:pt idx="7">
                  <c:v>274.3</c:v>
                </c:pt>
                <c:pt idx="8">
                  <c:v>275.60000000000002</c:v>
                </c:pt>
                <c:pt idx="9">
                  <c:v>249.7</c:v>
                </c:pt>
                <c:pt idx="10">
                  <c:v>277.39999999999998</c:v>
                </c:pt>
                <c:pt idx="11">
                  <c:v>295.3</c:v>
                </c:pt>
                <c:pt idx="12">
                  <c:v>302.2</c:v>
                </c:pt>
                <c:pt idx="13">
                  <c:v>318.8</c:v>
                </c:pt>
                <c:pt idx="14">
                  <c:v>324.5</c:v>
                </c:pt>
                <c:pt idx="15">
                  <c:v>340</c:v>
                </c:pt>
                <c:pt idx="16">
                  <c:v>346.9</c:v>
                </c:pt>
                <c:pt idx="17">
                  <c:v>349.1</c:v>
                </c:pt>
                <c:pt idx="18">
                  <c:v>355.7</c:v>
                </c:pt>
                <c:pt idx="19">
                  <c:v>361.6</c:v>
                </c:pt>
                <c:pt idx="20">
                  <c:v>358.4</c:v>
                </c:pt>
                <c:pt idx="21">
                  <c:v>351.8</c:v>
                </c:pt>
                <c:pt idx="22">
                  <c:v>354.5</c:v>
                </c:pt>
                <c:pt idx="23">
                  <c:v>350.3</c:v>
                </c:pt>
                <c:pt idx="24">
                  <c:v>329.5</c:v>
                </c:pt>
                <c:pt idx="25">
                  <c:v>323.39999999999998</c:v>
                </c:pt>
                <c:pt idx="26">
                  <c:v>324.5</c:v>
                </c:pt>
                <c:pt idx="27">
                  <c:v>325.3</c:v>
                </c:pt>
                <c:pt idx="28">
                  <c:v>335.7</c:v>
                </c:pt>
                <c:pt idx="29">
                  <c:v>359.1</c:v>
                </c:pt>
                <c:pt idx="30">
                  <c:v>360.2</c:v>
                </c:pt>
              </c:numCache>
            </c:numRef>
          </c:val>
          <c:smooth val="0"/>
          <c:extLst>
            <c:ext xmlns:c16="http://schemas.microsoft.com/office/drawing/2014/chart" uri="{C3380CC4-5D6E-409C-BE32-E72D297353CC}">
              <c16:uniqueId val="{00000006-4C3D-439B-A463-713F724FCCEB}"/>
            </c:ext>
          </c:extLst>
        </c:ser>
        <c:ser>
          <c:idx val="7"/>
          <c:order val="7"/>
          <c:tx>
            <c:strRef>
              <c:f>Sheet1!$I$1</c:f>
              <c:strCache>
                <c:ptCount val="1"/>
                <c:pt idx="0">
                  <c:v>Slovak Republic</c:v>
                </c:pt>
              </c:strCache>
            </c:strRef>
          </c:tx>
          <c:spPr>
            <a:ln w="28575" cap="rnd">
              <a:solidFill>
                <a:schemeClr val="accent2">
                  <a:lumMod val="60000"/>
                </a:schemeClr>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Sheet1!$I$2:$I$32</c:f>
              <c:numCache>
                <c:formatCode>General</c:formatCode>
                <c:ptCount val="31"/>
                <c:pt idx="0">
                  <c:v>87.1</c:v>
                </c:pt>
                <c:pt idx="1">
                  <c:v>91.2</c:v>
                </c:pt>
                <c:pt idx="2">
                  <c:v>99.2</c:v>
                </c:pt>
                <c:pt idx="3">
                  <c:v>105.9</c:v>
                </c:pt>
                <c:pt idx="4">
                  <c:v>112.4</c:v>
                </c:pt>
                <c:pt idx="5">
                  <c:v>116</c:v>
                </c:pt>
                <c:pt idx="6">
                  <c:v>122.9</c:v>
                </c:pt>
                <c:pt idx="7">
                  <c:v>129.69999999999999</c:v>
                </c:pt>
                <c:pt idx="8">
                  <c:v>132.9</c:v>
                </c:pt>
                <c:pt idx="9">
                  <c:v>138.4</c:v>
                </c:pt>
                <c:pt idx="10">
                  <c:v>146.4</c:v>
                </c:pt>
                <c:pt idx="11">
                  <c:v>166.5</c:v>
                </c:pt>
                <c:pt idx="12">
                  <c:v>176.5</c:v>
                </c:pt>
                <c:pt idx="13">
                  <c:v>181.3</c:v>
                </c:pt>
                <c:pt idx="14">
                  <c:v>187.9</c:v>
                </c:pt>
                <c:pt idx="15">
                  <c:v>200.1</c:v>
                </c:pt>
                <c:pt idx="16">
                  <c:v>209</c:v>
                </c:pt>
                <c:pt idx="17">
                  <c:v>222.7</c:v>
                </c:pt>
                <c:pt idx="18">
                  <c:v>232.7</c:v>
                </c:pt>
                <c:pt idx="19">
                  <c:v>246.1</c:v>
                </c:pt>
                <c:pt idx="20">
                  <c:v>261</c:v>
                </c:pt>
                <c:pt idx="21">
                  <c:v>266.2</c:v>
                </c:pt>
                <c:pt idx="22">
                  <c:v>303.60000000000002</c:v>
                </c:pt>
                <c:pt idx="23">
                  <c:v>307.2</c:v>
                </c:pt>
                <c:pt idx="24">
                  <c:v>307.3</c:v>
                </c:pt>
                <c:pt idx="25">
                  <c:v>302.10000000000002</c:v>
                </c:pt>
                <c:pt idx="26">
                  <c:v>297.5</c:v>
                </c:pt>
                <c:pt idx="27">
                  <c:v>296.8</c:v>
                </c:pt>
                <c:pt idx="28">
                  <c:v>292.89999999999998</c:v>
                </c:pt>
                <c:pt idx="29">
                  <c:v>293.39999999999998</c:v>
                </c:pt>
                <c:pt idx="30">
                  <c:v>294.10000000000002</c:v>
                </c:pt>
              </c:numCache>
            </c:numRef>
          </c:val>
          <c:smooth val="0"/>
          <c:extLst>
            <c:ext xmlns:c16="http://schemas.microsoft.com/office/drawing/2014/chart" uri="{C3380CC4-5D6E-409C-BE32-E72D297353CC}">
              <c16:uniqueId val="{00000007-4C3D-439B-A463-713F724FCCEB}"/>
            </c:ext>
          </c:extLst>
        </c:ser>
        <c:ser>
          <c:idx val="8"/>
          <c:order val="8"/>
          <c:tx>
            <c:strRef>
              <c:f>Sheet1!$J$1</c:f>
              <c:strCache>
                <c:ptCount val="1"/>
                <c:pt idx="0">
                  <c:v>Sweden</c:v>
                </c:pt>
              </c:strCache>
            </c:strRef>
          </c:tx>
          <c:spPr>
            <a:ln w="28575" cap="rnd">
              <a:solidFill>
                <a:schemeClr val="accent3">
                  <a:lumMod val="60000"/>
                </a:schemeClr>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Sheet1!$J$2:$J$32</c:f>
              <c:numCache>
                <c:formatCode>General</c:formatCode>
                <c:ptCount val="31"/>
                <c:pt idx="0">
                  <c:v>108</c:v>
                </c:pt>
                <c:pt idx="1">
                  <c:v>112</c:v>
                </c:pt>
                <c:pt idx="2">
                  <c:v>112</c:v>
                </c:pt>
                <c:pt idx="3">
                  <c:v>116</c:v>
                </c:pt>
                <c:pt idx="4">
                  <c:v>117</c:v>
                </c:pt>
                <c:pt idx="5">
                  <c:v>120</c:v>
                </c:pt>
                <c:pt idx="6">
                  <c:v>117</c:v>
                </c:pt>
                <c:pt idx="7">
                  <c:v>132</c:v>
                </c:pt>
                <c:pt idx="8">
                  <c:v>138</c:v>
                </c:pt>
                <c:pt idx="9">
                  <c:v>144</c:v>
                </c:pt>
                <c:pt idx="10">
                  <c:v>152.4</c:v>
                </c:pt>
                <c:pt idx="11">
                  <c:v>164.5</c:v>
                </c:pt>
                <c:pt idx="12">
                  <c:v>163.6</c:v>
                </c:pt>
                <c:pt idx="13">
                  <c:v>165</c:v>
                </c:pt>
                <c:pt idx="14">
                  <c:v>167</c:v>
                </c:pt>
                <c:pt idx="15">
                  <c:v>169.5</c:v>
                </c:pt>
                <c:pt idx="16">
                  <c:v>171.4</c:v>
                </c:pt>
                <c:pt idx="17">
                  <c:v>171.5</c:v>
                </c:pt>
                <c:pt idx="18">
                  <c:v>168.5</c:v>
                </c:pt>
                <c:pt idx="19">
                  <c:v>171.3</c:v>
                </c:pt>
                <c:pt idx="20">
                  <c:v>166.1</c:v>
                </c:pt>
                <c:pt idx="21">
                  <c:v>163.80000000000001</c:v>
                </c:pt>
                <c:pt idx="22">
                  <c:v>164.9</c:v>
                </c:pt>
                <c:pt idx="23">
                  <c:v>166.5</c:v>
                </c:pt>
                <c:pt idx="24">
                  <c:v>172.3</c:v>
                </c:pt>
                <c:pt idx="25">
                  <c:v>172.9</c:v>
                </c:pt>
                <c:pt idx="26">
                  <c:v>176.8</c:v>
                </c:pt>
                <c:pt idx="27">
                  <c:v>166.1</c:v>
                </c:pt>
                <c:pt idx="28">
                  <c:v>170.3</c:v>
                </c:pt>
                <c:pt idx="29">
                  <c:v>172</c:v>
                </c:pt>
                <c:pt idx="30">
                  <c:v>174</c:v>
                </c:pt>
              </c:numCache>
            </c:numRef>
          </c:val>
          <c:smooth val="0"/>
          <c:extLst>
            <c:ext xmlns:c16="http://schemas.microsoft.com/office/drawing/2014/chart" uri="{C3380CC4-5D6E-409C-BE32-E72D297353CC}">
              <c16:uniqueId val="{00000008-4C3D-439B-A463-713F724FCCEB}"/>
            </c:ext>
          </c:extLst>
        </c:ser>
        <c:ser>
          <c:idx val="9"/>
          <c:order val="9"/>
          <c:tx>
            <c:strRef>
              <c:f>Sheet1!$K$1</c:f>
              <c:strCache>
                <c:ptCount val="1"/>
                <c:pt idx="0">
                  <c:v>Switzerland</c:v>
                </c:pt>
              </c:strCache>
            </c:strRef>
          </c:tx>
          <c:spPr>
            <a:ln w="28575" cap="rnd">
              <a:solidFill>
                <a:schemeClr val="accent4">
                  <a:lumMod val="60000"/>
                </a:schemeClr>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Sheet1!$K$2:$K$32</c:f>
              <c:numCache>
                <c:formatCode>General</c:formatCode>
                <c:ptCount val="31"/>
                <c:pt idx="0">
                  <c:v>186</c:v>
                </c:pt>
                <c:pt idx="1">
                  <c:v>177</c:v>
                </c:pt>
                <c:pt idx="8">
                  <c:v>229</c:v>
                </c:pt>
                <c:pt idx="9">
                  <c:v>243</c:v>
                </c:pt>
                <c:pt idx="10">
                  <c:v>250.1</c:v>
                </c:pt>
                <c:pt idx="11">
                  <c:v>265</c:v>
                </c:pt>
                <c:pt idx="12">
                  <c:v>245.5</c:v>
                </c:pt>
                <c:pt idx="13">
                  <c:v>268</c:v>
                </c:pt>
                <c:pt idx="14">
                  <c:v>272.7</c:v>
                </c:pt>
                <c:pt idx="15">
                  <c:v>285.2</c:v>
                </c:pt>
                <c:pt idx="16">
                  <c:v>302.10000000000002</c:v>
                </c:pt>
                <c:pt idx="17">
                  <c:v>317.8</c:v>
                </c:pt>
                <c:pt idx="18">
                  <c:v>325.10000000000002</c:v>
                </c:pt>
                <c:pt idx="19">
                  <c:v>321.2</c:v>
                </c:pt>
                <c:pt idx="20">
                  <c:v>325.8</c:v>
                </c:pt>
                <c:pt idx="21">
                  <c:v>329.5</c:v>
                </c:pt>
                <c:pt idx="22">
                  <c:v>330</c:v>
                </c:pt>
                <c:pt idx="23">
                  <c:v>330.2</c:v>
                </c:pt>
                <c:pt idx="24">
                  <c:v>332.3</c:v>
                </c:pt>
                <c:pt idx="25">
                  <c:v>332.3</c:v>
                </c:pt>
                <c:pt idx="26">
                  <c:v>329.1</c:v>
                </c:pt>
                <c:pt idx="27">
                  <c:v>327.5</c:v>
                </c:pt>
                <c:pt idx="28">
                  <c:v>316</c:v>
                </c:pt>
                <c:pt idx="29">
                  <c:v>316.3</c:v>
                </c:pt>
                <c:pt idx="30">
                  <c:v>318.60000000000002</c:v>
                </c:pt>
              </c:numCache>
            </c:numRef>
          </c:val>
          <c:smooth val="0"/>
          <c:extLst>
            <c:ext xmlns:c16="http://schemas.microsoft.com/office/drawing/2014/chart" uri="{C3380CC4-5D6E-409C-BE32-E72D297353CC}">
              <c16:uniqueId val="{00000009-4C3D-439B-A463-713F724FCCEB}"/>
            </c:ext>
          </c:extLst>
        </c:ser>
        <c:ser>
          <c:idx val="10"/>
          <c:order val="10"/>
          <c:tx>
            <c:strRef>
              <c:f>Sheet1!$L$1</c:f>
              <c:strCache>
                <c:ptCount val="1"/>
                <c:pt idx="0">
                  <c:v>United States</c:v>
                </c:pt>
              </c:strCache>
            </c:strRef>
          </c:tx>
          <c:spPr>
            <a:ln w="38100" cap="rnd">
              <a:solidFill>
                <a:srgbClr val="C00000"/>
              </a:solidFill>
              <a:round/>
            </a:ln>
            <a:effectLst/>
          </c:spPr>
          <c:marker>
            <c:symbol val="none"/>
          </c:marker>
          <c:cat>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Sheet1!$L$2:$L$32</c:f>
              <c:numCache>
                <c:formatCode>General</c:formatCode>
                <c:ptCount val="31"/>
                <c:pt idx="0">
                  <c:v>222.4</c:v>
                </c:pt>
                <c:pt idx="1">
                  <c:v>220.2</c:v>
                </c:pt>
                <c:pt idx="2">
                  <c:v>218.6</c:v>
                </c:pt>
                <c:pt idx="3">
                  <c:v>215.5</c:v>
                </c:pt>
                <c:pt idx="4">
                  <c:v>210.1</c:v>
                </c:pt>
                <c:pt idx="5">
                  <c:v>206.9</c:v>
                </c:pt>
                <c:pt idx="6">
                  <c:v>204.8</c:v>
                </c:pt>
                <c:pt idx="7">
                  <c:v>205.9</c:v>
                </c:pt>
                <c:pt idx="8">
                  <c:v>209.5</c:v>
                </c:pt>
                <c:pt idx="9">
                  <c:v>217.7</c:v>
                </c:pt>
                <c:pt idx="10">
                  <c:v>227.7</c:v>
                </c:pt>
                <c:pt idx="11">
                  <c:v>243</c:v>
                </c:pt>
                <c:pt idx="12">
                  <c:v>259.60000000000002</c:v>
                </c:pt>
                <c:pt idx="13">
                  <c:v>273.7</c:v>
                </c:pt>
                <c:pt idx="14">
                  <c:v>289.39999999999998</c:v>
                </c:pt>
                <c:pt idx="15">
                  <c:v>301.8</c:v>
                </c:pt>
                <c:pt idx="16">
                  <c:v>309.7</c:v>
                </c:pt>
                <c:pt idx="17">
                  <c:v>316.8</c:v>
                </c:pt>
                <c:pt idx="18">
                  <c:v>322.39999999999998</c:v>
                </c:pt>
                <c:pt idx="19">
                  <c:v>327.7</c:v>
                </c:pt>
                <c:pt idx="20">
                  <c:v>327.3</c:v>
                </c:pt>
                <c:pt idx="21">
                  <c:v>327.10000000000002</c:v>
                </c:pt>
                <c:pt idx="22">
                  <c:v>327.9</c:v>
                </c:pt>
                <c:pt idx="23">
                  <c:v>326.60000000000002</c:v>
                </c:pt>
                <c:pt idx="24">
                  <c:v>322.10000000000002</c:v>
                </c:pt>
                <c:pt idx="25">
                  <c:v>319.8</c:v>
                </c:pt>
                <c:pt idx="26">
                  <c:v>319</c:v>
                </c:pt>
                <c:pt idx="27">
                  <c:v>320</c:v>
                </c:pt>
                <c:pt idx="28">
                  <c:v>317</c:v>
                </c:pt>
                <c:pt idx="29">
                  <c:v>318</c:v>
                </c:pt>
                <c:pt idx="30">
                  <c:v>316.60000000000002</c:v>
                </c:pt>
              </c:numCache>
            </c:numRef>
          </c:val>
          <c:smooth val="0"/>
          <c:extLst>
            <c:ext xmlns:c16="http://schemas.microsoft.com/office/drawing/2014/chart" uri="{C3380CC4-5D6E-409C-BE32-E72D297353CC}">
              <c16:uniqueId val="{0000000A-4C3D-439B-A463-713F724FCCEB}"/>
            </c:ext>
          </c:extLst>
        </c:ser>
        <c:dLbls>
          <c:showLegendKey val="0"/>
          <c:showVal val="0"/>
          <c:showCatName val="0"/>
          <c:showSerName val="0"/>
          <c:showPercent val="0"/>
          <c:showBubbleSize val="0"/>
        </c:dLbls>
        <c:smooth val="0"/>
        <c:axId val="614384520"/>
        <c:axId val="614385304"/>
      </c:lineChart>
      <c:catAx>
        <c:axId val="61438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14385304"/>
        <c:crosses val="autoZero"/>
        <c:auto val="1"/>
        <c:lblAlgn val="ctr"/>
        <c:lblOffset val="100"/>
        <c:noMultiLvlLbl val="0"/>
      </c:catAx>
      <c:valAx>
        <c:axId val="614385304"/>
        <c:scaling>
          <c:orientation val="minMax"/>
          <c:max val="4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14384520"/>
        <c:crosses val="autoZero"/>
        <c:crossBetween val="between"/>
      </c:valAx>
      <c:spPr>
        <a:noFill/>
        <a:ln>
          <a:noFill/>
        </a:ln>
        <a:effectLst/>
      </c:spPr>
    </c:plotArea>
    <c:legend>
      <c:legendPos val="b"/>
      <c:layout>
        <c:manualLayout>
          <c:xMode val="edge"/>
          <c:yMode val="edge"/>
          <c:x val="4.4509871048727598E-2"/>
          <c:y val="1.3255595862704745E-3"/>
          <c:w val="0.30794787898134357"/>
          <c:h val="0.25878096955852842"/>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0129820351519E-2"/>
          <c:y val="3.9208601904689812E-2"/>
          <c:w val="0.94164076698964061"/>
          <c:h val="0.79686071787318846"/>
        </c:manualLayout>
      </c:layout>
      <c:lineChart>
        <c:grouping val="standard"/>
        <c:varyColors val="0"/>
        <c:ser>
          <c:idx val="0"/>
          <c:order val="0"/>
          <c:tx>
            <c:strRef>
              <c:f>Sheet1!$B$1</c:f>
              <c:strCache>
                <c:ptCount val="1"/>
                <c:pt idx="0">
                  <c:v>Ireland</c:v>
                </c:pt>
              </c:strCache>
            </c:strRef>
          </c:tx>
          <c:spPr>
            <a:ln w="57150" cap="rnd">
              <a:solidFill>
                <a:schemeClr val="accent6">
                  <a:lumMod val="75000"/>
                </a:schemeClr>
              </a:solidFill>
              <a:round/>
            </a:ln>
            <a:effectLst/>
          </c:spPr>
          <c:marker>
            <c:symbol val="none"/>
          </c:marker>
          <c:cat>
            <c:strRef>
              <c:f>Sheet1!$A$2:$A$23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Sheet1!$B$2:$B$23</c:f>
              <c:numCache>
                <c:formatCode>0.0</c:formatCode>
                <c:ptCount val="22"/>
                <c:pt idx="0">
                  <c:v>20.75</c:v>
                </c:pt>
                <c:pt idx="1">
                  <c:v>21.25</c:v>
                </c:pt>
                <c:pt idx="2">
                  <c:v>21.740000000000002</c:v>
                </c:pt>
                <c:pt idx="3">
                  <c:v>23.4</c:v>
                </c:pt>
                <c:pt idx="4">
                  <c:v>24.41</c:v>
                </c:pt>
                <c:pt idx="5">
                  <c:v>25.09</c:v>
                </c:pt>
                <c:pt idx="6">
                  <c:v>24.56</c:v>
                </c:pt>
                <c:pt idx="7">
                  <c:v>25.330000000000002</c:v>
                </c:pt>
                <c:pt idx="8">
                  <c:v>25.56</c:v>
                </c:pt>
                <c:pt idx="9">
                  <c:v>25.919999999999998</c:v>
                </c:pt>
                <c:pt idx="10">
                  <c:v>26.04</c:v>
                </c:pt>
                <c:pt idx="11">
                  <c:v>26.9</c:v>
                </c:pt>
                <c:pt idx="12">
                  <c:v>27.74</c:v>
                </c:pt>
                <c:pt idx="13">
                  <c:v>28.48</c:v>
                </c:pt>
                <c:pt idx="14">
                  <c:v>29.04</c:v>
                </c:pt>
                <c:pt idx="15">
                  <c:v>30.330000000000002</c:v>
                </c:pt>
                <c:pt idx="16">
                  <c:v>31.589999999999996</c:v>
                </c:pt>
                <c:pt idx="17">
                  <c:v>31.68</c:v>
                </c:pt>
                <c:pt idx="18">
                  <c:v>33.14</c:v>
                </c:pt>
                <c:pt idx="19">
                  <c:v>33.75</c:v>
                </c:pt>
                <c:pt idx="20">
                  <c:v>34.71</c:v>
                </c:pt>
              </c:numCache>
            </c:numRef>
          </c:val>
          <c:smooth val="0"/>
          <c:extLst>
            <c:ext xmlns:c16="http://schemas.microsoft.com/office/drawing/2014/chart" uri="{C3380CC4-5D6E-409C-BE32-E72D297353CC}">
              <c16:uniqueId val="{00000000-4A10-4BFC-8225-071DE39CD48D}"/>
            </c:ext>
          </c:extLst>
        </c:ser>
        <c:ser>
          <c:idx val="1"/>
          <c:order val="1"/>
          <c:tx>
            <c:strRef>
              <c:f>Sheet1!$C$1</c:f>
              <c:strCache>
                <c:ptCount val="1"/>
                <c:pt idx="0">
                  <c:v>Average Non-UK Countries*</c:v>
                </c:pt>
              </c:strCache>
            </c:strRef>
          </c:tx>
          <c:spPr>
            <a:ln w="76200" cap="rnd">
              <a:solidFill>
                <a:schemeClr val="accent2">
                  <a:lumMod val="75000"/>
                </a:schemeClr>
              </a:solidFill>
              <a:round/>
            </a:ln>
            <a:effectLst/>
          </c:spPr>
          <c:marker>
            <c:symbol val="none"/>
          </c:marker>
          <c:cat>
            <c:strRef>
              <c:f>Sheet1!$A$2:$A$23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Sheet1!$C$2:$C$23</c:f>
              <c:numCache>
                <c:formatCode>0.0</c:formatCode>
                <c:ptCount val="22"/>
                <c:pt idx="0">
                  <c:v>17.966874999999998</c:v>
                </c:pt>
                <c:pt idx="1">
                  <c:v>20.240588235294119</c:v>
                </c:pt>
                <c:pt idx="2">
                  <c:v>21.188235294117643</c:v>
                </c:pt>
                <c:pt idx="3">
                  <c:v>22.061176470588236</c:v>
                </c:pt>
                <c:pt idx="4">
                  <c:v>22.522352941176472</c:v>
                </c:pt>
                <c:pt idx="5">
                  <c:v>22.938333333333336</c:v>
                </c:pt>
                <c:pt idx="6">
                  <c:v>23.541111111111107</c:v>
                </c:pt>
                <c:pt idx="7">
                  <c:v>24.006111111111114</c:v>
                </c:pt>
                <c:pt idx="8">
                  <c:v>24.097777777777779</c:v>
                </c:pt>
                <c:pt idx="9">
                  <c:v>24.513888888888889</c:v>
                </c:pt>
                <c:pt idx="10">
                  <c:v>24.679444444444446</c:v>
                </c:pt>
                <c:pt idx="11">
                  <c:v>24.760555555555559</c:v>
                </c:pt>
                <c:pt idx="12">
                  <c:v>25.039444444444442</c:v>
                </c:pt>
                <c:pt idx="13">
                  <c:v>25.126666666666669</c:v>
                </c:pt>
                <c:pt idx="14">
                  <c:v>25.076666666666668</c:v>
                </c:pt>
                <c:pt idx="15">
                  <c:v>24.853333333333328</c:v>
                </c:pt>
                <c:pt idx="16">
                  <c:v>24.737222222222222</c:v>
                </c:pt>
                <c:pt idx="17">
                  <c:v>24.702777777777776</c:v>
                </c:pt>
                <c:pt idx="18">
                  <c:v>24.606666666666669</c:v>
                </c:pt>
                <c:pt idx="19">
                  <c:v>24.92722222222222</c:v>
                </c:pt>
                <c:pt idx="20">
                  <c:v>24.977333333333334</c:v>
                </c:pt>
              </c:numCache>
            </c:numRef>
          </c:val>
          <c:smooth val="0"/>
          <c:extLst>
            <c:ext xmlns:c16="http://schemas.microsoft.com/office/drawing/2014/chart" uri="{C3380CC4-5D6E-409C-BE32-E72D297353CC}">
              <c16:uniqueId val="{00000001-4A10-4BFC-8225-071DE39CD48D}"/>
            </c:ext>
          </c:extLst>
        </c:ser>
        <c:ser>
          <c:idx val="2"/>
          <c:order val="2"/>
          <c:tx>
            <c:strRef>
              <c:f>Sheet1!$D$1</c:f>
              <c:strCache>
                <c:ptCount val="1"/>
                <c:pt idx="0">
                  <c:v>England</c:v>
                </c:pt>
              </c:strCache>
            </c:strRef>
          </c:tx>
          <c:spPr>
            <a:ln w="57150" cap="rnd">
              <a:solidFill>
                <a:srgbClr val="0000FF"/>
              </a:solidFill>
              <a:round/>
            </a:ln>
            <a:effectLst/>
          </c:spPr>
          <c:marker>
            <c:symbol val="none"/>
          </c:marker>
          <c:cat>
            <c:strRef>
              <c:f>Sheet1!$A$2:$A$23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Sheet1!$D$2:$D$23</c:f>
              <c:numCache>
                <c:formatCode>0.0_)</c:formatCode>
                <c:ptCount val="22"/>
                <c:pt idx="0">
                  <c:v>21.5</c:v>
                </c:pt>
                <c:pt idx="1">
                  <c:v>22</c:v>
                </c:pt>
                <c:pt idx="2">
                  <c:v>22</c:v>
                </c:pt>
                <c:pt idx="3">
                  <c:v>22.7</c:v>
                </c:pt>
                <c:pt idx="4" formatCode="0.0">
                  <c:v>22.9</c:v>
                </c:pt>
                <c:pt idx="5" formatCode="General">
                  <c:v>23.5</c:v>
                </c:pt>
                <c:pt idx="6" formatCode="General">
                  <c:v>23.1</c:v>
                </c:pt>
                <c:pt idx="7" formatCode="General">
                  <c:v>23.599999999999998</c:v>
                </c:pt>
                <c:pt idx="8" formatCode="General">
                  <c:v>23.7</c:v>
                </c:pt>
                <c:pt idx="9" formatCode="General">
                  <c:v>24.099999999999998</c:v>
                </c:pt>
                <c:pt idx="10" formatCode="General">
                  <c:v>24.3</c:v>
                </c:pt>
                <c:pt idx="11" formatCode="General">
                  <c:v>24.5</c:v>
                </c:pt>
                <c:pt idx="12" formatCode="General">
                  <c:v>24.9</c:v>
                </c:pt>
                <c:pt idx="13" formatCode="General">
                  <c:v>25.7</c:v>
                </c:pt>
                <c:pt idx="14" formatCode="General">
                  <c:v>26.1</c:v>
                </c:pt>
                <c:pt idx="15" formatCode="General">
                  <c:v>26.700000000000003</c:v>
                </c:pt>
                <c:pt idx="16" formatCode="General">
                  <c:v>27.500000000000004</c:v>
                </c:pt>
                <c:pt idx="17" formatCode="General">
                  <c:v>28.4</c:v>
                </c:pt>
                <c:pt idx="18" formatCode="General">
                  <c:v>29.7</c:v>
                </c:pt>
                <c:pt idx="19" formatCode="General">
                  <c:v>30.599999999999998</c:v>
                </c:pt>
                <c:pt idx="20" formatCode="General">
                  <c:v>32.9</c:v>
                </c:pt>
                <c:pt idx="21" formatCode="0.0">
                  <c:v>36</c:v>
                </c:pt>
              </c:numCache>
            </c:numRef>
          </c:val>
          <c:smooth val="0"/>
          <c:extLst>
            <c:ext xmlns:c16="http://schemas.microsoft.com/office/drawing/2014/chart" uri="{C3380CC4-5D6E-409C-BE32-E72D297353CC}">
              <c16:uniqueId val="{00000002-4A10-4BFC-8225-071DE39CD48D}"/>
            </c:ext>
          </c:extLst>
        </c:ser>
        <c:ser>
          <c:idx val="3"/>
          <c:order val="3"/>
          <c:tx>
            <c:strRef>
              <c:f>Sheet1!$E$1</c:f>
              <c:strCache>
                <c:ptCount val="1"/>
                <c:pt idx="0">
                  <c:v>U.S.</c:v>
                </c:pt>
              </c:strCache>
            </c:strRef>
          </c:tx>
          <c:spPr>
            <a:ln w="57150" cap="rnd">
              <a:solidFill>
                <a:srgbClr val="C00000"/>
              </a:solidFill>
              <a:round/>
            </a:ln>
            <a:effectLst/>
          </c:spPr>
          <c:marker>
            <c:symbol val="none"/>
          </c:marker>
          <c:cat>
            <c:strRef>
              <c:f>Sheet1!$A$2:$A$23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Sheet1!$E$2:$E$23</c:f>
              <c:numCache>
                <c:formatCode>0.0</c:formatCode>
                <c:ptCount val="22"/>
                <c:pt idx="0">
                  <c:v>22.9</c:v>
                </c:pt>
                <c:pt idx="1">
                  <c:v>24.1</c:v>
                </c:pt>
                <c:pt idx="2">
                  <c:v>26.1</c:v>
                </c:pt>
                <c:pt idx="3">
                  <c:v>27.5</c:v>
                </c:pt>
                <c:pt idx="4">
                  <c:v>29.1</c:v>
                </c:pt>
                <c:pt idx="5">
                  <c:v>30.3</c:v>
                </c:pt>
                <c:pt idx="6">
                  <c:v>31.1</c:v>
                </c:pt>
                <c:pt idx="7">
                  <c:v>31.8</c:v>
                </c:pt>
                <c:pt idx="8">
                  <c:v>32.299999999999997</c:v>
                </c:pt>
                <c:pt idx="9">
                  <c:v>32.9</c:v>
                </c:pt>
                <c:pt idx="10">
                  <c:v>32.799999999999997</c:v>
                </c:pt>
                <c:pt idx="11">
                  <c:v>32.799999999999997</c:v>
                </c:pt>
                <c:pt idx="12">
                  <c:v>32.799999999999997</c:v>
                </c:pt>
                <c:pt idx="13">
                  <c:v>32.700000000000003</c:v>
                </c:pt>
                <c:pt idx="14">
                  <c:v>32.200000000000003</c:v>
                </c:pt>
                <c:pt idx="15">
                  <c:v>32</c:v>
                </c:pt>
                <c:pt idx="16">
                  <c:v>31.9</c:v>
                </c:pt>
                <c:pt idx="17">
                  <c:v>32</c:v>
                </c:pt>
                <c:pt idx="18">
                  <c:v>31.9</c:v>
                </c:pt>
                <c:pt idx="19">
                  <c:v>31.7</c:v>
                </c:pt>
                <c:pt idx="20">
                  <c:v>31.8</c:v>
                </c:pt>
                <c:pt idx="21">
                  <c:v>32.1</c:v>
                </c:pt>
              </c:numCache>
            </c:numRef>
          </c:val>
          <c:smooth val="0"/>
          <c:extLst>
            <c:ext xmlns:c16="http://schemas.microsoft.com/office/drawing/2014/chart" uri="{C3380CC4-5D6E-409C-BE32-E72D297353CC}">
              <c16:uniqueId val="{00000004-4A10-4BFC-8225-071DE39CD48D}"/>
            </c:ext>
          </c:extLst>
        </c:ser>
        <c:dLbls>
          <c:showLegendKey val="0"/>
          <c:showVal val="0"/>
          <c:showCatName val="0"/>
          <c:showSerName val="0"/>
          <c:showPercent val="0"/>
          <c:showBubbleSize val="0"/>
        </c:dLbls>
        <c:smooth val="0"/>
        <c:axId val="998796832"/>
        <c:axId val="998790592"/>
      </c:lineChart>
      <c:catAx>
        <c:axId val="998796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98790592"/>
        <c:crosses val="autoZero"/>
        <c:auto val="1"/>
        <c:lblAlgn val="ctr"/>
        <c:lblOffset val="100"/>
        <c:noMultiLvlLbl val="0"/>
      </c:catAx>
      <c:valAx>
        <c:axId val="998790592"/>
        <c:scaling>
          <c:orientation val="minMax"/>
          <c:max val="40"/>
          <c:min val="1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98796832"/>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VBAC</c:v>
                </c:pt>
              </c:strCache>
            </c:strRef>
          </c:tx>
          <c:spPr>
            <a:solidFill>
              <a:srgbClr val="0000FF"/>
            </a:solidFill>
          </c:spPr>
          <c:invertIfNegative val="0"/>
          <c:dPt>
            <c:idx val="16"/>
            <c:invertIfNegative val="0"/>
            <c:bubble3D val="0"/>
            <c:spPr>
              <a:solidFill>
                <a:srgbClr val="FF0000"/>
              </a:solidFill>
            </c:spPr>
            <c:extLst>
              <c:ext xmlns:c16="http://schemas.microsoft.com/office/drawing/2014/chart" uri="{C3380CC4-5D6E-409C-BE32-E72D297353CC}">
                <c16:uniqueId val="{00000001-DBBE-4581-BD97-FC1BF0C77349}"/>
              </c:ext>
            </c:extLst>
          </c:dPt>
          <c:dPt>
            <c:idx val="17"/>
            <c:invertIfNegative val="0"/>
            <c:bubble3D val="0"/>
            <c:extLst>
              <c:ext xmlns:c16="http://schemas.microsoft.com/office/drawing/2014/chart" uri="{C3380CC4-5D6E-409C-BE32-E72D297353CC}">
                <c16:uniqueId val="{00000001-78E2-4766-A4EC-524F0A4B00D5}"/>
              </c:ext>
            </c:extLst>
          </c:dPt>
          <c:dPt>
            <c:idx val="18"/>
            <c:invertIfNegative val="0"/>
            <c:bubble3D val="0"/>
            <c:extLst>
              <c:ext xmlns:c16="http://schemas.microsoft.com/office/drawing/2014/chart" uri="{C3380CC4-5D6E-409C-BE32-E72D297353CC}">
                <c16:uniqueId val="{00000000-44BE-4926-9DEB-3DE588248C21}"/>
              </c:ext>
            </c:extLst>
          </c:dPt>
          <c:dLbls>
            <c:dLbl>
              <c:idx val="16"/>
              <c:tx>
                <c:rich>
                  <a:bodyPr/>
                  <a:lstStyle/>
                  <a:p>
                    <a:fld id="{DE51F139-1AA7-4B15-A5A0-A9DDC5E9CFEB}" type="VALUE">
                      <a:rPr lang="en-US" sz="2000" b="1">
                        <a:solidFill>
                          <a:srgbClr val="C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BE-4581-BD97-FC1BF0C7734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Finland</c:v>
                </c:pt>
                <c:pt idx="1">
                  <c:v>Norway</c:v>
                </c:pt>
                <c:pt idx="2">
                  <c:v>France</c:v>
                </c:pt>
                <c:pt idx="3">
                  <c:v>Estonia</c:v>
                </c:pt>
                <c:pt idx="4">
                  <c:v>Netherlands</c:v>
                </c:pt>
                <c:pt idx="5">
                  <c:v>Iceland</c:v>
                </c:pt>
                <c:pt idx="6">
                  <c:v>Denmark</c:v>
                </c:pt>
                <c:pt idx="7">
                  <c:v>Belgium</c:v>
                </c:pt>
                <c:pt idx="8">
                  <c:v>Germany</c:v>
                </c:pt>
                <c:pt idx="9">
                  <c:v>England</c:v>
                </c:pt>
                <c:pt idx="10">
                  <c:v>Czech Republic</c:v>
                </c:pt>
                <c:pt idx="11">
                  <c:v>Lithuania</c:v>
                </c:pt>
                <c:pt idx="12">
                  <c:v>Luxembourg</c:v>
                </c:pt>
                <c:pt idx="13">
                  <c:v>Malta</c:v>
                </c:pt>
                <c:pt idx="14">
                  <c:v>Slovenia</c:v>
                </c:pt>
                <c:pt idx="15">
                  <c:v>Scotland</c:v>
                </c:pt>
                <c:pt idx="16">
                  <c:v>U.S.</c:v>
                </c:pt>
                <c:pt idx="17">
                  <c:v>Latvia</c:v>
                </c:pt>
                <c:pt idx="18">
                  <c:v>Italy</c:v>
                </c:pt>
                <c:pt idx="19">
                  <c:v>Cyprus</c:v>
                </c:pt>
              </c:strCache>
            </c:strRef>
          </c:cat>
          <c:val>
            <c:numRef>
              <c:f>Sheet1!$B$2:$B$21</c:f>
              <c:numCache>
                <c:formatCode>0</c:formatCode>
                <c:ptCount val="20"/>
                <c:pt idx="0">
                  <c:v>55.4</c:v>
                </c:pt>
                <c:pt idx="1">
                  <c:v>47.6</c:v>
                </c:pt>
                <c:pt idx="2">
                  <c:v>41.9</c:v>
                </c:pt>
                <c:pt idx="3">
                  <c:v>38.299999999999997</c:v>
                </c:pt>
                <c:pt idx="4">
                  <c:v>38.1</c:v>
                </c:pt>
                <c:pt idx="5">
                  <c:v>35</c:v>
                </c:pt>
                <c:pt idx="6">
                  <c:v>33.200000000000003</c:v>
                </c:pt>
                <c:pt idx="7">
                  <c:v>31.6</c:v>
                </c:pt>
                <c:pt idx="8">
                  <c:v>28.5</c:v>
                </c:pt>
                <c:pt idx="9">
                  <c:v>27.2</c:v>
                </c:pt>
                <c:pt idx="10">
                  <c:v>25.1</c:v>
                </c:pt>
                <c:pt idx="11">
                  <c:v>23.6</c:v>
                </c:pt>
                <c:pt idx="12">
                  <c:v>22</c:v>
                </c:pt>
                <c:pt idx="13">
                  <c:v>21.9</c:v>
                </c:pt>
                <c:pt idx="14">
                  <c:v>21.3</c:v>
                </c:pt>
                <c:pt idx="15">
                  <c:v>16.100000000000001</c:v>
                </c:pt>
                <c:pt idx="16">
                  <c:v>12.4</c:v>
                </c:pt>
                <c:pt idx="17">
                  <c:v>12.3</c:v>
                </c:pt>
                <c:pt idx="18">
                  <c:v>11.4</c:v>
                </c:pt>
                <c:pt idx="19">
                  <c:v>4.7</c:v>
                </c:pt>
              </c:numCache>
            </c:numRef>
          </c:val>
          <c:extLst>
            <c:ext xmlns:c16="http://schemas.microsoft.com/office/drawing/2014/chart" uri="{C3380CC4-5D6E-409C-BE32-E72D297353CC}">
              <c16:uniqueId val="{00000002-78E2-4766-A4EC-524F0A4B00D5}"/>
            </c:ext>
          </c:extLst>
        </c:ser>
        <c:dLbls>
          <c:showLegendKey val="0"/>
          <c:showVal val="0"/>
          <c:showCatName val="0"/>
          <c:showSerName val="0"/>
          <c:showPercent val="0"/>
          <c:showBubbleSize val="0"/>
        </c:dLbls>
        <c:gapWidth val="150"/>
        <c:axId val="521441448"/>
        <c:axId val="612308488"/>
      </c:barChart>
      <c:catAx>
        <c:axId val="521441448"/>
        <c:scaling>
          <c:orientation val="minMax"/>
        </c:scaling>
        <c:delete val="0"/>
        <c:axPos val="l"/>
        <c:numFmt formatCode="General" sourceLinked="0"/>
        <c:majorTickMark val="out"/>
        <c:minorTickMark val="none"/>
        <c:tickLblPos val="nextTo"/>
        <c:txPr>
          <a:bodyPr/>
          <a:lstStyle/>
          <a:p>
            <a:pPr>
              <a:defRPr sz="1200"/>
            </a:pPr>
            <a:endParaRPr lang="en-US"/>
          </a:p>
        </c:txPr>
        <c:crossAx val="612308488"/>
        <c:crosses val="autoZero"/>
        <c:auto val="1"/>
        <c:lblAlgn val="ctr"/>
        <c:lblOffset val="100"/>
        <c:noMultiLvlLbl val="0"/>
      </c:catAx>
      <c:valAx>
        <c:axId val="612308488"/>
        <c:scaling>
          <c:orientation val="minMax"/>
        </c:scaling>
        <c:delete val="0"/>
        <c:axPos val="b"/>
        <c:majorGridlines/>
        <c:numFmt formatCode="0" sourceLinked="1"/>
        <c:majorTickMark val="out"/>
        <c:minorTickMark val="none"/>
        <c:tickLblPos val="nextTo"/>
        <c:crossAx val="521441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1990</c:v>
                </c:pt>
              </c:strCache>
            </c:strRef>
          </c:tx>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100000" b="100000"/>
              </a:path>
              <a:tileRect t="-100000" r="-10000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&lt;34</c:v>
                </c:pt>
                <c:pt idx="1">
                  <c:v>34-36</c:v>
                </c:pt>
                <c:pt idx="2">
                  <c:v>37-38</c:v>
                </c:pt>
                <c:pt idx="3">
                  <c:v>39</c:v>
                </c:pt>
                <c:pt idx="4">
                  <c:v>40</c:v>
                </c:pt>
                <c:pt idx="5">
                  <c:v>41</c:v>
                </c:pt>
                <c:pt idx="6">
                  <c:v>42+</c:v>
                </c:pt>
              </c:strCache>
            </c:strRef>
          </c:cat>
          <c:val>
            <c:numRef>
              <c:f>Sheet1!$B$2:$B$8</c:f>
              <c:numCache>
                <c:formatCode>0%</c:formatCode>
                <c:ptCount val="7"/>
                <c:pt idx="0">
                  <c:v>0.03</c:v>
                </c:pt>
                <c:pt idx="1">
                  <c:v>7.2999999999999995E-2</c:v>
                </c:pt>
                <c:pt idx="2">
                  <c:v>0.19700000000000001</c:v>
                </c:pt>
                <c:pt idx="3">
                  <c:v>0.217</c:v>
                </c:pt>
                <c:pt idx="4">
                  <c:v>0.22600000000000001</c:v>
                </c:pt>
                <c:pt idx="5">
                  <c:v>0.14099999999999999</c:v>
                </c:pt>
                <c:pt idx="6">
                  <c:v>0.113</c:v>
                </c:pt>
              </c:numCache>
            </c:numRef>
          </c:val>
          <c:extLst>
            <c:ext xmlns:c16="http://schemas.microsoft.com/office/drawing/2014/chart" uri="{C3380CC4-5D6E-409C-BE32-E72D297353CC}">
              <c16:uniqueId val="{00000000-9DE2-4F35-A8A8-B4956E9E7B2F}"/>
            </c:ext>
          </c:extLst>
        </c:ser>
        <c:dLbls>
          <c:showLegendKey val="0"/>
          <c:showVal val="0"/>
          <c:showCatName val="0"/>
          <c:showSerName val="0"/>
          <c:showPercent val="0"/>
          <c:showBubbleSize val="0"/>
        </c:dLbls>
        <c:gapWidth val="219"/>
        <c:overlap val="-27"/>
        <c:axId val="681477960"/>
        <c:axId val="681481488"/>
      </c:barChart>
      <c:catAx>
        <c:axId val="681477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81481488"/>
        <c:crosses val="autoZero"/>
        <c:auto val="1"/>
        <c:lblAlgn val="ctr"/>
        <c:lblOffset val="100"/>
        <c:noMultiLvlLbl val="0"/>
      </c:catAx>
      <c:valAx>
        <c:axId val="681481488"/>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81477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0314223017205"/>
          <c:y val="4.0317864891166059E-2"/>
          <c:w val="0.91497252392631245"/>
          <c:h val="0.77279468416197239"/>
        </c:manualLayout>
      </c:layout>
      <c:barChart>
        <c:barDir val="col"/>
        <c:grouping val="clustered"/>
        <c:varyColors val="0"/>
        <c:ser>
          <c:idx val="1"/>
          <c:order val="0"/>
          <c:tx>
            <c:strRef>
              <c:f>Sheet1!$B$1</c:f>
              <c:strCache>
                <c:ptCount val="1"/>
                <c:pt idx="0">
                  <c:v>2021</c:v>
                </c:pt>
              </c:strCache>
            </c:strRef>
          </c:tx>
          <c:spPr>
            <a:solidFill>
              <a:srgbClr val="C00000"/>
            </a:solidFill>
            <a:ln>
              <a:noFill/>
            </a:ln>
            <a:effectLst/>
          </c:spPr>
          <c:invertIfNegative val="0"/>
          <c:dLbls>
            <c:dLbl>
              <c:idx val="5"/>
              <c:layout>
                <c:manualLayout>
                  <c:x val="1.2490241998438605E-2"/>
                  <c:y val="2.7525461051472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0-46B4-85AC-7E808D32F1D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&lt;34</c:v>
                </c:pt>
                <c:pt idx="1">
                  <c:v>34-36</c:v>
                </c:pt>
                <c:pt idx="2">
                  <c:v>37</c:v>
                </c:pt>
                <c:pt idx="3">
                  <c:v>38</c:v>
                </c:pt>
                <c:pt idx="4">
                  <c:v>39</c:v>
                </c:pt>
                <c:pt idx="5">
                  <c:v>40</c:v>
                </c:pt>
                <c:pt idx="6">
                  <c:v>41</c:v>
                </c:pt>
                <c:pt idx="7">
                  <c:v>42+</c:v>
                </c:pt>
              </c:strCache>
            </c:strRef>
          </c:cat>
          <c:val>
            <c:numRef>
              <c:f>Sheet1!$B$2:$B$9</c:f>
              <c:numCache>
                <c:formatCode>0%</c:formatCode>
                <c:ptCount val="8"/>
                <c:pt idx="0">
                  <c:v>3.4000000000000002E-2</c:v>
                </c:pt>
                <c:pt idx="1">
                  <c:v>8.7999999999999995E-2</c:v>
                </c:pt>
                <c:pt idx="2">
                  <c:v>0.107</c:v>
                </c:pt>
                <c:pt idx="3">
                  <c:v>0.16700000000000001</c:v>
                </c:pt>
                <c:pt idx="4">
                  <c:v>0.309</c:v>
                </c:pt>
                <c:pt idx="5">
                  <c:v>0.17499999999999999</c:v>
                </c:pt>
                <c:pt idx="6">
                  <c:v>7.0000000000000007E-2</c:v>
                </c:pt>
                <c:pt idx="7">
                  <c:v>0.05</c:v>
                </c:pt>
              </c:numCache>
            </c:numRef>
          </c:val>
          <c:extLst>
            <c:ext xmlns:c16="http://schemas.microsoft.com/office/drawing/2014/chart" uri="{C3380CC4-5D6E-409C-BE32-E72D297353CC}">
              <c16:uniqueId val="{00000000-CC0E-4516-A9B7-290124B250EA}"/>
            </c:ext>
          </c:extLst>
        </c:ser>
        <c:dLbls>
          <c:showLegendKey val="0"/>
          <c:showVal val="0"/>
          <c:showCatName val="0"/>
          <c:showSerName val="0"/>
          <c:showPercent val="0"/>
          <c:showBubbleSize val="0"/>
        </c:dLbls>
        <c:gapWidth val="219"/>
        <c:overlap val="-27"/>
        <c:axId val="370824000"/>
        <c:axId val="370820472"/>
      </c:barChart>
      <c:catAx>
        <c:axId val="370824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70820472"/>
        <c:crosses val="autoZero"/>
        <c:auto val="1"/>
        <c:lblAlgn val="ctr"/>
        <c:lblOffset val="100"/>
        <c:noMultiLvlLbl val="0"/>
      </c:catAx>
      <c:valAx>
        <c:axId val="370820472"/>
        <c:scaling>
          <c:orientation val="minMax"/>
          <c:max val="0.35000000000000003"/>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370824000"/>
        <c:crosses val="autoZero"/>
        <c:crossBetween val="between"/>
        <c:majorUnit val="5.000000000000001E-2"/>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0314223017205"/>
          <c:y val="4.0317864891166059E-2"/>
          <c:w val="0.91497252392631245"/>
          <c:h val="0.77279468416197239"/>
        </c:manualLayout>
      </c:layout>
      <c:barChart>
        <c:barDir val="col"/>
        <c:grouping val="clustered"/>
        <c:varyColors val="0"/>
        <c:ser>
          <c:idx val="0"/>
          <c:order val="0"/>
          <c:tx>
            <c:strRef>
              <c:f>Sheet1!$B$1</c:f>
              <c:strCache>
                <c:ptCount val="1"/>
                <c:pt idx="0">
                  <c:v>1990</c:v>
                </c:pt>
              </c:strCache>
            </c:strRef>
          </c:tx>
          <c:spPr>
            <a:solidFill>
              <a:srgbClr val="00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&lt;34</c:v>
                </c:pt>
                <c:pt idx="1">
                  <c:v>34-36</c:v>
                </c:pt>
                <c:pt idx="2">
                  <c:v>37</c:v>
                </c:pt>
                <c:pt idx="3">
                  <c:v>38</c:v>
                </c:pt>
                <c:pt idx="4">
                  <c:v>39</c:v>
                </c:pt>
                <c:pt idx="5">
                  <c:v>40</c:v>
                </c:pt>
                <c:pt idx="6">
                  <c:v>41</c:v>
                </c:pt>
                <c:pt idx="7">
                  <c:v>42+</c:v>
                </c:pt>
              </c:strCache>
            </c:strRef>
          </c:cat>
          <c:val>
            <c:numRef>
              <c:f>Sheet1!$B$2:$B$9</c:f>
              <c:numCache>
                <c:formatCode>0%</c:formatCode>
                <c:ptCount val="8"/>
                <c:pt idx="0">
                  <c:v>0.03</c:v>
                </c:pt>
                <c:pt idx="1">
                  <c:v>7.0000000000000007E-2</c:v>
                </c:pt>
                <c:pt idx="2">
                  <c:v>7.0000000000000007E-2</c:v>
                </c:pt>
                <c:pt idx="3">
                  <c:v>0.13</c:v>
                </c:pt>
                <c:pt idx="4">
                  <c:v>0.22</c:v>
                </c:pt>
                <c:pt idx="5">
                  <c:v>0.23</c:v>
                </c:pt>
                <c:pt idx="6">
                  <c:v>0.14000000000000001</c:v>
                </c:pt>
                <c:pt idx="7">
                  <c:v>0.11</c:v>
                </c:pt>
              </c:numCache>
            </c:numRef>
          </c:val>
          <c:extLst>
            <c:ext xmlns:c16="http://schemas.microsoft.com/office/drawing/2014/chart" uri="{C3380CC4-5D6E-409C-BE32-E72D297353CC}">
              <c16:uniqueId val="{00000000-419B-4B91-8062-980DE7A0A660}"/>
            </c:ext>
          </c:extLst>
        </c:ser>
        <c:ser>
          <c:idx val="1"/>
          <c:order val="1"/>
          <c:tx>
            <c:strRef>
              <c:f>Sheet1!$C$1</c:f>
              <c:strCache>
                <c:ptCount val="1"/>
                <c:pt idx="0">
                  <c:v>2021</c:v>
                </c:pt>
              </c:strCache>
            </c:strRef>
          </c:tx>
          <c:spPr>
            <a:solidFill>
              <a:srgbClr val="C00000"/>
            </a:solidFill>
            <a:ln>
              <a:noFill/>
            </a:ln>
            <a:effectLst/>
          </c:spPr>
          <c:invertIfNegative val="0"/>
          <c:dLbls>
            <c:dLbl>
              <c:idx val="5"/>
              <c:layout>
                <c:manualLayout>
                  <c:x val="1.2490241998438605E-2"/>
                  <c:y val="2.7525461051472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0-46B4-85AC-7E808D32F1D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&lt;34</c:v>
                </c:pt>
                <c:pt idx="1">
                  <c:v>34-36</c:v>
                </c:pt>
                <c:pt idx="2">
                  <c:v>37</c:v>
                </c:pt>
                <c:pt idx="3">
                  <c:v>38</c:v>
                </c:pt>
                <c:pt idx="4">
                  <c:v>39</c:v>
                </c:pt>
                <c:pt idx="5">
                  <c:v>40</c:v>
                </c:pt>
                <c:pt idx="6">
                  <c:v>41</c:v>
                </c:pt>
                <c:pt idx="7">
                  <c:v>42+</c:v>
                </c:pt>
              </c:strCache>
            </c:strRef>
          </c:cat>
          <c:val>
            <c:numRef>
              <c:f>Sheet1!$C$2:$C$9</c:f>
              <c:numCache>
                <c:formatCode>0%</c:formatCode>
                <c:ptCount val="8"/>
                <c:pt idx="0">
                  <c:v>3.4000000000000002E-2</c:v>
                </c:pt>
                <c:pt idx="1">
                  <c:v>8.7999999999999995E-2</c:v>
                </c:pt>
                <c:pt idx="2">
                  <c:v>0.107</c:v>
                </c:pt>
                <c:pt idx="3">
                  <c:v>0.16700000000000001</c:v>
                </c:pt>
                <c:pt idx="4">
                  <c:v>0.309</c:v>
                </c:pt>
                <c:pt idx="5">
                  <c:v>0.17499999999999999</c:v>
                </c:pt>
                <c:pt idx="6">
                  <c:v>7.0000000000000007E-2</c:v>
                </c:pt>
                <c:pt idx="7">
                  <c:v>0.05</c:v>
                </c:pt>
              </c:numCache>
            </c:numRef>
          </c:val>
          <c:extLst>
            <c:ext xmlns:c16="http://schemas.microsoft.com/office/drawing/2014/chart" uri="{C3380CC4-5D6E-409C-BE32-E72D297353CC}">
              <c16:uniqueId val="{00000000-CC0E-4516-A9B7-290124B250EA}"/>
            </c:ext>
          </c:extLst>
        </c:ser>
        <c:dLbls>
          <c:showLegendKey val="0"/>
          <c:showVal val="0"/>
          <c:showCatName val="0"/>
          <c:showSerName val="0"/>
          <c:showPercent val="0"/>
          <c:showBubbleSize val="0"/>
        </c:dLbls>
        <c:gapWidth val="219"/>
        <c:overlap val="-27"/>
        <c:axId val="370824000"/>
        <c:axId val="370820472"/>
      </c:barChart>
      <c:catAx>
        <c:axId val="370824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70820472"/>
        <c:crosses val="autoZero"/>
        <c:auto val="1"/>
        <c:lblAlgn val="ctr"/>
        <c:lblOffset val="100"/>
        <c:noMultiLvlLbl val="0"/>
      </c:catAx>
      <c:valAx>
        <c:axId val="370820472"/>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37082400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15237234689918E-2"/>
          <c:y val="5.2699441078374064E-2"/>
          <c:w val="0.90446228032971288"/>
          <c:h val="0.70045230749475373"/>
        </c:manualLayout>
      </c:layout>
      <c:barChart>
        <c:barDir val="col"/>
        <c:grouping val="clustered"/>
        <c:varyColors val="0"/>
        <c:ser>
          <c:idx val="0"/>
          <c:order val="0"/>
          <c:tx>
            <c:strRef>
              <c:f>Sheet1!$B$1</c:f>
              <c:strCache>
                <c:ptCount val="1"/>
                <c:pt idx="0">
                  <c:v>Home</c:v>
                </c:pt>
              </c:strCache>
            </c:strRef>
          </c:tx>
          <c:spPr>
            <a:solidFill>
              <a:schemeClr val="accent6">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&lt;34</c:v>
                </c:pt>
                <c:pt idx="1">
                  <c:v>34-36</c:v>
                </c:pt>
                <c:pt idx="2">
                  <c:v>37</c:v>
                </c:pt>
                <c:pt idx="3">
                  <c:v>38</c:v>
                </c:pt>
                <c:pt idx="4">
                  <c:v>39</c:v>
                </c:pt>
                <c:pt idx="5">
                  <c:v>40</c:v>
                </c:pt>
                <c:pt idx="6">
                  <c:v>41</c:v>
                </c:pt>
                <c:pt idx="7">
                  <c:v>42+</c:v>
                </c:pt>
              </c:strCache>
            </c:strRef>
          </c:cat>
          <c:val>
            <c:numRef>
              <c:f>Sheet1!$B$2:$B$9</c:f>
              <c:numCache>
                <c:formatCode>0%</c:formatCode>
                <c:ptCount val="8"/>
                <c:pt idx="0">
                  <c:v>1.12E-2</c:v>
                </c:pt>
                <c:pt idx="1">
                  <c:v>2.24E-2</c:v>
                </c:pt>
                <c:pt idx="2">
                  <c:v>4.0899999999999999E-2</c:v>
                </c:pt>
                <c:pt idx="3">
                  <c:v>0.1091</c:v>
                </c:pt>
                <c:pt idx="4">
                  <c:v>0.22800000000000001</c:v>
                </c:pt>
                <c:pt idx="5">
                  <c:v>0.38800000000000001</c:v>
                </c:pt>
                <c:pt idx="6">
                  <c:v>0.16700000000000001</c:v>
                </c:pt>
                <c:pt idx="7">
                  <c:v>3.04E-2</c:v>
                </c:pt>
              </c:numCache>
            </c:numRef>
          </c:val>
          <c:extLst>
            <c:ext xmlns:c16="http://schemas.microsoft.com/office/drawing/2014/chart" uri="{C3380CC4-5D6E-409C-BE32-E72D297353CC}">
              <c16:uniqueId val="{00000000-9F7D-4C18-8311-A243B7CBECE2}"/>
            </c:ext>
          </c:extLst>
        </c:ser>
        <c:ser>
          <c:idx val="1"/>
          <c:order val="1"/>
          <c:tx>
            <c:strRef>
              <c:f>Sheet1!$C$1</c:f>
              <c:strCache>
                <c:ptCount val="1"/>
                <c:pt idx="0">
                  <c:v>Hospital</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&lt;34</c:v>
                </c:pt>
                <c:pt idx="1">
                  <c:v>34-36</c:v>
                </c:pt>
                <c:pt idx="2">
                  <c:v>37</c:v>
                </c:pt>
                <c:pt idx="3">
                  <c:v>38</c:v>
                </c:pt>
                <c:pt idx="4">
                  <c:v>39</c:v>
                </c:pt>
                <c:pt idx="5">
                  <c:v>40</c:v>
                </c:pt>
                <c:pt idx="6">
                  <c:v>41</c:v>
                </c:pt>
                <c:pt idx="7">
                  <c:v>42+</c:v>
                </c:pt>
              </c:strCache>
            </c:strRef>
          </c:cat>
          <c:val>
            <c:numRef>
              <c:f>Sheet1!$C$2:$C$9</c:f>
              <c:numCache>
                <c:formatCode>0%</c:formatCode>
                <c:ptCount val="8"/>
                <c:pt idx="0">
                  <c:v>2.8500000000000001E-2</c:v>
                </c:pt>
                <c:pt idx="1">
                  <c:v>7.8E-2</c:v>
                </c:pt>
                <c:pt idx="2">
                  <c:v>0.11749999999999999</c:v>
                </c:pt>
                <c:pt idx="3">
                  <c:v>0.17299999999999999</c:v>
                </c:pt>
                <c:pt idx="4">
                  <c:v>0.38700000000000001</c:v>
                </c:pt>
                <c:pt idx="5">
                  <c:v>0.1706</c:v>
                </c:pt>
                <c:pt idx="6">
                  <c:v>4.3299999999999998E-2</c:v>
                </c:pt>
                <c:pt idx="7">
                  <c:v>2E-3</c:v>
                </c:pt>
              </c:numCache>
            </c:numRef>
          </c:val>
          <c:extLst>
            <c:ext xmlns:c16="http://schemas.microsoft.com/office/drawing/2014/chart" uri="{C3380CC4-5D6E-409C-BE32-E72D297353CC}">
              <c16:uniqueId val="{00000001-9F7D-4C18-8311-A243B7CBECE2}"/>
            </c:ext>
          </c:extLst>
        </c:ser>
        <c:dLbls>
          <c:showLegendKey val="0"/>
          <c:showVal val="0"/>
          <c:showCatName val="0"/>
          <c:showSerName val="0"/>
          <c:showPercent val="0"/>
          <c:showBubbleSize val="0"/>
        </c:dLbls>
        <c:gapWidth val="219"/>
        <c:overlap val="-27"/>
        <c:axId val="370818904"/>
        <c:axId val="370822040"/>
      </c:barChart>
      <c:catAx>
        <c:axId val="370818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70822040"/>
        <c:crosses val="autoZero"/>
        <c:auto val="1"/>
        <c:lblAlgn val="ctr"/>
        <c:lblOffset val="100"/>
        <c:noMultiLvlLbl val="0"/>
      </c:catAx>
      <c:valAx>
        <c:axId val="370822040"/>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370818904"/>
        <c:crosses val="autoZero"/>
        <c:crossBetween val="between"/>
        <c:majorUnit val="5.000000000000001E-2"/>
      </c:valAx>
      <c:spPr>
        <a:noFill/>
        <a:ln>
          <a:noFill/>
        </a:ln>
        <a:effectLst/>
      </c:spPr>
    </c:plotArea>
    <c:legend>
      <c:legendPos val="b"/>
      <c:layout>
        <c:manualLayout>
          <c:xMode val="edge"/>
          <c:yMode val="edge"/>
          <c:x val="0.11864740268122223"/>
          <c:y val="9.9420845343615158E-2"/>
          <c:w val="0.28846631875933543"/>
          <c:h val="0.18173633193321329"/>
        </c:manualLayout>
      </c:layout>
      <c:overlay val="0"/>
      <c:spPr>
        <a:solidFill>
          <a:schemeClr val="bg1"/>
        </a:solidFill>
        <a:ln>
          <a:solidFill>
            <a:schemeClr val="tx1"/>
          </a:solid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60583812158621E-2"/>
          <c:y val="3.5111344190925979E-2"/>
          <c:w val="0.91583040717883235"/>
          <c:h val="0.79767783761488786"/>
        </c:manualLayout>
      </c:layout>
      <c:lineChart>
        <c:grouping val="standard"/>
        <c:varyColors val="0"/>
        <c:ser>
          <c:idx val="0"/>
          <c:order val="0"/>
          <c:tx>
            <c:strRef>
              <c:f>Sheet1!$B$1</c:f>
              <c:strCache>
                <c:ptCount val="1"/>
                <c:pt idx="0">
                  <c:v>NHW</c:v>
                </c:pt>
              </c:strCache>
            </c:strRef>
          </c:tx>
          <c:spPr>
            <a:ln w="57150" cap="rnd">
              <a:solidFill>
                <a:srgbClr val="0000FF"/>
              </a:solidFill>
              <a:round/>
            </a:ln>
            <a:effectLst/>
          </c:spPr>
          <c:marker>
            <c:symbol val="none"/>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Sheet1!$B$2:$B$35</c:f>
              <c:numCache>
                <c:formatCode>0.0%</c:formatCode>
                <c:ptCount val="34"/>
                <c:pt idx="0">
                  <c:v>0.63512542910618952</c:v>
                </c:pt>
                <c:pt idx="1">
                  <c:v>0.66029873709853193</c:v>
                </c:pt>
                <c:pt idx="2">
                  <c:v>0.65109201318837684</c:v>
                </c:pt>
                <c:pt idx="3">
                  <c:v>0.63533660403067571</c:v>
                </c:pt>
                <c:pt idx="4">
                  <c:v>0.62146542827657381</c:v>
                </c:pt>
                <c:pt idx="5">
                  <c:v>0.61312502435425098</c:v>
                </c:pt>
                <c:pt idx="6">
                  <c:v>0.59899214253301813</c:v>
                </c:pt>
                <c:pt idx="7">
                  <c:v>0.59304681421257521</c:v>
                </c:pt>
                <c:pt idx="8">
                  <c:v>0.58660447062343113</c:v>
                </c:pt>
                <c:pt idx="9">
                  <c:v>0.59366852324621111</c:v>
                </c:pt>
                <c:pt idx="10">
                  <c:v>0.58989452566718081</c:v>
                </c:pt>
                <c:pt idx="11">
                  <c:v>0.59404712971796836</c:v>
                </c:pt>
                <c:pt idx="12">
                  <c:v>0.58489873031076656</c:v>
                </c:pt>
                <c:pt idx="13">
                  <c:v>0.57775347590154724</c:v>
                </c:pt>
                <c:pt idx="14">
                  <c:v>0.58372369269523305</c:v>
                </c:pt>
                <c:pt idx="15">
                  <c:v>0.57738316558753766</c:v>
                </c:pt>
                <c:pt idx="16">
                  <c:v>0.57313075624505849</c:v>
                </c:pt>
                <c:pt idx="17">
                  <c:v>0.5803891400781096</c:v>
                </c:pt>
                <c:pt idx="18">
                  <c:v>0.58081475811043692</c:v>
                </c:pt>
                <c:pt idx="19">
                  <c:v>0.57012629014680427</c:v>
                </c:pt>
                <c:pt idx="20">
                  <c:v>0.55623273990665567</c:v>
                </c:pt>
                <c:pt idx="21">
                  <c:v>0.54362609971227416</c:v>
                </c:pt>
                <c:pt idx="22">
                  <c:v>0.53964394399339322</c:v>
                </c:pt>
                <c:pt idx="23">
                  <c:v>0.53649592922623246</c:v>
                </c:pt>
                <c:pt idx="24">
                  <c:v>0.53527714823348405</c:v>
                </c:pt>
                <c:pt idx="25">
                  <c:v>0.54033177089029083</c:v>
                </c:pt>
                <c:pt idx="26">
                  <c:v>0.53539304304323176</c:v>
                </c:pt>
                <c:pt idx="27">
                  <c:v>0.52100000000000002</c:v>
                </c:pt>
                <c:pt idx="28">
                  <c:v>0.51700000000000002</c:v>
                </c:pt>
                <c:pt idx="29">
                  <c:v>0.51600000000000001</c:v>
                </c:pt>
                <c:pt idx="30" formatCode="0.00%">
                  <c:v>0.51100000000000001</c:v>
                </c:pt>
                <c:pt idx="31">
                  <c:v>0.51</c:v>
                </c:pt>
                <c:pt idx="32">
                  <c:v>0.52300000000000002</c:v>
                </c:pt>
                <c:pt idx="33">
                  <c:v>0.501</c:v>
                </c:pt>
              </c:numCache>
            </c:numRef>
          </c:val>
          <c:smooth val="0"/>
          <c:extLst>
            <c:ext xmlns:c16="http://schemas.microsoft.com/office/drawing/2014/chart" uri="{C3380CC4-5D6E-409C-BE32-E72D297353CC}">
              <c16:uniqueId val="{00000000-8D7F-4590-9757-F436B9809D18}"/>
            </c:ext>
          </c:extLst>
        </c:ser>
        <c:ser>
          <c:idx val="1"/>
          <c:order val="1"/>
          <c:tx>
            <c:strRef>
              <c:f>Sheet1!$C$1</c:f>
              <c:strCache>
                <c:ptCount val="1"/>
                <c:pt idx="0">
                  <c:v>NHB</c:v>
                </c:pt>
              </c:strCache>
            </c:strRef>
          </c:tx>
          <c:spPr>
            <a:ln w="57150" cap="rnd">
              <a:solidFill>
                <a:srgbClr val="00B050"/>
              </a:solidFill>
              <a:round/>
            </a:ln>
            <a:effectLst/>
          </c:spPr>
          <c:marker>
            <c:symbol val="none"/>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Sheet1!$C$2:$C$35</c:f>
              <c:numCache>
                <c:formatCode>0.0%</c:formatCode>
                <c:ptCount val="34"/>
                <c:pt idx="0">
                  <c:v>0.15661468629868419</c:v>
                </c:pt>
                <c:pt idx="1">
                  <c:v>0.16166674077704488</c:v>
                </c:pt>
                <c:pt idx="2">
                  <c:v>0.16283972464969426</c:v>
                </c:pt>
                <c:pt idx="3">
                  <c:v>0.16237246309234027</c:v>
                </c:pt>
                <c:pt idx="4">
                  <c:v>0.16030863148211108</c:v>
                </c:pt>
                <c:pt idx="5">
                  <c:v>0.15664925354821066</c:v>
                </c:pt>
                <c:pt idx="6">
                  <c:v>0.15072896143670525</c:v>
                </c:pt>
                <c:pt idx="7">
                  <c:v>0.14855451402469078</c:v>
                </c:pt>
                <c:pt idx="8">
                  <c:v>0.14981883040351013</c:v>
                </c:pt>
                <c:pt idx="9">
                  <c:v>0.15048053394182445</c:v>
                </c:pt>
                <c:pt idx="10">
                  <c:v>0.14875447572205705</c:v>
                </c:pt>
                <c:pt idx="11">
                  <c:v>0.14889719016441749</c:v>
                </c:pt>
                <c:pt idx="12">
                  <c:v>0.1465292641482111</c:v>
                </c:pt>
                <c:pt idx="13">
                  <c:v>0.14380268571255228</c:v>
                </c:pt>
                <c:pt idx="14">
                  <c:v>0.14084108607684689</c:v>
                </c:pt>
                <c:pt idx="15">
                  <c:v>0.14075016561074616</c:v>
                </c:pt>
                <c:pt idx="16">
                  <c:v>0.14106084334598171</c:v>
                </c:pt>
                <c:pt idx="17">
                  <c:v>0.14470496805222299</c:v>
                </c:pt>
                <c:pt idx="18">
                  <c:v>0.14530981066128729</c:v>
                </c:pt>
                <c:pt idx="19">
                  <c:v>0.14667464275910647</c:v>
                </c:pt>
                <c:pt idx="20">
                  <c:v>0.14757526935735529</c:v>
                </c:pt>
                <c:pt idx="21">
                  <c:v>0.14747463735683428</c:v>
                </c:pt>
                <c:pt idx="22">
                  <c:v>0.14729524305757552</c:v>
                </c:pt>
                <c:pt idx="23">
                  <c:v>0.14761256524105068</c:v>
                </c:pt>
                <c:pt idx="24">
                  <c:v>0.14847587127856016</c:v>
                </c:pt>
                <c:pt idx="25">
                  <c:v>0.14766293320388077</c:v>
                </c:pt>
                <c:pt idx="26">
                  <c:v>0.14822594208527695</c:v>
                </c:pt>
                <c:pt idx="27">
                  <c:v>0.14199999999999999</c:v>
                </c:pt>
                <c:pt idx="28">
                  <c:v>0.14499999999999999</c:v>
                </c:pt>
                <c:pt idx="29">
                  <c:v>0.14599999999999999</c:v>
                </c:pt>
                <c:pt idx="30" formatCode="0.00%">
                  <c:v>0.14599999999999999</c:v>
                </c:pt>
                <c:pt idx="31">
                  <c:v>0.14699999999999999</c:v>
                </c:pt>
                <c:pt idx="32">
                  <c:v>0.14099999999999999</c:v>
                </c:pt>
                <c:pt idx="33">
                  <c:v>0.13900000000000001</c:v>
                </c:pt>
              </c:numCache>
            </c:numRef>
          </c:val>
          <c:smooth val="0"/>
          <c:extLst>
            <c:ext xmlns:c16="http://schemas.microsoft.com/office/drawing/2014/chart" uri="{C3380CC4-5D6E-409C-BE32-E72D297353CC}">
              <c16:uniqueId val="{00000001-8D7F-4590-9757-F436B9809D18}"/>
            </c:ext>
          </c:extLst>
        </c:ser>
        <c:ser>
          <c:idx val="2"/>
          <c:order val="2"/>
          <c:tx>
            <c:strRef>
              <c:f>Sheet1!$D$1</c:f>
              <c:strCache>
                <c:ptCount val="1"/>
                <c:pt idx="0">
                  <c:v>Hisp</c:v>
                </c:pt>
              </c:strCache>
            </c:strRef>
          </c:tx>
          <c:spPr>
            <a:ln w="57150" cap="rnd">
              <a:solidFill>
                <a:srgbClr val="FF0000"/>
              </a:solidFill>
              <a:round/>
            </a:ln>
            <a:effectLst/>
          </c:spPr>
          <c:marker>
            <c:symbol val="none"/>
          </c:marker>
          <c:cat>
            <c:numRef>
              <c:f>Sheet1!$A$2:$A$35</c:f>
              <c:numCache>
                <c:formatCode>General</c:formatCode>
                <c:ptCount val="3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numCache>
            </c:numRef>
          </c:cat>
          <c:val>
            <c:numRef>
              <c:f>Sheet1!$D$2:$D$35</c:f>
              <c:numCache>
                <c:formatCode>0.0%</c:formatCode>
                <c:ptCount val="34"/>
                <c:pt idx="0">
                  <c:v>0.1363687839033034</c:v>
                </c:pt>
                <c:pt idx="1">
                  <c:v>0.14538819260424032</c:v>
                </c:pt>
                <c:pt idx="2">
                  <c:v>0.15217363696176836</c:v>
                </c:pt>
                <c:pt idx="3">
                  <c:v>0.15887063153984762</c:v>
                </c:pt>
                <c:pt idx="4">
                  <c:v>0.16359468431894086</c:v>
                </c:pt>
                <c:pt idx="5">
                  <c:v>0.16824315726173589</c:v>
                </c:pt>
                <c:pt idx="6">
                  <c:v>0.17431785759986501</c:v>
                </c:pt>
                <c:pt idx="7">
                  <c:v>0.18022358508069136</c:v>
                </c:pt>
                <c:pt idx="8">
                  <c:v>0.18288749963281656</c:v>
                </c:pt>
                <c:pt idx="9">
                  <c:v>0.1863887153109447</c:v>
                </c:pt>
                <c:pt idx="10">
                  <c:v>0.19304331925634508</c:v>
                </c:pt>
                <c:pt idx="11">
                  <c:v>0.20101142846161466</c:v>
                </c:pt>
                <c:pt idx="12">
                  <c:v>0.21159095295425931</c:v>
                </c:pt>
                <c:pt idx="13">
                  <c:v>0.21797656031266177</c:v>
                </c:pt>
                <c:pt idx="14">
                  <c:v>0.2230660521522268</c:v>
                </c:pt>
                <c:pt idx="15">
                  <c:v>0.23014032896471154</c:v>
                </c:pt>
                <c:pt idx="16">
                  <c:v>0.2381396542437576</c:v>
                </c:pt>
                <c:pt idx="17">
                  <c:v>0.24359714034867677</c:v>
                </c:pt>
                <c:pt idx="18">
                  <c:v>0.24622836626289638</c:v>
                </c:pt>
                <c:pt idx="19">
                  <c:v>0.24513041664489016</c:v>
                </c:pt>
                <c:pt idx="20">
                  <c:v>0.2419823442472338</c:v>
                </c:pt>
                <c:pt idx="21">
                  <c:v>0.23633127685099664</c:v>
                </c:pt>
                <c:pt idx="22">
                  <c:v>0.23222665982056814</c:v>
                </c:pt>
                <c:pt idx="23">
                  <c:v>0.22962648889747905</c:v>
                </c:pt>
                <c:pt idx="24">
                  <c:v>0.22914331766518378</c:v>
                </c:pt>
                <c:pt idx="25">
                  <c:v>0.22919949369069195</c:v>
                </c:pt>
                <c:pt idx="26">
                  <c:v>0.23199978882507552</c:v>
                </c:pt>
                <c:pt idx="27">
                  <c:v>0.23200000000000001</c:v>
                </c:pt>
                <c:pt idx="28">
                  <c:v>0.23300000000000001</c:v>
                </c:pt>
                <c:pt idx="29">
                  <c:v>0.23400000000000001</c:v>
                </c:pt>
                <c:pt idx="30" formatCode="0.00%">
                  <c:v>0.23699999999999999</c:v>
                </c:pt>
                <c:pt idx="31">
                  <c:v>0.24</c:v>
                </c:pt>
                <c:pt idx="32">
                  <c:v>0.23400000000000001</c:v>
                </c:pt>
                <c:pt idx="33">
                  <c:v>0.255</c:v>
                </c:pt>
              </c:numCache>
            </c:numRef>
          </c:val>
          <c:smooth val="0"/>
          <c:extLst>
            <c:ext xmlns:c16="http://schemas.microsoft.com/office/drawing/2014/chart" uri="{C3380CC4-5D6E-409C-BE32-E72D297353CC}">
              <c16:uniqueId val="{00000002-8D7F-4590-9757-F436B9809D18}"/>
            </c:ext>
          </c:extLst>
        </c:ser>
        <c:dLbls>
          <c:showLegendKey val="0"/>
          <c:showVal val="0"/>
          <c:showCatName val="0"/>
          <c:showSerName val="0"/>
          <c:showPercent val="0"/>
          <c:showBubbleSize val="0"/>
        </c:dLbls>
        <c:smooth val="0"/>
        <c:axId val="619503720"/>
        <c:axId val="619504504"/>
      </c:lineChart>
      <c:catAx>
        <c:axId val="619503720"/>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619504504"/>
        <c:crosses val="autoZero"/>
        <c:auto val="1"/>
        <c:lblAlgn val="ctr"/>
        <c:lblOffset val="100"/>
        <c:noMultiLvlLbl val="0"/>
      </c:catAx>
      <c:valAx>
        <c:axId val="619504504"/>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a:solidFill>
              <a:schemeClr val="bg1"/>
            </a:solidFill>
          </a:ln>
          <a:effectLst/>
        </c:spPr>
        <c:txPr>
          <a:bodyPr rot="-60000000" spcFirstLastPara="1" vertOverflow="ellipsis" vert="horz" wrap="square" anchor="ctr" anchorCtr="1"/>
          <a:lstStyle/>
          <a:p>
            <a:pPr>
              <a:defRPr sz="2000" b="1" i="0" u="none" strike="noStrike" kern="1200" baseline="0">
                <a:solidFill>
                  <a:srgbClr val="000000"/>
                </a:solidFill>
                <a:latin typeface="+mn-lt"/>
                <a:ea typeface="+mn-ea"/>
                <a:cs typeface="+mn-cs"/>
              </a:defRPr>
            </a:pPr>
            <a:endParaRPr lang="en-US"/>
          </a:p>
        </c:txPr>
        <c:crossAx val="619503720"/>
        <c:crosses val="autoZero"/>
        <c:crossBetween val="between"/>
      </c:valAx>
      <c:spPr>
        <a:noFill/>
        <a:ln>
          <a:noFill/>
        </a:ln>
        <a:effectLst/>
      </c:spPr>
    </c:plotArea>
    <c:plotVisOnly val="1"/>
    <c:dispBlanksAs val="gap"/>
    <c:showDLblsOverMax val="0"/>
  </c:chart>
  <c:spPr>
    <a:noFill/>
    <a:ln>
      <a:noFill/>
    </a:ln>
    <a:effectLst/>
  </c:spPr>
  <c:txPr>
    <a:bodyPr/>
    <a:lstStyle/>
    <a:p>
      <a:pPr>
        <a:defRPr sz="1600" baseline="0">
          <a:solidFill>
            <a:srgbClr val="00000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309273840769907E-2"/>
          <c:y val="2.861322998687664E-2"/>
          <c:w val="0.93671067366579175"/>
          <c:h val="0.86412955216535436"/>
        </c:manualLayout>
      </c:layout>
      <c:lineChart>
        <c:grouping val="standard"/>
        <c:varyColors val="0"/>
        <c:ser>
          <c:idx val="0"/>
          <c:order val="0"/>
          <c:tx>
            <c:strRef>
              <c:f>Sheet1!$B$1</c:f>
              <c:strCache>
                <c:ptCount val="1"/>
                <c:pt idx="0">
                  <c:v>LBW</c:v>
                </c:pt>
              </c:strCache>
            </c:strRef>
          </c:tx>
          <c:spPr>
            <a:ln w="44450">
              <a:solidFill>
                <a:srgbClr val="0000FF"/>
              </a:solidFill>
            </a:ln>
          </c:spPr>
          <c:marker>
            <c:symbol val="none"/>
          </c:marker>
          <c:cat>
            <c:numRef>
              <c:f>Sheet1!$A$2:$A$43</c:f>
              <c:numCache>
                <c:formatCode>###0;###0</c:formatCode>
                <c:ptCount val="4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numCache>
            </c:numRef>
          </c:cat>
          <c:val>
            <c:numRef>
              <c:f>Sheet1!$B$2:$B$43</c:f>
              <c:numCache>
                <c:formatCode>###0.00;###0.00</c:formatCode>
                <c:ptCount val="42"/>
                <c:pt idx="0">
                  <c:v>6.81</c:v>
                </c:pt>
                <c:pt idx="1">
                  <c:v>6.75</c:v>
                </c:pt>
                <c:pt idx="2">
                  <c:v>6.82</c:v>
                </c:pt>
                <c:pt idx="3">
                  <c:v>6.72</c:v>
                </c:pt>
                <c:pt idx="4">
                  <c:v>6.75</c:v>
                </c:pt>
                <c:pt idx="5">
                  <c:v>6.81</c:v>
                </c:pt>
                <c:pt idx="6">
                  <c:v>6.9</c:v>
                </c:pt>
                <c:pt idx="7">
                  <c:v>6.93</c:v>
                </c:pt>
                <c:pt idx="8">
                  <c:v>7.05</c:v>
                </c:pt>
                <c:pt idx="9">
                  <c:v>6.97</c:v>
                </c:pt>
                <c:pt idx="10">
                  <c:v>7.12</c:v>
                </c:pt>
                <c:pt idx="11">
                  <c:v>7.08</c:v>
                </c:pt>
                <c:pt idx="12">
                  <c:v>7.22</c:v>
                </c:pt>
                <c:pt idx="13">
                  <c:v>7.28</c:v>
                </c:pt>
                <c:pt idx="14">
                  <c:v>7.32</c:v>
                </c:pt>
                <c:pt idx="15">
                  <c:v>7.39</c:v>
                </c:pt>
                <c:pt idx="16">
                  <c:v>7.51</c:v>
                </c:pt>
                <c:pt idx="17">
                  <c:v>7.57</c:v>
                </c:pt>
                <c:pt idx="18">
                  <c:v>7.62</c:v>
                </c:pt>
                <c:pt idx="19">
                  <c:v>7.57</c:v>
                </c:pt>
                <c:pt idx="20">
                  <c:v>7.68</c:v>
                </c:pt>
                <c:pt idx="21">
                  <c:v>7.82</c:v>
                </c:pt>
                <c:pt idx="22">
                  <c:v>7.93</c:v>
                </c:pt>
                <c:pt idx="23">
                  <c:v>8.08</c:v>
                </c:pt>
                <c:pt idx="24">
                  <c:v>8.19</c:v>
                </c:pt>
                <c:pt idx="25">
                  <c:v>8.26</c:v>
                </c:pt>
                <c:pt idx="26">
                  <c:v>8.2200000000000006</c:v>
                </c:pt>
                <c:pt idx="27">
                  <c:v>8.18</c:v>
                </c:pt>
                <c:pt idx="28">
                  <c:v>8.16</c:v>
                </c:pt>
                <c:pt idx="29">
                  <c:v>8.15</c:v>
                </c:pt>
                <c:pt idx="30">
                  <c:v>8.1</c:v>
                </c:pt>
                <c:pt idx="31">
                  <c:v>7.99</c:v>
                </c:pt>
                <c:pt idx="32">
                  <c:v>8.02</c:v>
                </c:pt>
                <c:pt idx="33">
                  <c:v>8</c:v>
                </c:pt>
                <c:pt idx="34">
                  <c:v>8.07</c:v>
                </c:pt>
                <c:pt idx="35">
                  <c:v>8.17</c:v>
                </c:pt>
                <c:pt idx="36">
                  <c:v>8.2799999999999994</c:v>
                </c:pt>
                <c:pt idx="37">
                  <c:v>8.27</c:v>
                </c:pt>
                <c:pt idx="38">
                  <c:v>8.31</c:v>
                </c:pt>
                <c:pt idx="39">
                  <c:v>8.23</c:v>
                </c:pt>
                <c:pt idx="40">
                  <c:v>8.52</c:v>
                </c:pt>
              </c:numCache>
            </c:numRef>
          </c:val>
          <c:smooth val="0"/>
          <c:extLst>
            <c:ext xmlns:c16="http://schemas.microsoft.com/office/drawing/2014/chart" uri="{C3380CC4-5D6E-409C-BE32-E72D297353CC}">
              <c16:uniqueId val="{00000000-5C46-4D38-AE8F-F06D8E35323D}"/>
            </c:ext>
          </c:extLst>
        </c:ser>
        <c:ser>
          <c:idx val="1"/>
          <c:order val="1"/>
          <c:tx>
            <c:strRef>
              <c:f>Sheet1!$C$1</c:f>
              <c:strCache>
                <c:ptCount val="1"/>
                <c:pt idx="0">
                  <c:v>Preterm</c:v>
                </c:pt>
              </c:strCache>
            </c:strRef>
          </c:tx>
          <c:spPr>
            <a:ln w="44450">
              <a:solidFill>
                <a:srgbClr val="C00000"/>
              </a:solidFill>
            </a:ln>
          </c:spPr>
          <c:marker>
            <c:symbol val="none"/>
          </c:marker>
          <c:cat>
            <c:numRef>
              <c:f>Sheet1!$A$2:$A$43</c:f>
              <c:numCache>
                <c:formatCode>###0;###0</c:formatCode>
                <c:ptCount val="4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numCache>
            </c:numRef>
          </c:cat>
          <c:val>
            <c:numRef>
              <c:f>Sheet1!$C$2:$C$43</c:f>
              <c:numCache>
                <c:formatCode>###0.00;###0.00</c:formatCode>
                <c:ptCount val="42"/>
                <c:pt idx="0">
                  <c:v>9.44</c:v>
                </c:pt>
                <c:pt idx="1">
                  <c:v>9.5</c:v>
                </c:pt>
                <c:pt idx="2">
                  <c:v>9.61</c:v>
                </c:pt>
                <c:pt idx="3">
                  <c:v>9.4</c:v>
                </c:pt>
                <c:pt idx="4">
                  <c:v>9.76</c:v>
                </c:pt>
                <c:pt idx="5">
                  <c:v>9.9700000000000006</c:v>
                </c:pt>
                <c:pt idx="6">
                  <c:v>10.199999999999999</c:v>
                </c:pt>
                <c:pt idx="7">
                  <c:v>10.220000000000001</c:v>
                </c:pt>
                <c:pt idx="8">
                  <c:v>10.58</c:v>
                </c:pt>
                <c:pt idx="9">
                  <c:v>10.62</c:v>
                </c:pt>
                <c:pt idx="10">
                  <c:v>10.82</c:v>
                </c:pt>
                <c:pt idx="11">
                  <c:v>10.69</c:v>
                </c:pt>
                <c:pt idx="12">
                  <c:v>10.99</c:v>
                </c:pt>
                <c:pt idx="13">
                  <c:v>11.02</c:v>
                </c:pt>
                <c:pt idx="14">
                  <c:v>10.99</c:v>
                </c:pt>
                <c:pt idx="15">
                  <c:v>10.99</c:v>
                </c:pt>
                <c:pt idx="16">
                  <c:v>11.36</c:v>
                </c:pt>
                <c:pt idx="17">
                  <c:v>11.69</c:v>
                </c:pt>
                <c:pt idx="18">
                  <c:v>11.77</c:v>
                </c:pt>
                <c:pt idx="19">
                  <c:v>11.64</c:v>
                </c:pt>
                <c:pt idx="20">
                  <c:v>11.95</c:v>
                </c:pt>
                <c:pt idx="21">
                  <c:v>12.08</c:v>
                </c:pt>
                <c:pt idx="22">
                  <c:v>12.33</c:v>
                </c:pt>
                <c:pt idx="23">
                  <c:v>12.49</c:v>
                </c:pt>
                <c:pt idx="24">
                  <c:v>12.73</c:v>
                </c:pt>
                <c:pt idx="25">
                  <c:v>12.8</c:v>
                </c:pt>
                <c:pt idx="26">
                  <c:v>12.68</c:v>
                </c:pt>
                <c:pt idx="27">
                  <c:v>12.33</c:v>
                </c:pt>
                <c:pt idx="28">
                  <c:v>12.18</c:v>
                </c:pt>
                <c:pt idx="29">
                  <c:v>11.99</c:v>
                </c:pt>
                <c:pt idx="30">
                  <c:v>11.72</c:v>
                </c:pt>
                <c:pt idx="31">
                  <c:v>11.54</c:v>
                </c:pt>
                <c:pt idx="32">
                  <c:v>11.39</c:v>
                </c:pt>
                <c:pt idx="33">
                  <c:v>11.32</c:v>
                </c:pt>
                <c:pt idx="34">
                  <c:v>11.29</c:v>
                </c:pt>
                <c:pt idx="35">
                  <c:v>11.39</c:v>
                </c:pt>
                <c:pt idx="36">
                  <c:v>11.63</c:v>
                </c:pt>
                <c:pt idx="37">
                  <c:v>11.71</c:v>
                </c:pt>
                <c:pt idx="38">
                  <c:v>11.43</c:v>
                </c:pt>
                <c:pt idx="39">
                  <c:v>11.96</c:v>
                </c:pt>
                <c:pt idx="40">
                  <c:v>12.27</c:v>
                </c:pt>
              </c:numCache>
            </c:numRef>
          </c:val>
          <c:smooth val="0"/>
          <c:extLst>
            <c:ext xmlns:c16="http://schemas.microsoft.com/office/drawing/2014/chart" uri="{C3380CC4-5D6E-409C-BE32-E72D297353CC}">
              <c16:uniqueId val="{00000001-5C46-4D38-AE8F-F06D8E35323D}"/>
            </c:ext>
          </c:extLst>
        </c:ser>
        <c:ser>
          <c:idx val="2"/>
          <c:order val="2"/>
          <c:tx>
            <c:strRef>
              <c:f>Sheet1!$D$1</c:f>
              <c:strCache>
                <c:ptCount val="1"/>
                <c:pt idx="0">
                  <c:v>PTB (OE)</c:v>
                </c:pt>
              </c:strCache>
            </c:strRef>
          </c:tx>
          <c:spPr>
            <a:ln w="57150">
              <a:solidFill>
                <a:srgbClr val="006600"/>
              </a:solidFill>
            </a:ln>
          </c:spPr>
          <c:marker>
            <c:symbol val="none"/>
          </c:marker>
          <c:cat>
            <c:numRef>
              <c:f>Sheet1!$A$2:$A$43</c:f>
              <c:numCache>
                <c:formatCode>###0;###0</c:formatCode>
                <c:ptCount val="4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numCache>
            </c:numRef>
          </c:cat>
          <c:val>
            <c:numRef>
              <c:f>Sheet1!$D$2:$D$43</c:f>
              <c:numCache>
                <c:formatCode>General</c:formatCode>
                <c:ptCount val="42"/>
                <c:pt idx="29">
                  <c:v>9.98</c:v>
                </c:pt>
                <c:pt idx="30">
                  <c:v>9.81</c:v>
                </c:pt>
                <c:pt idx="31">
                  <c:v>9.76</c:v>
                </c:pt>
                <c:pt idx="32">
                  <c:v>9.6199999999999992</c:v>
                </c:pt>
                <c:pt idx="33">
                  <c:v>9.57</c:v>
                </c:pt>
                <c:pt idx="34">
                  <c:v>9.6300000000000008</c:v>
                </c:pt>
                <c:pt idx="35">
                  <c:v>9.85</c:v>
                </c:pt>
                <c:pt idx="36">
                  <c:v>9.93</c:v>
                </c:pt>
                <c:pt idx="37">
                  <c:v>10.02</c:v>
                </c:pt>
                <c:pt idx="38">
                  <c:v>10.23</c:v>
                </c:pt>
                <c:pt idx="39">
                  <c:v>10.08</c:v>
                </c:pt>
                <c:pt idx="40">
                  <c:v>10.49</c:v>
                </c:pt>
                <c:pt idx="41">
                  <c:v>10.38</c:v>
                </c:pt>
              </c:numCache>
            </c:numRef>
          </c:val>
          <c:smooth val="0"/>
          <c:extLst>
            <c:ext xmlns:c16="http://schemas.microsoft.com/office/drawing/2014/chart" uri="{C3380CC4-5D6E-409C-BE32-E72D297353CC}">
              <c16:uniqueId val="{00000002-5C46-4D38-AE8F-F06D8E35323D}"/>
            </c:ext>
          </c:extLst>
        </c:ser>
        <c:dLbls>
          <c:showLegendKey val="0"/>
          <c:showVal val="0"/>
          <c:showCatName val="0"/>
          <c:showSerName val="0"/>
          <c:showPercent val="0"/>
          <c:showBubbleSize val="0"/>
        </c:dLbls>
        <c:smooth val="0"/>
        <c:axId val="630464168"/>
        <c:axId val="630461816"/>
      </c:lineChart>
      <c:catAx>
        <c:axId val="630464168"/>
        <c:scaling>
          <c:orientation val="minMax"/>
        </c:scaling>
        <c:delete val="0"/>
        <c:axPos val="b"/>
        <c:numFmt formatCode="###0;###0" sourceLinked="1"/>
        <c:majorTickMark val="out"/>
        <c:minorTickMark val="none"/>
        <c:tickLblPos val="nextTo"/>
        <c:txPr>
          <a:bodyPr rot="0" vert="horz"/>
          <a:lstStyle/>
          <a:p>
            <a:pPr>
              <a:defRPr sz="1600"/>
            </a:pPr>
            <a:endParaRPr lang="en-US"/>
          </a:p>
        </c:txPr>
        <c:crossAx val="630461816"/>
        <c:crosses val="autoZero"/>
        <c:auto val="1"/>
        <c:lblAlgn val="ctr"/>
        <c:lblOffset val="100"/>
        <c:noMultiLvlLbl val="0"/>
      </c:catAx>
      <c:valAx>
        <c:axId val="630461816"/>
        <c:scaling>
          <c:orientation val="minMax"/>
          <c:max val="13"/>
          <c:min val="6"/>
        </c:scaling>
        <c:delete val="0"/>
        <c:axPos val="l"/>
        <c:majorGridlines/>
        <c:numFmt formatCode="#,##0" sourceLinked="0"/>
        <c:majorTickMark val="out"/>
        <c:minorTickMark val="none"/>
        <c:tickLblPos val="nextTo"/>
        <c:crossAx val="63046416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67755419461451E-2"/>
          <c:y val="3.6443293946503759E-2"/>
          <c:w val="0.90507448721687567"/>
          <c:h val="0.79047906489734887"/>
        </c:manualLayout>
      </c:layout>
      <c:lineChart>
        <c:grouping val="standard"/>
        <c:varyColors val="0"/>
        <c:ser>
          <c:idx val="0"/>
          <c:order val="0"/>
          <c:tx>
            <c:strRef>
              <c:f>Sheet1!$B$1</c:f>
              <c:strCache>
                <c:ptCount val="1"/>
                <c:pt idx="0">
                  <c:v>Out hosp</c:v>
                </c:pt>
              </c:strCache>
            </c:strRef>
          </c:tx>
          <c:spPr>
            <a:ln w="38100">
              <a:solidFill>
                <a:srgbClr val="0000FF"/>
              </a:solidFill>
            </a:ln>
          </c:spPr>
          <c:marker>
            <c:symbol val="none"/>
          </c:marker>
          <c:cat>
            <c:numRef>
              <c:f>Sheet1!$A$2:$A$34</c:f>
              <c:numCache>
                <c:formatCode>General</c:formatCode>
                <c:ptCount val="33"/>
                <c:pt idx="0">
                  <c:v>1989</c:v>
                </c:pt>
                <c:pt idx="1">
                  <c:v>1990</c:v>
                </c:pt>
                <c:pt idx="6">
                  <c:v>1995</c:v>
                </c:pt>
                <c:pt idx="11">
                  <c:v>2000</c:v>
                </c:pt>
                <c:pt idx="16">
                  <c:v>2005</c:v>
                </c:pt>
                <c:pt idx="21">
                  <c:v>2010</c:v>
                </c:pt>
                <c:pt idx="26">
                  <c:v>2015</c:v>
                </c:pt>
                <c:pt idx="31">
                  <c:v>2020</c:v>
                </c:pt>
                <c:pt idx="32">
                  <c:v>2021</c:v>
                </c:pt>
              </c:numCache>
            </c:numRef>
          </c:cat>
          <c:val>
            <c:numRef>
              <c:f>Sheet1!$B$2:$B$34</c:f>
              <c:numCache>
                <c:formatCode>General</c:formatCode>
                <c:ptCount val="33"/>
                <c:pt idx="0">
                  <c:v>1.04</c:v>
                </c:pt>
                <c:pt idx="1">
                  <c:v>1.02</c:v>
                </c:pt>
                <c:pt idx="2">
                  <c:v>1.01</c:v>
                </c:pt>
                <c:pt idx="3">
                  <c:v>0.96</c:v>
                </c:pt>
                <c:pt idx="4" formatCode="0.00">
                  <c:v>0.91</c:v>
                </c:pt>
                <c:pt idx="5">
                  <c:v>0.92</c:v>
                </c:pt>
                <c:pt idx="6">
                  <c:v>0.89</c:v>
                </c:pt>
                <c:pt idx="7">
                  <c:v>0.88</c:v>
                </c:pt>
                <c:pt idx="8">
                  <c:v>0.86</c:v>
                </c:pt>
                <c:pt idx="9">
                  <c:v>0.86</c:v>
                </c:pt>
                <c:pt idx="10">
                  <c:v>0.84</c:v>
                </c:pt>
                <c:pt idx="11">
                  <c:v>0.85</c:v>
                </c:pt>
                <c:pt idx="12">
                  <c:v>0.83</c:v>
                </c:pt>
                <c:pt idx="13">
                  <c:v>0.81</c:v>
                </c:pt>
                <c:pt idx="14">
                  <c:v>0.81</c:v>
                </c:pt>
                <c:pt idx="15">
                  <c:v>0.8</c:v>
                </c:pt>
                <c:pt idx="16" formatCode="0.00">
                  <c:v>0.84</c:v>
                </c:pt>
                <c:pt idx="17" formatCode="0.00">
                  <c:v>0.84</c:v>
                </c:pt>
                <c:pt idx="18">
                  <c:v>0.87</c:v>
                </c:pt>
                <c:pt idx="19">
                  <c:v>0.95</c:v>
                </c:pt>
                <c:pt idx="20">
                  <c:v>1.01</c:v>
                </c:pt>
                <c:pt idx="21">
                  <c:v>1.1200000000000001</c:v>
                </c:pt>
                <c:pt idx="22">
                  <c:v>1.2</c:v>
                </c:pt>
                <c:pt idx="23">
                  <c:v>1.28</c:v>
                </c:pt>
                <c:pt idx="24">
                  <c:v>1.35</c:v>
                </c:pt>
                <c:pt idx="25">
                  <c:v>1.41</c:v>
                </c:pt>
                <c:pt idx="26">
                  <c:v>1.44</c:v>
                </c:pt>
                <c:pt idx="27">
                  <c:v>1.49</c:v>
                </c:pt>
                <c:pt idx="28">
                  <c:v>1.51</c:v>
                </c:pt>
                <c:pt idx="29">
                  <c:v>1.57</c:v>
                </c:pt>
                <c:pt idx="30">
                  <c:v>1.56</c:v>
                </c:pt>
                <c:pt idx="31">
                  <c:v>1.87</c:v>
                </c:pt>
                <c:pt idx="32">
                  <c:v>2.0699999999999998</c:v>
                </c:pt>
              </c:numCache>
            </c:numRef>
          </c:val>
          <c:smooth val="0"/>
          <c:extLst>
            <c:ext xmlns:c16="http://schemas.microsoft.com/office/drawing/2014/chart" uri="{C3380CC4-5D6E-409C-BE32-E72D297353CC}">
              <c16:uniqueId val="{00000000-A55D-4DA7-9AD8-35478EEE2A8D}"/>
            </c:ext>
          </c:extLst>
        </c:ser>
        <c:ser>
          <c:idx val="1"/>
          <c:order val="1"/>
          <c:tx>
            <c:strRef>
              <c:f>Sheet1!$C$1</c:f>
              <c:strCache>
                <c:ptCount val="1"/>
                <c:pt idx="0">
                  <c:v>Birth center</c:v>
                </c:pt>
              </c:strCache>
            </c:strRef>
          </c:tx>
          <c:spPr>
            <a:ln w="38100">
              <a:solidFill>
                <a:srgbClr val="C00000"/>
              </a:solidFill>
            </a:ln>
          </c:spPr>
          <c:marker>
            <c:symbol val="none"/>
          </c:marker>
          <c:cat>
            <c:numRef>
              <c:f>Sheet1!$A$2:$A$34</c:f>
              <c:numCache>
                <c:formatCode>General</c:formatCode>
                <c:ptCount val="33"/>
                <c:pt idx="0">
                  <c:v>1989</c:v>
                </c:pt>
                <c:pt idx="1">
                  <c:v>1990</c:v>
                </c:pt>
                <c:pt idx="6">
                  <c:v>1995</c:v>
                </c:pt>
                <c:pt idx="11">
                  <c:v>2000</c:v>
                </c:pt>
                <c:pt idx="16">
                  <c:v>2005</c:v>
                </c:pt>
                <c:pt idx="21">
                  <c:v>2010</c:v>
                </c:pt>
                <c:pt idx="26">
                  <c:v>2015</c:v>
                </c:pt>
                <c:pt idx="31">
                  <c:v>2020</c:v>
                </c:pt>
                <c:pt idx="32">
                  <c:v>2021</c:v>
                </c:pt>
              </c:numCache>
            </c:numRef>
          </c:cat>
          <c:val>
            <c:numRef>
              <c:f>Sheet1!$C$2:$C$34</c:f>
              <c:numCache>
                <c:formatCode>General</c:formatCode>
                <c:ptCount val="33"/>
                <c:pt idx="0">
                  <c:v>0.35</c:v>
                </c:pt>
                <c:pt idx="1">
                  <c:v>0.36</c:v>
                </c:pt>
                <c:pt idx="2">
                  <c:v>0.35</c:v>
                </c:pt>
                <c:pt idx="3">
                  <c:v>0.33</c:v>
                </c:pt>
                <c:pt idx="4">
                  <c:v>0.28000000000000003</c:v>
                </c:pt>
                <c:pt idx="5" formatCode="0.00">
                  <c:v>0.3</c:v>
                </c:pt>
                <c:pt idx="6">
                  <c:v>0.27</c:v>
                </c:pt>
                <c:pt idx="7">
                  <c:v>0.26</c:v>
                </c:pt>
                <c:pt idx="8">
                  <c:v>0.26</c:v>
                </c:pt>
                <c:pt idx="9">
                  <c:v>0.27</c:v>
                </c:pt>
                <c:pt idx="10">
                  <c:v>0.24</c:v>
                </c:pt>
                <c:pt idx="11">
                  <c:v>0.26</c:v>
                </c:pt>
                <c:pt idx="12">
                  <c:v>0.25</c:v>
                </c:pt>
                <c:pt idx="13">
                  <c:v>0.24</c:v>
                </c:pt>
                <c:pt idx="14">
                  <c:v>0.24</c:v>
                </c:pt>
                <c:pt idx="15">
                  <c:v>0.23</c:v>
                </c:pt>
                <c:pt idx="16">
                  <c:v>0.25</c:v>
                </c:pt>
                <c:pt idx="17">
                  <c:v>0.25</c:v>
                </c:pt>
                <c:pt idx="18">
                  <c:v>0.25</c:v>
                </c:pt>
                <c:pt idx="19">
                  <c:v>0.28000000000000003</c:v>
                </c:pt>
                <c:pt idx="20">
                  <c:v>0.28999999999999998</c:v>
                </c:pt>
                <c:pt idx="21">
                  <c:v>0.33</c:v>
                </c:pt>
                <c:pt idx="22">
                  <c:v>0.36</c:v>
                </c:pt>
                <c:pt idx="23">
                  <c:v>0.39</c:v>
                </c:pt>
                <c:pt idx="24">
                  <c:v>0.43</c:v>
                </c:pt>
                <c:pt idx="25">
                  <c:v>0.46</c:v>
                </c:pt>
                <c:pt idx="26">
                  <c:v>0.47</c:v>
                </c:pt>
                <c:pt idx="27">
                  <c:v>0.5</c:v>
                </c:pt>
                <c:pt idx="28">
                  <c:v>0.51</c:v>
                </c:pt>
                <c:pt idx="29">
                  <c:v>0.56000000000000005</c:v>
                </c:pt>
                <c:pt idx="30">
                  <c:v>0.53</c:v>
                </c:pt>
                <c:pt idx="31">
                  <c:v>0.61</c:v>
                </c:pt>
                <c:pt idx="32">
                  <c:v>0.66</c:v>
                </c:pt>
              </c:numCache>
            </c:numRef>
          </c:val>
          <c:smooth val="0"/>
          <c:extLst>
            <c:ext xmlns:c16="http://schemas.microsoft.com/office/drawing/2014/chart" uri="{C3380CC4-5D6E-409C-BE32-E72D297353CC}">
              <c16:uniqueId val="{00000001-A55D-4DA7-9AD8-35478EEE2A8D}"/>
            </c:ext>
          </c:extLst>
        </c:ser>
        <c:ser>
          <c:idx val="2"/>
          <c:order val="2"/>
          <c:tx>
            <c:strRef>
              <c:f>Sheet1!$D$1</c:f>
              <c:strCache>
                <c:ptCount val="1"/>
                <c:pt idx="0">
                  <c:v>home</c:v>
                </c:pt>
              </c:strCache>
            </c:strRef>
          </c:tx>
          <c:spPr>
            <a:ln w="38100">
              <a:solidFill>
                <a:srgbClr val="00B050"/>
              </a:solidFill>
            </a:ln>
          </c:spPr>
          <c:marker>
            <c:symbol val="none"/>
          </c:marker>
          <c:cat>
            <c:numRef>
              <c:f>Sheet1!$A$2:$A$34</c:f>
              <c:numCache>
                <c:formatCode>General</c:formatCode>
                <c:ptCount val="33"/>
                <c:pt idx="0">
                  <c:v>1989</c:v>
                </c:pt>
                <c:pt idx="1">
                  <c:v>1990</c:v>
                </c:pt>
                <c:pt idx="6">
                  <c:v>1995</c:v>
                </c:pt>
                <c:pt idx="11">
                  <c:v>2000</c:v>
                </c:pt>
                <c:pt idx="16">
                  <c:v>2005</c:v>
                </c:pt>
                <c:pt idx="21">
                  <c:v>2010</c:v>
                </c:pt>
                <c:pt idx="26">
                  <c:v>2015</c:v>
                </c:pt>
                <c:pt idx="31">
                  <c:v>2020</c:v>
                </c:pt>
                <c:pt idx="32">
                  <c:v>2021</c:v>
                </c:pt>
              </c:numCache>
            </c:numRef>
          </c:cat>
          <c:val>
            <c:numRef>
              <c:f>Sheet1!$D$2:$D$34</c:f>
              <c:numCache>
                <c:formatCode>General</c:formatCode>
                <c:ptCount val="33"/>
                <c:pt idx="0">
                  <c:v>0.69</c:v>
                </c:pt>
                <c:pt idx="1">
                  <c:v>0.67</c:v>
                </c:pt>
                <c:pt idx="2">
                  <c:v>0.67</c:v>
                </c:pt>
                <c:pt idx="3">
                  <c:v>0.64</c:v>
                </c:pt>
                <c:pt idx="4">
                  <c:v>0.63</c:v>
                </c:pt>
                <c:pt idx="5">
                  <c:v>0.62</c:v>
                </c:pt>
                <c:pt idx="6">
                  <c:v>0.62</c:v>
                </c:pt>
                <c:pt idx="7">
                  <c:v>0.61</c:v>
                </c:pt>
                <c:pt idx="8" formatCode="0.00">
                  <c:v>0.6</c:v>
                </c:pt>
                <c:pt idx="9">
                  <c:v>0.59</c:v>
                </c:pt>
                <c:pt idx="10">
                  <c:v>0.59</c:v>
                </c:pt>
                <c:pt idx="11">
                  <c:v>0.59</c:v>
                </c:pt>
                <c:pt idx="12">
                  <c:v>0.57999999999999996</c:v>
                </c:pt>
                <c:pt idx="13">
                  <c:v>0.56999999999999995</c:v>
                </c:pt>
                <c:pt idx="14">
                  <c:v>0.56999999999999995</c:v>
                </c:pt>
                <c:pt idx="15">
                  <c:v>0.56000000000000005</c:v>
                </c:pt>
                <c:pt idx="16">
                  <c:v>0.59</c:v>
                </c:pt>
                <c:pt idx="17">
                  <c:v>0.59</c:v>
                </c:pt>
                <c:pt idx="18">
                  <c:v>0.62</c:v>
                </c:pt>
                <c:pt idx="19">
                  <c:v>0.67</c:v>
                </c:pt>
                <c:pt idx="20">
                  <c:v>0.72</c:v>
                </c:pt>
                <c:pt idx="21">
                  <c:v>0.79</c:v>
                </c:pt>
                <c:pt idx="22">
                  <c:v>0.84</c:v>
                </c:pt>
                <c:pt idx="23">
                  <c:v>0.89</c:v>
                </c:pt>
                <c:pt idx="24">
                  <c:v>0.92</c:v>
                </c:pt>
                <c:pt idx="25">
                  <c:v>0.96</c:v>
                </c:pt>
                <c:pt idx="26">
                  <c:v>0.97</c:v>
                </c:pt>
                <c:pt idx="27">
                  <c:v>0.98</c:v>
                </c:pt>
                <c:pt idx="28">
                  <c:v>0.99</c:v>
                </c:pt>
                <c:pt idx="29">
                  <c:v>1.01</c:v>
                </c:pt>
                <c:pt idx="30">
                  <c:v>1.03</c:v>
                </c:pt>
                <c:pt idx="31">
                  <c:v>1.26</c:v>
                </c:pt>
                <c:pt idx="32">
                  <c:v>1.41</c:v>
                </c:pt>
              </c:numCache>
            </c:numRef>
          </c:val>
          <c:smooth val="0"/>
          <c:extLst>
            <c:ext xmlns:c16="http://schemas.microsoft.com/office/drawing/2014/chart" uri="{C3380CC4-5D6E-409C-BE32-E72D297353CC}">
              <c16:uniqueId val="{00000002-A55D-4DA7-9AD8-35478EEE2A8D}"/>
            </c:ext>
          </c:extLst>
        </c:ser>
        <c:dLbls>
          <c:showLegendKey val="0"/>
          <c:showVal val="0"/>
          <c:showCatName val="0"/>
          <c:showSerName val="0"/>
          <c:showPercent val="0"/>
          <c:showBubbleSize val="0"/>
        </c:dLbls>
        <c:smooth val="0"/>
        <c:axId val="606933448"/>
        <c:axId val="513326840"/>
      </c:lineChart>
      <c:catAx>
        <c:axId val="606933448"/>
        <c:scaling>
          <c:orientation val="minMax"/>
        </c:scaling>
        <c:delete val="0"/>
        <c:axPos val="b"/>
        <c:numFmt formatCode="General" sourceLinked="1"/>
        <c:majorTickMark val="out"/>
        <c:minorTickMark val="none"/>
        <c:tickLblPos val="nextTo"/>
        <c:txPr>
          <a:bodyPr rot="-2520000"/>
          <a:lstStyle/>
          <a:p>
            <a:pPr>
              <a:defRPr/>
            </a:pPr>
            <a:endParaRPr lang="en-US"/>
          </a:p>
        </c:txPr>
        <c:crossAx val="513326840"/>
        <c:crosses val="autoZero"/>
        <c:auto val="1"/>
        <c:lblAlgn val="ctr"/>
        <c:lblOffset val="100"/>
        <c:noMultiLvlLbl val="0"/>
      </c:catAx>
      <c:valAx>
        <c:axId val="513326840"/>
        <c:scaling>
          <c:orientation val="minMax"/>
        </c:scaling>
        <c:delete val="0"/>
        <c:axPos val="l"/>
        <c:majorGridlines>
          <c:spPr>
            <a:ln>
              <a:noFill/>
            </a:ln>
          </c:spPr>
        </c:majorGridlines>
        <c:numFmt formatCode="General" sourceLinked="1"/>
        <c:majorTickMark val="out"/>
        <c:minorTickMark val="none"/>
        <c:tickLblPos val="nextTo"/>
        <c:crossAx val="606933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1225658648338"/>
          <c:y val="2.0599250936329586E-2"/>
          <c:w val="0.79152348224513169"/>
          <c:h val="0.85018726591760296"/>
        </c:manualLayout>
      </c:layout>
      <c:barChart>
        <c:barDir val="bar"/>
        <c:grouping val="clustered"/>
        <c:varyColors val="0"/>
        <c:ser>
          <c:idx val="0"/>
          <c:order val="0"/>
          <c:tx>
            <c:strRef>
              <c:f>Sheet1!$B$1</c:f>
              <c:strCache>
                <c:ptCount val="1"/>
                <c:pt idx="0">
                  <c:v>2019</c:v>
                </c:pt>
              </c:strCache>
            </c:strRef>
          </c:tx>
          <c:spPr>
            <a:solidFill>
              <a:srgbClr val="000000"/>
            </a:solidFill>
            <a:ln w="13805">
              <a:solidFill>
                <a:schemeClr val="tx1"/>
              </a:solidFill>
              <a:prstDash val="solid"/>
            </a:ln>
          </c:spPr>
          <c:invertIfNegative val="0"/>
          <c:dPt>
            <c:idx val="14"/>
            <c:invertIfNegative val="0"/>
            <c:bubble3D val="0"/>
            <c:spPr>
              <a:solidFill>
                <a:srgbClr val="C00000"/>
              </a:solidFill>
              <a:ln w="13805">
                <a:solidFill>
                  <a:schemeClr val="tx1"/>
                </a:solidFill>
                <a:prstDash val="solid"/>
              </a:ln>
            </c:spPr>
            <c:extLst>
              <c:ext xmlns:c16="http://schemas.microsoft.com/office/drawing/2014/chart" uri="{C3380CC4-5D6E-409C-BE32-E72D297353CC}">
                <c16:uniqueId val="{00000001-884B-4477-A929-AD95C13E8AA7}"/>
              </c:ext>
            </c:extLst>
          </c:dPt>
          <c:dPt>
            <c:idx val="15"/>
            <c:invertIfNegative val="0"/>
            <c:bubble3D val="0"/>
            <c:spPr>
              <a:solidFill>
                <a:srgbClr val="FF0000"/>
              </a:solidFill>
              <a:ln w="13805">
                <a:solidFill>
                  <a:schemeClr val="tx1"/>
                </a:solidFill>
                <a:prstDash val="solid"/>
              </a:ln>
            </c:spPr>
            <c:extLst>
              <c:ext xmlns:c16="http://schemas.microsoft.com/office/drawing/2014/chart" uri="{C3380CC4-5D6E-409C-BE32-E72D297353CC}">
                <c16:uniqueId val="{00000003-884B-4477-A929-AD95C13E8AA7}"/>
              </c:ext>
            </c:extLst>
          </c:dPt>
          <c:dPt>
            <c:idx val="16"/>
            <c:invertIfNegative val="0"/>
            <c:bubble3D val="0"/>
            <c:spPr>
              <a:solidFill>
                <a:srgbClr val="FF0000"/>
              </a:solidFill>
              <a:ln w="13805">
                <a:solidFill>
                  <a:schemeClr val="tx1"/>
                </a:solidFill>
                <a:prstDash val="solid"/>
              </a:ln>
            </c:spPr>
            <c:extLst>
              <c:ext xmlns:c16="http://schemas.microsoft.com/office/drawing/2014/chart" uri="{C3380CC4-5D6E-409C-BE32-E72D297353CC}">
                <c16:uniqueId val="{00000005-884B-4477-A929-AD95C13E8AA7}"/>
              </c:ext>
            </c:extLst>
          </c:dPt>
          <c:dLbls>
            <c:spPr>
              <a:solidFill>
                <a:srgbClr val="FFFFFF"/>
              </a:solidFill>
              <a:ln w="27610">
                <a:noFill/>
              </a:ln>
            </c:spPr>
            <c:txPr>
              <a:bodyPr wrap="square" lIns="38100" tIns="19050" rIns="38100" bIns="19050" anchor="ctr">
                <a:spAutoFit/>
              </a:bodyPr>
              <a:lstStyle/>
              <a:p>
                <a:pPr>
                  <a:defRPr sz="1522"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Japan</c:v>
                </c:pt>
                <c:pt idx="1">
                  <c:v>Korea</c:v>
                </c:pt>
                <c:pt idx="2">
                  <c:v>Czech Republic</c:v>
                </c:pt>
                <c:pt idx="3">
                  <c:v>Israel</c:v>
                </c:pt>
                <c:pt idx="4">
                  <c:v>Italy*</c:v>
                </c:pt>
                <c:pt idx="5">
                  <c:v>Sweden</c:v>
                </c:pt>
                <c:pt idx="6">
                  <c:v>Spain</c:v>
                </c:pt>
                <c:pt idx="7">
                  <c:v>Germany</c:v>
                </c:pt>
                <c:pt idx="8">
                  <c:v>Australia</c:v>
                </c:pt>
                <c:pt idx="9">
                  <c:v>Belgium#</c:v>
                </c:pt>
                <c:pt idx="10">
                  <c:v>France</c:v>
                </c:pt>
                <c:pt idx="11">
                  <c:v>United Kingdom</c:v>
                </c:pt>
                <c:pt idx="12">
                  <c:v>Netherlands</c:v>
                </c:pt>
                <c:pt idx="13">
                  <c:v>Canada</c:v>
                </c:pt>
                <c:pt idx="14">
                  <c:v>United States</c:v>
                </c:pt>
              </c:strCache>
            </c:strRef>
          </c:cat>
          <c:val>
            <c:numRef>
              <c:f>Sheet1!$B$2:$B$16</c:f>
              <c:numCache>
                <c:formatCode>General</c:formatCode>
                <c:ptCount val="15"/>
                <c:pt idx="0">
                  <c:v>0.8</c:v>
                </c:pt>
                <c:pt idx="1">
                  <c:v>1.3</c:v>
                </c:pt>
                <c:pt idx="2">
                  <c:v>1.6</c:v>
                </c:pt>
                <c:pt idx="3">
                  <c:v>1.6</c:v>
                </c:pt>
                <c:pt idx="4">
                  <c:v>1.7</c:v>
                </c:pt>
                <c:pt idx="5">
                  <c:v>1.7</c:v>
                </c:pt>
                <c:pt idx="6">
                  <c:v>1.8</c:v>
                </c:pt>
                <c:pt idx="7">
                  <c:v>2.2000000000000002</c:v>
                </c:pt>
                <c:pt idx="8">
                  <c:v>2.4</c:v>
                </c:pt>
                <c:pt idx="9">
                  <c:v>2.5</c:v>
                </c:pt>
                <c:pt idx="10">
                  <c:v>2.6</c:v>
                </c:pt>
                <c:pt idx="11">
                  <c:v>2.7</c:v>
                </c:pt>
                <c:pt idx="12">
                  <c:v>2.9</c:v>
                </c:pt>
                <c:pt idx="13">
                  <c:v>3.5</c:v>
                </c:pt>
                <c:pt idx="14">
                  <c:v>3.6</c:v>
                </c:pt>
              </c:numCache>
            </c:numRef>
          </c:val>
          <c:extLst>
            <c:ext xmlns:c16="http://schemas.microsoft.com/office/drawing/2014/chart" uri="{C3380CC4-5D6E-409C-BE32-E72D297353CC}">
              <c16:uniqueId val="{00000006-884B-4477-A929-AD95C13E8AA7}"/>
            </c:ext>
          </c:extLst>
        </c:ser>
        <c:dLbls>
          <c:showLegendKey val="0"/>
          <c:showVal val="1"/>
          <c:showCatName val="0"/>
          <c:showSerName val="0"/>
          <c:showPercent val="0"/>
          <c:showBubbleSize val="0"/>
        </c:dLbls>
        <c:gapWidth val="150"/>
        <c:axId val="521544640"/>
        <c:axId val="521541504"/>
      </c:barChart>
      <c:catAx>
        <c:axId val="521544640"/>
        <c:scaling>
          <c:orientation val="minMax"/>
        </c:scaling>
        <c:delete val="0"/>
        <c:axPos val="l"/>
        <c:numFmt formatCode="General" sourceLinked="1"/>
        <c:majorTickMark val="out"/>
        <c:minorTickMark val="none"/>
        <c:tickLblPos val="nextTo"/>
        <c:spPr>
          <a:ln w="13805">
            <a:solidFill>
              <a:srgbClr val="000000"/>
            </a:solidFill>
            <a:prstDash val="solid"/>
          </a:ln>
        </c:spPr>
        <c:txPr>
          <a:bodyPr rot="-180000" vert="horz"/>
          <a:lstStyle/>
          <a:p>
            <a:pPr>
              <a:defRPr sz="1304" b="1" i="0" u="none" strike="noStrike" baseline="0">
                <a:solidFill>
                  <a:srgbClr val="000000"/>
                </a:solidFill>
                <a:latin typeface="Arial"/>
                <a:ea typeface="Arial"/>
                <a:cs typeface="Arial"/>
              </a:defRPr>
            </a:pPr>
            <a:endParaRPr lang="en-US"/>
          </a:p>
        </c:txPr>
        <c:crossAx val="521541504"/>
        <c:crosses val="autoZero"/>
        <c:auto val="1"/>
        <c:lblAlgn val="ctr"/>
        <c:lblOffset val="100"/>
        <c:tickLblSkip val="1"/>
        <c:tickMarkSkip val="1"/>
        <c:noMultiLvlLbl val="0"/>
      </c:catAx>
      <c:valAx>
        <c:axId val="521541504"/>
        <c:scaling>
          <c:orientation val="minMax"/>
          <c:max val="4"/>
        </c:scaling>
        <c:delete val="0"/>
        <c:axPos val="b"/>
        <c:majorGridlines>
          <c:spPr>
            <a:ln w="3451">
              <a:solidFill>
                <a:schemeClr val="tx1"/>
              </a:solidFill>
              <a:prstDash val="solid"/>
            </a:ln>
          </c:spPr>
        </c:majorGridlines>
        <c:numFmt formatCode="General" sourceLinked="1"/>
        <c:majorTickMark val="out"/>
        <c:minorTickMark val="none"/>
        <c:tickLblPos val="nextTo"/>
        <c:spPr>
          <a:ln w="13805">
            <a:solidFill>
              <a:srgbClr val="000000"/>
            </a:solidFill>
            <a:prstDash val="solid"/>
          </a:ln>
        </c:spPr>
        <c:txPr>
          <a:bodyPr rot="0" vert="horz"/>
          <a:lstStyle/>
          <a:p>
            <a:pPr>
              <a:defRPr sz="2011" b="1" i="0" u="none" strike="noStrike" baseline="0">
                <a:solidFill>
                  <a:srgbClr val="000000"/>
                </a:solidFill>
                <a:latin typeface="Arial"/>
                <a:ea typeface="Arial"/>
                <a:cs typeface="Arial"/>
              </a:defRPr>
            </a:pPr>
            <a:endParaRPr lang="en-US"/>
          </a:p>
        </c:txPr>
        <c:crossAx val="521544640"/>
        <c:crosses val="autoZero"/>
        <c:crossBetween val="between"/>
      </c:valAx>
      <c:spPr>
        <a:noFill/>
        <a:ln w="13805">
          <a:solidFill>
            <a:schemeClr val="tx1"/>
          </a:solidFill>
          <a:prstDash val="solid"/>
        </a:ln>
      </c:spPr>
    </c:plotArea>
    <c:plotVisOnly val="1"/>
    <c:dispBlanksAs val="gap"/>
    <c:showDLblsOverMax val="0"/>
  </c:chart>
  <c:spPr>
    <a:solidFill>
      <a:srgbClr val="FFFFFF"/>
    </a:solidFill>
    <a:ln w="25400" cap="flat" cmpd="sng" algn="ctr">
      <a:solidFill>
        <a:srgbClr val="000000"/>
      </a:solidFill>
      <a:prstDash val="solid"/>
      <a:miter lim="800000"/>
      <a:headEnd type="none" w="med" len="med"/>
      <a:tailEnd type="none" w="med" len="med"/>
    </a:ln>
  </c:spPr>
  <c:txPr>
    <a:bodyPr/>
    <a:lstStyle/>
    <a:p>
      <a:pPr>
        <a:defRPr sz="2011"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1225658648338"/>
          <c:y val="2.0599250936329586E-2"/>
          <c:w val="0.79152348224513169"/>
          <c:h val="0.85018726591760296"/>
        </c:manualLayout>
      </c:layout>
      <c:barChart>
        <c:barDir val="bar"/>
        <c:grouping val="clustered"/>
        <c:varyColors val="0"/>
        <c:ser>
          <c:idx val="0"/>
          <c:order val="0"/>
          <c:tx>
            <c:strRef>
              <c:f>Sheet1!$B$1</c:f>
              <c:strCache>
                <c:ptCount val="1"/>
                <c:pt idx="0">
                  <c:v>2020</c:v>
                </c:pt>
              </c:strCache>
            </c:strRef>
          </c:tx>
          <c:spPr>
            <a:solidFill>
              <a:srgbClr val="000000"/>
            </a:solidFill>
            <a:ln w="13805">
              <a:solidFill>
                <a:schemeClr val="tx1"/>
              </a:solidFill>
              <a:prstDash val="solid"/>
            </a:ln>
          </c:spPr>
          <c:invertIfNegative val="0"/>
          <c:dPt>
            <c:idx val="13"/>
            <c:invertIfNegative val="0"/>
            <c:bubble3D val="0"/>
            <c:spPr>
              <a:pattFill prst="pct60">
                <a:fgClr>
                  <a:schemeClr val="tx1"/>
                </a:fgClr>
                <a:bgClr>
                  <a:srgbClr val="FF0000"/>
                </a:bgClr>
              </a:pattFill>
              <a:ln w="13805">
                <a:solidFill>
                  <a:schemeClr val="tx1"/>
                </a:solidFill>
                <a:prstDash val="solid"/>
              </a:ln>
            </c:spPr>
            <c:extLst>
              <c:ext xmlns:c16="http://schemas.microsoft.com/office/drawing/2014/chart" uri="{C3380CC4-5D6E-409C-BE32-E72D297353CC}">
                <c16:uniqueId val="{00000000-7C96-491D-B3D8-DD8F1C492B3E}"/>
              </c:ext>
            </c:extLst>
          </c:dPt>
          <c:dPt>
            <c:idx val="14"/>
            <c:invertIfNegative val="0"/>
            <c:bubble3D val="0"/>
            <c:spPr>
              <a:solidFill>
                <a:srgbClr val="002060"/>
              </a:solidFill>
              <a:ln w="13805">
                <a:solidFill>
                  <a:schemeClr val="tx1"/>
                </a:solidFill>
                <a:prstDash val="solid"/>
              </a:ln>
            </c:spPr>
            <c:extLst>
              <c:ext xmlns:c16="http://schemas.microsoft.com/office/drawing/2014/chart" uri="{C3380CC4-5D6E-409C-BE32-E72D297353CC}">
                <c16:uniqueId val="{00000001-884B-4477-A929-AD95C13E8AA7}"/>
              </c:ext>
            </c:extLst>
          </c:dPt>
          <c:dPt>
            <c:idx val="15"/>
            <c:invertIfNegative val="0"/>
            <c:bubble3D val="0"/>
            <c:spPr>
              <a:solidFill>
                <a:srgbClr val="FF0000"/>
              </a:solidFill>
              <a:ln w="13805">
                <a:solidFill>
                  <a:schemeClr val="tx1"/>
                </a:solidFill>
                <a:prstDash val="solid"/>
              </a:ln>
            </c:spPr>
            <c:extLst>
              <c:ext xmlns:c16="http://schemas.microsoft.com/office/drawing/2014/chart" uri="{C3380CC4-5D6E-409C-BE32-E72D297353CC}">
                <c16:uniqueId val="{00000003-884B-4477-A929-AD95C13E8AA7}"/>
              </c:ext>
            </c:extLst>
          </c:dPt>
          <c:dPt>
            <c:idx val="16"/>
            <c:invertIfNegative val="0"/>
            <c:bubble3D val="0"/>
            <c:spPr>
              <a:solidFill>
                <a:srgbClr val="FF0000"/>
              </a:solidFill>
              <a:ln w="13805">
                <a:solidFill>
                  <a:schemeClr val="tx1"/>
                </a:solidFill>
                <a:prstDash val="solid"/>
              </a:ln>
            </c:spPr>
            <c:extLst>
              <c:ext xmlns:c16="http://schemas.microsoft.com/office/drawing/2014/chart" uri="{C3380CC4-5D6E-409C-BE32-E72D297353CC}">
                <c16:uniqueId val="{00000005-884B-4477-A929-AD95C13E8AA7}"/>
              </c:ext>
            </c:extLst>
          </c:dPt>
          <c:dLbls>
            <c:spPr>
              <a:solidFill>
                <a:srgbClr val="FFFFFF"/>
              </a:solidFill>
              <a:ln w="27610">
                <a:noFill/>
              </a:ln>
            </c:spPr>
            <c:txPr>
              <a:bodyPr wrap="square" lIns="38100" tIns="19050" rIns="38100" bIns="19050" anchor="ctr">
                <a:spAutoFit/>
              </a:bodyPr>
              <a:lstStyle/>
              <a:p>
                <a:pPr>
                  <a:defRPr sz="1522"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Japan</c:v>
                </c:pt>
                <c:pt idx="1">
                  <c:v>Korea</c:v>
                </c:pt>
                <c:pt idx="2">
                  <c:v>Czech Republic</c:v>
                </c:pt>
                <c:pt idx="3">
                  <c:v>Israel</c:v>
                </c:pt>
                <c:pt idx="4">
                  <c:v>Italy*</c:v>
                </c:pt>
                <c:pt idx="5">
                  <c:v>Sweden</c:v>
                </c:pt>
                <c:pt idx="6">
                  <c:v>Spain</c:v>
                </c:pt>
                <c:pt idx="7">
                  <c:v>Germany</c:v>
                </c:pt>
                <c:pt idx="8">
                  <c:v>Australia</c:v>
                </c:pt>
                <c:pt idx="9">
                  <c:v>Belgium#</c:v>
                </c:pt>
                <c:pt idx="10">
                  <c:v>France</c:v>
                </c:pt>
                <c:pt idx="11">
                  <c:v>United Kingdom</c:v>
                </c:pt>
                <c:pt idx="12">
                  <c:v>Netherlands</c:v>
                </c:pt>
                <c:pt idx="13">
                  <c:v>U.S. NHW</c:v>
                </c:pt>
                <c:pt idx="14">
                  <c:v>Canada</c:v>
                </c:pt>
                <c:pt idx="15">
                  <c:v>United States</c:v>
                </c:pt>
              </c:strCache>
            </c:strRef>
          </c:cat>
          <c:val>
            <c:numRef>
              <c:f>Sheet1!$B$2:$B$17</c:f>
              <c:numCache>
                <c:formatCode>General</c:formatCode>
                <c:ptCount val="16"/>
                <c:pt idx="0">
                  <c:v>0.8</c:v>
                </c:pt>
                <c:pt idx="1">
                  <c:v>1.3</c:v>
                </c:pt>
                <c:pt idx="2">
                  <c:v>1.6</c:v>
                </c:pt>
                <c:pt idx="3">
                  <c:v>1.6</c:v>
                </c:pt>
                <c:pt idx="4">
                  <c:v>1.7</c:v>
                </c:pt>
                <c:pt idx="5">
                  <c:v>1.7</c:v>
                </c:pt>
                <c:pt idx="6">
                  <c:v>1.8</c:v>
                </c:pt>
                <c:pt idx="7">
                  <c:v>2.2000000000000002</c:v>
                </c:pt>
                <c:pt idx="8">
                  <c:v>2.4</c:v>
                </c:pt>
                <c:pt idx="9">
                  <c:v>2.5</c:v>
                </c:pt>
                <c:pt idx="10">
                  <c:v>2.6</c:v>
                </c:pt>
                <c:pt idx="11">
                  <c:v>2.7</c:v>
                </c:pt>
                <c:pt idx="12">
                  <c:v>2.9</c:v>
                </c:pt>
                <c:pt idx="13">
                  <c:v>2.9</c:v>
                </c:pt>
                <c:pt idx="14">
                  <c:v>3.5</c:v>
                </c:pt>
                <c:pt idx="15">
                  <c:v>3.6</c:v>
                </c:pt>
              </c:numCache>
            </c:numRef>
          </c:val>
          <c:extLst>
            <c:ext xmlns:c16="http://schemas.microsoft.com/office/drawing/2014/chart" uri="{C3380CC4-5D6E-409C-BE32-E72D297353CC}">
              <c16:uniqueId val="{00000006-884B-4477-A929-AD95C13E8AA7}"/>
            </c:ext>
          </c:extLst>
        </c:ser>
        <c:dLbls>
          <c:showLegendKey val="0"/>
          <c:showVal val="1"/>
          <c:showCatName val="0"/>
          <c:showSerName val="0"/>
          <c:showPercent val="0"/>
          <c:showBubbleSize val="0"/>
        </c:dLbls>
        <c:gapWidth val="150"/>
        <c:axId val="521544640"/>
        <c:axId val="521541504"/>
      </c:barChart>
      <c:catAx>
        <c:axId val="521544640"/>
        <c:scaling>
          <c:orientation val="minMax"/>
        </c:scaling>
        <c:delete val="0"/>
        <c:axPos val="l"/>
        <c:numFmt formatCode="General" sourceLinked="1"/>
        <c:majorTickMark val="out"/>
        <c:minorTickMark val="none"/>
        <c:tickLblPos val="nextTo"/>
        <c:spPr>
          <a:ln w="13805">
            <a:solidFill>
              <a:srgbClr val="000000"/>
            </a:solidFill>
            <a:prstDash val="solid"/>
          </a:ln>
        </c:spPr>
        <c:txPr>
          <a:bodyPr rot="-180000" vert="horz"/>
          <a:lstStyle/>
          <a:p>
            <a:pPr>
              <a:defRPr sz="1304" b="1" i="0" u="none" strike="noStrike" baseline="0">
                <a:solidFill>
                  <a:srgbClr val="000000"/>
                </a:solidFill>
                <a:latin typeface="Arial"/>
                <a:ea typeface="Arial"/>
                <a:cs typeface="Arial"/>
              </a:defRPr>
            </a:pPr>
            <a:endParaRPr lang="en-US"/>
          </a:p>
        </c:txPr>
        <c:crossAx val="521541504"/>
        <c:crosses val="autoZero"/>
        <c:auto val="1"/>
        <c:lblAlgn val="ctr"/>
        <c:lblOffset val="100"/>
        <c:tickLblSkip val="1"/>
        <c:tickMarkSkip val="1"/>
        <c:noMultiLvlLbl val="0"/>
      </c:catAx>
      <c:valAx>
        <c:axId val="521541504"/>
        <c:scaling>
          <c:orientation val="minMax"/>
          <c:max val="4"/>
        </c:scaling>
        <c:delete val="0"/>
        <c:axPos val="b"/>
        <c:majorGridlines>
          <c:spPr>
            <a:ln w="3451">
              <a:solidFill>
                <a:schemeClr val="tx1"/>
              </a:solidFill>
              <a:prstDash val="solid"/>
            </a:ln>
          </c:spPr>
        </c:majorGridlines>
        <c:numFmt formatCode="General" sourceLinked="1"/>
        <c:majorTickMark val="out"/>
        <c:minorTickMark val="none"/>
        <c:tickLblPos val="nextTo"/>
        <c:spPr>
          <a:ln w="13805">
            <a:solidFill>
              <a:srgbClr val="000000"/>
            </a:solidFill>
            <a:prstDash val="solid"/>
          </a:ln>
        </c:spPr>
        <c:txPr>
          <a:bodyPr rot="0" vert="horz"/>
          <a:lstStyle/>
          <a:p>
            <a:pPr>
              <a:defRPr sz="2011" b="1" i="0" u="none" strike="noStrike" baseline="0">
                <a:solidFill>
                  <a:srgbClr val="000000"/>
                </a:solidFill>
                <a:latin typeface="Arial"/>
                <a:ea typeface="Arial"/>
                <a:cs typeface="Arial"/>
              </a:defRPr>
            </a:pPr>
            <a:endParaRPr lang="en-US"/>
          </a:p>
        </c:txPr>
        <c:crossAx val="521544640"/>
        <c:crosses val="autoZero"/>
        <c:crossBetween val="between"/>
      </c:valAx>
      <c:spPr>
        <a:noFill/>
        <a:ln w="13805">
          <a:solidFill>
            <a:schemeClr val="tx1"/>
          </a:solidFill>
          <a:prstDash val="solid"/>
        </a:ln>
      </c:spPr>
    </c:plotArea>
    <c:plotVisOnly val="1"/>
    <c:dispBlanksAs val="gap"/>
    <c:showDLblsOverMax val="0"/>
  </c:chart>
  <c:spPr>
    <a:solidFill>
      <a:srgbClr val="FFFFFF"/>
    </a:solidFill>
    <a:ln w="25400" cap="flat" cmpd="sng" algn="ctr">
      <a:solidFill>
        <a:srgbClr val="000000"/>
      </a:solidFill>
      <a:prstDash val="solid"/>
      <a:miter lim="800000"/>
      <a:headEnd type="none" w="med" len="med"/>
      <a:tailEnd type="none" w="med" len="med"/>
    </a:ln>
  </c:spPr>
  <c:txPr>
    <a:bodyPr/>
    <a:lstStyle/>
    <a:p>
      <a:pPr>
        <a:defRPr sz="2011"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2020</c:v>
                </c:pt>
              </c:strCache>
            </c:strRef>
          </c:tx>
          <c:spPr>
            <a:solidFill>
              <a:srgbClr val="000000"/>
            </a:solidFill>
          </c:spPr>
          <c:invertIfNegative val="0"/>
          <c:dPt>
            <c:idx val="9"/>
            <c:invertIfNegative val="0"/>
            <c:bubble3D val="0"/>
            <c:spPr>
              <a:solidFill>
                <a:srgbClr val="FF0000"/>
              </a:solidFill>
            </c:spPr>
            <c:extLst>
              <c:ext xmlns:c16="http://schemas.microsoft.com/office/drawing/2014/chart" uri="{C3380CC4-5D6E-409C-BE32-E72D297353CC}">
                <c16:uniqueId val="{00000005-C3F3-4B07-B63E-6E83711E7AF7}"/>
              </c:ext>
            </c:extLst>
          </c:dPt>
          <c:dPt>
            <c:idx val="10"/>
            <c:invertIfNegative val="0"/>
            <c:bubble3D val="0"/>
            <c:extLst>
              <c:ext xmlns:c16="http://schemas.microsoft.com/office/drawing/2014/chart" uri="{C3380CC4-5D6E-409C-BE32-E72D297353CC}">
                <c16:uniqueId val="{00000001-7BC0-478D-986F-ADD30537E0EC}"/>
              </c:ext>
            </c:extLst>
          </c:dPt>
          <c:dPt>
            <c:idx val="11"/>
            <c:invertIfNegative val="0"/>
            <c:bubble3D val="0"/>
            <c:extLst>
              <c:ext xmlns:c16="http://schemas.microsoft.com/office/drawing/2014/chart" uri="{C3380CC4-5D6E-409C-BE32-E72D297353CC}">
                <c16:uniqueId val="{00000002-7BC0-478D-986F-ADD30537E0EC}"/>
              </c:ext>
            </c:extLst>
          </c:dPt>
          <c:dPt>
            <c:idx val="12"/>
            <c:invertIfNegative val="0"/>
            <c:bubble3D val="0"/>
            <c:extLst>
              <c:ext xmlns:c16="http://schemas.microsoft.com/office/drawing/2014/chart" uri="{C3380CC4-5D6E-409C-BE32-E72D297353CC}">
                <c16:uniqueId val="{00000003-7BC0-478D-986F-ADD30537E0EC}"/>
              </c:ext>
            </c:extLst>
          </c:dPt>
          <c:dPt>
            <c:idx val="13"/>
            <c:invertIfNegative val="0"/>
            <c:bubble3D val="0"/>
            <c:extLst>
              <c:ext xmlns:c16="http://schemas.microsoft.com/office/drawing/2014/chart" uri="{C3380CC4-5D6E-409C-BE32-E72D297353CC}">
                <c16:uniqueId val="{00000004-7BC0-478D-986F-ADD30537E0EC}"/>
              </c:ext>
            </c:extLst>
          </c:dPt>
          <c:dLbls>
            <c:numFmt formatCode="#,##0.0" sourceLinked="0"/>
            <c:spPr>
              <a:noFill/>
              <a:ln>
                <a:noFill/>
              </a:ln>
              <a:effectLst/>
            </c:spPr>
            <c:txPr>
              <a:bodyPr/>
              <a:lstStyle/>
              <a:p>
                <a:pPr>
                  <a:defRPr sz="16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Japan</c:v>
                </c:pt>
                <c:pt idx="1">
                  <c:v>Korea</c:v>
                </c:pt>
                <c:pt idx="2">
                  <c:v>Czech Republic</c:v>
                </c:pt>
                <c:pt idx="3">
                  <c:v>Italy*</c:v>
                </c:pt>
                <c:pt idx="4">
                  <c:v>Australia</c:v>
                </c:pt>
                <c:pt idx="5">
                  <c:v>Spain</c:v>
                </c:pt>
                <c:pt idx="6">
                  <c:v>Sweden</c:v>
                </c:pt>
                <c:pt idx="7">
                  <c:v>Israel</c:v>
                </c:pt>
                <c:pt idx="8">
                  <c:v>Netherlands*</c:v>
                </c:pt>
                <c:pt idx="9">
                  <c:v>United States*</c:v>
                </c:pt>
                <c:pt idx="10">
                  <c:v>Canada</c:v>
                </c:pt>
                <c:pt idx="11">
                  <c:v>Germany</c:v>
                </c:pt>
                <c:pt idx="12">
                  <c:v>United Kingdom</c:v>
                </c:pt>
                <c:pt idx="13">
                  <c:v>Belgium*</c:v>
                </c:pt>
                <c:pt idx="14">
                  <c:v>France*</c:v>
                </c:pt>
              </c:strCache>
            </c:strRef>
          </c:cat>
          <c:val>
            <c:numRef>
              <c:f>Sheet1!$B$2:$B$16</c:f>
              <c:numCache>
                <c:formatCode>General</c:formatCode>
                <c:ptCount val="15"/>
                <c:pt idx="0">
                  <c:v>2.1</c:v>
                </c:pt>
                <c:pt idx="1">
                  <c:v>2.5</c:v>
                </c:pt>
                <c:pt idx="2">
                  <c:v>3.9</c:v>
                </c:pt>
                <c:pt idx="3">
                  <c:v>3.9</c:v>
                </c:pt>
                <c:pt idx="4">
                  <c:v>4.0999999999999996</c:v>
                </c:pt>
                <c:pt idx="5">
                  <c:v>4.2</c:v>
                </c:pt>
                <c:pt idx="6">
                  <c:v>4.3</c:v>
                </c:pt>
                <c:pt idx="7">
                  <c:v>4.4000000000000004</c:v>
                </c:pt>
                <c:pt idx="8">
                  <c:v>5.0999999999999996</c:v>
                </c:pt>
                <c:pt idx="9">
                  <c:v>5.5</c:v>
                </c:pt>
                <c:pt idx="10">
                  <c:v>5.6</c:v>
                </c:pt>
                <c:pt idx="11">
                  <c:v>5.8</c:v>
                </c:pt>
                <c:pt idx="12">
                  <c:v>6</c:v>
                </c:pt>
                <c:pt idx="13">
                  <c:v>6.6</c:v>
                </c:pt>
                <c:pt idx="14">
                  <c:v>10.4</c:v>
                </c:pt>
              </c:numCache>
            </c:numRef>
          </c:val>
          <c:extLst>
            <c:ext xmlns:c16="http://schemas.microsoft.com/office/drawing/2014/chart" uri="{C3380CC4-5D6E-409C-BE32-E72D297353CC}">
              <c16:uniqueId val="{00000005-7BC0-478D-986F-ADD30537E0EC}"/>
            </c:ext>
          </c:extLst>
        </c:ser>
        <c:dLbls>
          <c:showLegendKey val="0"/>
          <c:showVal val="0"/>
          <c:showCatName val="0"/>
          <c:showSerName val="0"/>
          <c:showPercent val="0"/>
          <c:showBubbleSize val="0"/>
        </c:dLbls>
        <c:gapWidth val="150"/>
        <c:axId val="620717312"/>
        <c:axId val="684847680"/>
      </c:barChart>
      <c:catAx>
        <c:axId val="620717312"/>
        <c:scaling>
          <c:orientation val="minMax"/>
        </c:scaling>
        <c:delete val="0"/>
        <c:axPos val="l"/>
        <c:numFmt formatCode="General" sourceLinked="0"/>
        <c:majorTickMark val="out"/>
        <c:minorTickMark val="none"/>
        <c:tickLblPos val="nextTo"/>
        <c:spPr>
          <a:solidFill>
            <a:schemeClr val="tx1"/>
          </a:solidFill>
        </c:spPr>
        <c:txPr>
          <a:bodyPr/>
          <a:lstStyle/>
          <a:p>
            <a:pPr>
              <a:defRPr sz="1600">
                <a:solidFill>
                  <a:srgbClr val="000000"/>
                </a:solidFill>
              </a:defRPr>
            </a:pPr>
            <a:endParaRPr lang="en-US"/>
          </a:p>
        </c:txPr>
        <c:crossAx val="684847680"/>
        <c:crosses val="autoZero"/>
        <c:auto val="1"/>
        <c:lblAlgn val="ctr"/>
        <c:lblOffset val="100"/>
        <c:noMultiLvlLbl val="0"/>
      </c:catAx>
      <c:valAx>
        <c:axId val="684847680"/>
        <c:scaling>
          <c:orientation val="minMax"/>
        </c:scaling>
        <c:delete val="0"/>
        <c:axPos val="b"/>
        <c:majorGridlines/>
        <c:numFmt formatCode="General" sourceLinked="1"/>
        <c:majorTickMark val="out"/>
        <c:minorTickMark val="none"/>
        <c:tickLblPos val="nextTo"/>
        <c:spPr>
          <a:ln>
            <a:solidFill>
              <a:srgbClr val="000000"/>
            </a:solidFill>
          </a:ln>
        </c:spPr>
        <c:txPr>
          <a:bodyPr/>
          <a:lstStyle/>
          <a:p>
            <a:pPr>
              <a:defRPr>
                <a:solidFill>
                  <a:srgbClr val="000000"/>
                </a:solidFill>
              </a:defRPr>
            </a:pPr>
            <a:endParaRPr lang="en-US"/>
          </a:p>
        </c:txPr>
        <c:crossAx val="620717312"/>
        <c:crosses val="autoZero"/>
        <c:crossBetween val="between"/>
      </c:valAx>
      <c:spPr>
        <a:solidFill>
          <a:schemeClr val="tx1"/>
        </a:solidFill>
      </c:spPr>
    </c:plotArea>
    <c:plotVisOnly val="1"/>
    <c:dispBlanksAs val="gap"/>
    <c:showDLblsOverMax val="0"/>
  </c:chart>
  <c:spPr>
    <a:solidFill>
      <a:schemeClr val="tx1"/>
    </a:solidFill>
  </c:spPr>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5160-48C0-8D92-11CFEEE69993}"/>
              </c:ext>
            </c:extLst>
          </c:dPt>
          <c:dPt>
            <c:idx val="2"/>
            <c:invertIfNegative val="0"/>
            <c:bubble3D val="0"/>
            <c:spPr>
              <a:solidFill>
                <a:srgbClr val="00B050"/>
              </a:solidFill>
              <a:ln>
                <a:noFill/>
              </a:ln>
              <a:effectLst/>
            </c:spPr>
            <c:extLst>
              <c:ext xmlns:c16="http://schemas.microsoft.com/office/drawing/2014/chart" uri="{C3380CC4-5D6E-409C-BE32-E72D297353CC}">
                <c16:uniqueId val="{00000021-BE7F-4DD6-9F98-E8AA4F855FC2}"/>
              </c:ext>
            </c:extLst>
          </c:dPt>
          <c:dPt>
            <c:idx val="3"/>
            <c:invertIfNegative val="0"/>
            <c:bubble3D val="0"/>
            <c:spPr>
              <a:solidFill>
                <a:srgbClr val="00B050"/>
              </a:solidFill>
              <a:ln>
                <a:noFill/>
              </a:ln>
              <a:effectLst/>
            </c:spPr>
            <c:extLst>
              <c:ext xmlns:c16="http://schemas.microsoft.com/office/drawing/2014/chart" uri="{C3380CC4-5D6E-409C-BE32-E72D297353CC}">
                <c16:uniqueId val="{00000005-5160-48C0-8D92-11CFEEE69993}"/>
              </c:ext>
            </c:extLst>
          </c:dPt>
          <c:dPt>
            <c:idx val="5"/>
            <c:invertIfNegative val="0"/>
            <c:bubble3D val="0"/>
            <c:spPr>
              <a:solidFill>
                <a:srgbClr val="00B050"/>
              </a:solidFill>
              <a:ln>
                <a:noFill/>
              </a:ln>
              <a:effectLst/>
            </c:spPr>
            <c:extLst>
              <c:ext xmlns:c16="http://schemas.microsoft.com/office/drawing/2014/chart" uri="{C3380CC4-5D6E-409C-BE32-E72D297353CC}">
                <c16:uniqueId val="{0000001D-BE7F-4DD6-9F98-E8AA4F855FC2}"/>
              </c:ext>
            </c:extLst>
          </c:dPt>
          <c:dPt>
            <c:idx val="6"/>
            <c:invertIfNegative val="0"/>
            <c:bubble3D val="0"/>
            <c:spPr>
              <a:solidFill>
                <a:srgbClr val="00B050"/>
              </a:solidFill>
              <a:ln>
                <a:noFill/>
              </a:ln>
              <a:effectLst/>
            </c:spPr>
            <c:extLst>
              <c:ext xmlns:c16="http://schemas.microsoft.com/office/drawing/2014/chart" uri="{C3380CC4-5D6E-409C-BE32-E72D297353CC}">
                <c16:uniqueId val="{0000001E-BE7F-4DD6-9F98-E8AA4F855FC2}"/>
              </c:ext>
            </c:extLst>
          </c:dPt>
          <c:dPt>
            <c:idx val="7"/>
            <c:invertIfNegative val="0"/>
            <c:bubble3D val="0"/>
            <c:spPr>
              <a:solidFill>
                <a:srgbClr val="00B050"/>
              </a:solidFill>
              <a:ln>
                <a:noFill/>
              </a:ln>
              <a:effectLst/>
            </c:spPr>
            <c:extLst>
              <c:ext xmlns:c16="http://schemas.microsoft.com/office/drawing/2014/chart" uri="{C3380CC4-5D6E-409C-BE32-E72D297353CC}">
                <c16:uniqueId val="{0000001F-BE7F-4DD6-9F98-E8AA4F855FC2}"/>
              </c:ext>
            </c:extLst>
          </c:dPt>
          <c:dPt>
            <c:idx val="9"/>
            <c:invertIfNegative val="0"/>
            <c:bubble3D val="0"/>
            <c:spPr>
              <a:solidFill>
                <a:srgbClr val="00B050"/>
              </a:solidFill>
              <a:ln>
                <a:noFill/>
              </a:ln>
              <a:effectLst/>
            </c:spPr>
            <c:extLst>
              <c:ext xmlns:c16="http://schemas.microsoft.com/office/drawing/2014/chart" uri="{C3380CC4-5D6E-409C-BE32-E72D297353CC}">
                <c16:uniqueId val="{0000001C-BE7F-4DD6-9F98-E8AA4F855FC2}"/>
              </c:ext>
            </c:extLst>
          </c:dPt>
          <c:dPt>
            <c:idx val="10"/>
            <c:invertIfNegative val="0"/>
            <c:bubble3D val="0"/>
            <c:spPr>
              <a:solidFill>
                <a:srgbClr val="00B050"/>
              </a:solidFill>
              <a:ln>
                <a:noFill/>
              </a:ln>
              <a:effectLst/>
            </c:spPr>
            <c:extLst>
              <c:ext xmlns:c16="http://schemas.microsoft.com/office/drawing/2014/chart" uri="{C3380CC4-5D6E-409C-BE32-E72D297353CC}">
                <c16:uniqueId val="{0000001A-BE7F-4DD6-9F98-E8AA4F855FC2}"/>
              </c:ext>
            </c:extLst>
          </c:dPt>
          <c:dPt>
            <c:idx val="13"/>
            <c:invertIfNegative val="0"/>
            <c:bubble3D val="0"/>
            <c:spPr>
              <a:solidFill>
                <a:srgbClr val="00B050"/>
              </a:solidFill>
              <a:ln>
                <a:noFill/>
              </a:ln>
              <a:effectLst/>
            </c:spPr>
            <c:extLst>
              <c:ext xmlns:c16="http://schemas.microsoft.com/office/drawing/2014/chart" uri="{C3380CC4-5D6E-409C-BE32-E72D297353CC}">
                <c16:uniqueId val="{00000016-BE7F-4DD6-9F98-E8AA4F855FC2}"/>
              </c:ext>
            </c:extLst>
          </c:dPt>
          <c:dPt>
            <c:idx val="14"/>
            <c:invertIfNegative val="0"/>
            <c:bubble3D val="0"/>
            <c:spPr>
              <a:solidFill>
                <a:srgbClr val="00B050"/>
              </a:solidFill>
              <a:ln>
                <a:noFill/>
              </a:ln>
              <a:effectLst/>
            </c:spPr>
            <c:extLst>
              <c:ext xmlns:c16="http://schemas.microsoft.com/office/drawing/2014/chart" uri="{C3380CC4-5D6E-409C-BE32-E72D297353CC}">
                <c16:uniqueId val="{00000019-BE7F-4DD6-9F98-E8AA4F855FC2}"/>
              </c:ext>
            </c:extLst>
          </c:dPt>
          <c:dPt>
            <c:idx val="15"/>
            <c:invertIfNegative val="0"/>
            <c:bubble3D val="0"/>
            <c:spPr>
              <a:solidFill>
                <a:srgbClr val="00B050"/>
              </a:solidFill>
              <a:ln>
                <a:noFill/>
              </a:ln>
              <a:effectLst/>
            </c:spPr>
            <c:extLst>
              <c:ext xmlns:c16="http://schemas.microsoft.com/office/drawing/2014/chart" uri="{C3380CC4-5D6E-409C-BE32-E72D297353CC}">
                <c16:uniqueId val="{00000017-BE7F-4DD6-9F98-E8AA4F855FC2}"/>
              </c:ext>
            </c:extLst>
          </c:dPt>
          <c:dPt>
            <c:idx val="16"/>
            <c:invertIfNegative val="0"/>
            <c:bubble3D val="0"/>
            <c:spPr>
              <a:solidFill>
                <a:srgbClr val="00B050"/>
              </a:solidFill>
              <a:ln>
                <a:noFill/>
              </a:ln>
              <a:effectLst/>
            </c:spPr>
            <c:extLst>
              <c:ext xmlns:c16="http://schemas.microsoft.com/office/drawing/2014/chart" uri="{C3380CC4-5D6E-409C-BE32-E72D297353CC}">
                <c16:uniqueId val="{00000015-BE7F-4DD6-9F98-E8AA4F855FC2}"/>
              </c:ext>
            </c:extLst>
          </c:dPt>
          <c:dPt>
            <c:idx val="19"/>
            <c:invertIfNegative val="0"/>
            <c:bubble3D val="0"/>
            <c:spPr>
              <a:solidFill>
                <a:srgbClr val="00B050"/>
              </a:solidFill>
              <a:ln>
                <a:noFill/>
              </a:ln>
              <a:effectLst/>
            </c:spPr>
            <c:extLst>
              <c:ext xmlns:c16="http://schemas.microsoft.com/office/drawing/2014/chart" uri="{C3380CC4-5D6E-409C-BE32-E72D297353CC}">
                <c16:uniqueId val="{00000018-BE7F-4DD6-9F98-E8AA4F855FC2}"/>
              </c:ext>
            </c:extLst>
          </c:dPt>
          <c:dPt>
            <c:idx val="21"/>
            <c:invertIfNegative val="0"/>
            <c:bubble3D val="0"/>
            <c:spPr>
              <a:solidFill>
                <a:srgbClr val="00B050"/>
              </a:solidFill>
              <a:ln>
                <a:noFill/>
              </a:ln>
              <a:effectLst/>
            </c:spPr>
            <c:extLst>
              <c:ext xmlns:c16="http://schemas.microsoft.com/office/drawing/2014/chart" uri="{C3380CC4-5D6E-409C-BE32-E72D297353CC}">
                <c16:uniqueId val="{00000014-BE7F-4DD6-9F98-E8AA4F855FC2}"/>
              </c:ext>
            </c:extLst>
          </c:dPt>
          <c:dPt>
            <c:idx val="22"/>
            <c:invertIfNegative val="0"/>
            <c:bubble3D val="0"/>
            <c:spPr>
              <a:solidFill>
                <a:srgbClr val="00B050"/>
              </a:solidFill>
              <a:ln>
                <a:solidFill>
                  <a:srgbClr val="00B050"/>
                </a:solidFill>
              </a:ln>
              <a:effectLst/>
            </c:spPr>
            <c:extLst>
              <c:ext xmlns:c16="http://schemas.microsoft.com/office/drawing/2014/chart" uri="{C3380CC4-5D6E-409C-BE32-E72D297353CC}">
                <c16:uniqueId val="{00000013-BE7F-4DD6-9F98-E8AA4F855FC2}"/>
              </c:ext>
            </c:extLst>
          </c:dPt>
          <c:dPt>
            <c:idx val="26"/>
            <c:invertIfNegative val="0"/>
            <c:bubble3D val="0"/>
            <c:spPr>
              <a:solidFill>
                <a:srgbClr val="00B050"/>
              </a:solidFill>
              <a:ln>
                <a:noFill/>
              </a:ln>
              <a:effectLst/>
            </c:spPr>
            <c:extLst>
              <c:ext xmlns:c16="http://schemas.microsoft.com/office/drawing/2014/chart" uri="{C3380CC4-5D6E-409C-BE32-E72D297353CC}">
                <c16:uniqueId val="{00000012-BE7F-4DD6-9F98-E8AA4F855FC2}"/>
              </c:ext>
            </c:extLst>
          </c:dPt>
          <c:dPt>
            <c:idx val="27"/>
            <c:invertIfNegative val="0"/>
            <c:bubble3D val="0"/>
            <c:spPr>
              <a:solidFill>
                <a:srgbClr val="00B050"/>
              </a:solidFill>
              <a:ln>
                <a:noFill/>
              </a:ln>
              <a:effectLst/>
            </c:spPr>
            <c:extLst>
              <c:ext xmlns:c16="http://schemas.microsoft.com/office/drawing/2014/chart" uri="{C3380CC4-5D6E-409C-BE32-E72D297353CC}">
                <c16:uniqueId val="{00000011-BE7F-4DD6-9F98-E8AA4F855FC2}"/>
              </c:ext>
            </c:extLst>
          </c:dPt>
          <c:dPt>
            <c:idx val="28"/>
            <c:invertIfNegative val="0"/>
            <c:bubble3D val="0"/>
            <c:spPr>
              <a:solidFill>
                <a:srgbClr val="00B050"/>
              </a:solidFill>
              <a:ln>
                <a:noFill/>
              </a:ln>
              <a:effectLst/>
            </c:spPr>
            <c:extLst>
              <c:ext xmlns:c16="http://schemas.microsoft.com/office/drawing/2014/chart" uri="{C3380CC4-5D6E-409C-BE32-E72D297353CC}">
                <c16:uniqueId val="{00000010-BE7F-4DD6-9F98-E8AA4F855FC2}"/>
              </c:ext>
            </c:extLst>
          </c:dPt>
          <c:dPt>
            <c:idx val="29"/>
            <c:invertIfNegative val="0"/>
            <c:bubble3D val="0"/>
            <c:spPr>
              <a:solidFill>
                <a:srgbClr val="00B050"/>
              </a:solidFill>
              <a:ln>
                <a:noFill/>
              </a:ln>
              <a:effectLst/>
            </c:spPr>
            <c:extLst>
              <c:ext xmlns:c16="http://schemas.microsoft.com/office/drawing/2014/chart" uri="{C3380CC4-5D6E-409C-BE32-E72D297353CC}">
                <c16:uniqueId val="{0000000B-BE7F-4DD6-9F98-E8AA4F855FC2}"/>
              </c:ext>
            </c:extLst>
          </c:dPt>
          <c:dPt>
            <c:idx val="31"/>
            <c:invertIfNegative val="0"/>
            <c:bubble3D val="0"/>
            <c:spPr>
              <a:solidFill>
                <a:srgbClr val="00B050"/>
              </a:solidFill>
              <a:ln>
                <a:noFill/>
              </a:ln>
              <a:effectLst/>
            </c:spPr>
            <c:extLst>
              <c:ext xmlns:c16="http://schemas.microsoft.com/office/drawing/2014/chart" uri="{C3380CC4-5D6E-409C-BE32-E72D297353CC}">
                <c16:uniqueId val="{0000000C-BE7F-4DD6-9F98-E8AA4F855FC2}"/>
              </c:ext>
            </c:extLst>
          </c:dPt>
          <c:dPt>
            <c:idx val="33"/>
            <c:invertIfNegative val="0"/>
            <c:bubble3D val="0"/>
            <c:spPr>
              <a:solidFill>
                <a:srgbClr val="00B050"/>
              </a:solidFill>
              <a:ln>
                <a:noFill/>
              </a:ln>
              <a:effectLst/>
            </c:spPr>
            <c:extLst>
              <c:ext xmlns:c16="http://schemas.microsoft.com/office/drawing/2014/chart" uri="{C3380CC4-5D6E-409C-BE32-E72D297353CC}">
                <c16:uniqueId val="{0000000E-BE7F-4DD6-9F98-E8AA4F855FC2}"/>
              </c:ext>
            </c:extLst>
          </c:dPt>
          <c:dPt>
            <c:idx val="34"/>
            <c:invertIfNegative val="0"/>
            <c:bubble3D val="0"/>
            <c:spPr>
              <a:solidFill>
                <a:srgbClr val="00B050"/>
              </a:solidFill>
              <a:ln>
                <a:noFill/>
              </a:ln>
              <a:effectLst/>
            </c:spPr>
            <c:extLst>
              <c:ext xmlns:c16="http://schemas.microsoft.com/office/drawing/2014/chart" uri="{C3380CC4-5D6E-409C-BE32-E72D297353CC}">
                <c16:uniqueId val="{0000000D-BE7F-4DD6-9F98-E8AA4F855FC2}"/>
              </c:ext>
            </c:extLst>
          </c:dPt>
          <c:dPt>
            <c:idx val="36"/>
            <c:invertIfNegative val="0"/>
            <c:bubble3D val="0"/>
            <c:spPr>
              <a:solidFill>
                <a:srgbClr val="00B050"/>
              </a:solidFill>
              <a:ln>
                <a:noFill/>
              </a:ln>
              <a:effectLst/>
            </c:spPr>
            <c:extLst>
              <c:ext xmlns:c16="http://schemas.microsoft.com/office/drawing/2014/chart" uri="{C3380CC4-5D6E-409C-BE32-E72D297353CC}">
                <c16:uniqueId val="{0000001B-BE7F-4DD6-9F98-E8AA4F855FC2}"/>
              </c:ext>
            </c:extLst>
          </c:dPt>
          <c:dPt>
            <c:idx val="37"/>
            <c:invertIfNegative val="0"/>
            <c:bubble3D val="0"/>
            <c:spPr>
              <a:solidFill>
                <a:srgbClr val="00B050"/>
              </a:solidFill>
              <a:ln>
                <a:noFill/>
              </a:ln>
              <a:effectLst/>
            </c:spPr>
            <c:extLst>
              <c:ext xmlns:c16="http://schemas.microsoft.com/office/drawing/2014/chart" uri="{C3380CC4-5D6E-409C-BE32-E72D297353CC}">
                <c16:uniqueId val="{0000000F-BE7F-4DD6-9F98-E8AA4F855FC2}"/>
              </c:ext>
            </c:extLst>
          </c:dPt>
          <c:dPt>
            <c:idx val="38"/>
            <c:invertIfNegative val="0"/>
            <c:bubble3D val="0"/>
            <c:spPr>
              <a:solidFill>
                <a:srgbClr val="00B050"/>
              </a:solidFill>
              <a:ln>
                <a:noFill/>
              </a:ln>
              <a:effectLst/>
            </c:spPr>
            <c:extLst>
              <c:ext xmlns:c16="http://schemas.microsoft.com/office/drawing/2014/chart" uri="{C3380CC4-5D6E-409C-BE32-E72D297353CC}">
                <c16:uniqueId val="{0000000A-BE7F-4DD6-9F98-E8AA4F855FC2}"/>
              </c:ext>
            </c:extLst>
          </c:dPt>
          <c:dPt>
            <c:idx val="39"/>
            <c:invertIfNegative val="0"/>
            <c:bubble3D val="0"/>
            <c:spPr>
              <a:solidFill>
                <a:srgbClr val="00B050"/>
              </a:solidFill>
              <a:ln>
                <a:noFill/>
              </a:ln>
              <a:effectLst/>
            </c:spPr>
            <c:extLst>
              <c:ext xmlns:c16="http://schemas.microsoft.com/office/drawing/2014/chart" uri="{C3380CC4-5D6E-409C-BE32-E72D297353CC}">
                <c16:uniqueId val="{00000009-BE7F-4DD6-9F98-E8AA4F855FC2}"/>
              </c:ext>
            </c:extLst>
          </c:dPt>
          <c:dPt>
            <c:idx val="43"/>
            <c:invertIfNegative val="0"/>
            <c:bubble3D val="0"/>
            <c:spPr>
              <a:solidFill>
                <a:srgbClr val="00B050"/>
              </a:solidFill>
              <a:ln>
                <a:noFill/>
              </a:ln>
              <a:effectLst/>
            </c:spPr>
            <c:extLst>
              <c:ext xmlns:c16="http://schemas.microsoft.com/office/drawing/2014/chart" uri="{C3380CC4-5D6E-409C-BE32-E72D297353CC}">
                <c16:uniqueId val="{00000007-BE7F-4DD6-9F98-E8AA4F855FC2}"/>
              </c:ext>
            </c:extLst>
          </c:dPt>
          <c:dPt>
            <c:idx val="44"/>
            <c:invertIfNegative val="0"/>
            <c:bubble3D val="0"/>
            <c:spPr>
              <a:solidFill>
                <a:srgbClr val="00B050"/>
              </a:solidFill>
              <a:ln>
                <a:noFill/>
              </a:ln>
              <a:effectLst/>
            </c:spPr>
            <c:extLst>
              <c:ext xmlns:c16="http://schemas.microsoft.com/office/drawing/2014/chart" uri="{C3380CC4-5D6E-409C-BE32-E72D297353CC}">
                <c16:uniqueId val="{00000006-BE7F-4DD6-9F98-E8AA4F855FC2}"/>
              </c:ext>
            </c:extLst>
          </c:dPt>
          <c:dPt>
            <c:idx val="46"/>
            <c:invertIfNegative val="0"/>
            <c:bubble3D val="0"/>
            <c:spPr>
              <a:solidFill>
                <a:srgbClr val="00B050"/>
              </a:solidFill>
              <a:ln>
                <a:noFill/>
              </a:ln>
              <a:effectLst/>
            </c:spPr>
            <c:extLst>
              <c:ext xmlns:c16="http://schemas.microsoft.com/office/drawing/2014/chart" uri="{C3380CC4-5D6E-409C-BE32-E72D297353CC}">
                <c16:uniqueId val="{00000008-BE7F-4DD6-9F98-E8AA4F855FC2}"/>
              </c:ext>
            </c:extLst>
          </c:dPt>
          <c:dPt>
            <c:idx val="49"/>
            <c:invertIfNegative val="0"/>
            <c:bubble3D val="0"/>
            <c:spPr>
              <a:solidFill>
                <a:srgbClr val="00B050"/>
              </a:solidFill>
              <a:ln>
                <a:noFill/>
              </a:ln>
              <a:effectLst/>
            </c:spPr>
            <c:extLst>
              <c:ext xmlns:c16="http://schemas.microsoft.com/office/drawing/2014/chart" uri="{C3380CC4-5D6E-409C-BE32-E72D297353CC}">
                <c16:uniqueId val="{00000004-BE7F-4DD6-9F98-E8AA4F855FC2}"/>
              </c:ext>
            </c:extLst>
          </c:dPt>
          <c:cat>
            <c:strRef>
              <c:f>Sheet1!$A$2:$A$52</c:f>
              <c:strCache>
                <c:ptCount val="51"/>
                <c:pt idx="0">
                  <c:v>United States</c:v>
                </c:pt>
                <c:pt idx="1">
                  <c:v>Iran</c:v>
                </c:pt>
                <c:pt idx="2">
                  <c:v>Albania</c:v>
                </c:pt>
                <c:pt idx="3">
                  <c:v>Bahrain</c:v>
                </c:pt>
                <c:pt idx="4">
                  <c:v>Chile</c:v>
                </c:pt>
                <c:pt idx="5">
                  <c:v>Hungary</c:v>
                </c:pt>
                <c:pt idx="6">
                  <c:v>Kuwait</c:v>
                </c:pt>
                <c:pt idx="7">
                  <c:v>Serbia</c:v>
                </c:pt>
                <c:pt idx="8">
                  <c:v>South Korea</c:v>
                </c:pt>
                <c:pt idx="9">
                  <c:v>Bosnia and Herzegovina</c:v>
                </c:pt>
                <c:pt idx="10">
                  <c:v>Bulgaria</c:v>
                </c:pt>
                <c:pt idx="11">
                  <c:v>Canada</c:v>
                </c:pt>
                <c:pt idx="12">
                  <c:v>Kazakhstan</c:v>
                </c:pt>
                <c:pt idx="13">
                  <c:v>Estonia</c:v>
                </c:pt>
                <c:pt idx="14">
                  <c:v>New Zealand</c:v>
                </c:pt>
                <c:pt idx="15">
                  <c:v>Qatar</c:v>
                </c:pt>
                <c:pt idx="16">
                  <c:v>Croatia</c:v>
                </c:pt>
                <c:pt idx="17">
                  <c:v>France</c:v>
                </c:pt>
                <c:pt idx="18">
                  <c:v>Portugal</c:v>
                </c:pt>
                <c:pt idx="19">
                  <c:v>Singapore</c:v>
                </c:pt>
                <c:pt idx="20">
                  <c:v>Germany</c:v>
                </c:pt>
                <c:pt idx="21">
                  <c:v>Macedonia</c:v>
                </c:pt>
                <c:pt idx="22">
                  <c:v>Slovenia</c:v>
                </c:pt>
                <c:pt idx="23">
                  <c:v>Turkmenistan</c:v>
                </c:pt>
                <c:pt idx="24">
                  <c:v>United Kingdom</c:v>
                </c:pt>
                <c:pt idx="25">
                  <c:v>Australia</c:v>
                </c:pt>
                <c:pt idx="26">
                  <c:v>Cyprus</c:v>
                </c:pt>
                <c:pt idx="27">
                  <c:v>Malta</c:v>
                </c:pt>
                <c:pt idx="28">
                  <c:v>Montenegro</c:v>
                </c:pt>
                <c:pt idx="29">
                  <c:v>Austria</c:v>
                </c:pt>
                <c:pt idx="30">
                  <c:v>Belgium</c:v>
                </c:pt>
                <c:pt idx="31">
                  <c:v>Ireland</c:v>
                </c:pt>
                <c:pt idx="32">
                  <c:v>Japan</c:v>
                </c:pt>
                <c:pt idx="33">
                  <c:v>Lithuania</c:v>
                </c:pt>
                <c:pt idx="34">
                  <c:v>Luxembourg</c:v>
                </c:pt>
                <c:pt idx="35">
                  <c:v>Netherlands</c:v>
                </c:pt>
                <c:pt idx="36">
                  <c:v>Slovakia</c:v>
                </c:pt>
                <c:pt idx="37">
                  <c:v>Switzerland</c:v>
                </c:pt>
                <c:pt idx="38">
                  <c:v>Denmark</c:v>
                </c:pt>
                <c:pt idx="39">
                  <c:v>Iceland</c:v>
                </c:pt>
                <c:pt idx="40">
                  <c:v>Spain</c:v>
                </c:pt>
                <c:pt idx="41">
                  <c:v>Sweden</c:v>
                </c:pt>
                <c:pt idx="42">
                  <c:v>Czech Republic</c:v>
                </c:pt>
                <c:pt idx="43">
                  <c:v>Finland</c:v>
                </c:pt>
                <c:pt idx="44">
                  <c:v>Greece</c:v>
                </c:pt>
                <c:pt idx="45">
                  <c:v>Israel</c:v>
                </c:pt>
                <c:pt idx="46">
                  <c:v>United Arab Emirates</c:v>
                </c:pt>
                <c:pt idx="47">
                  <c:v>Belarus</c:v>
                </c:pt>
                <c:pt idx="48">
                  <c:v>Italy</c:v>
                </c:pt>
                <c:pt idx="49">
                  <c:v>Norway</c:v>
                </c:pt>
                <c:pt idx="50">
                  <c:v>Poland</c:v>
                </c:pt>
              </c:strCache>
            </c:strRef>
          </c:cat>
          <c:val>
            <c:numRef>
              <c:f>Sheet1!$B$2:$B$52</c:f>
              <c:numCache>
                <c:formatCode>General</c:formatCode>
                <c:ptCount val="51"/>
                <c:pt idx="0">
                  <c:v>32.9</c:v>
                </c:pt>
                <c:pt idx="1">
                  <c:v>16</c:v>
                </c:pt>
                <c:pt idx="2">
                  <c:v>15</c:v>
                </c:pt>
                <c:pt idx="3">
                  <c:v>14</c:v>
                </c:pt>
                <c:pt idx="4">
                  <c:v>13</c:v>
                </c:pt>
                <c:pt idx="5">
                  <c:v>12</c:v>
                </c:pt>
                <c:pt idx="6">
                  <c:v>12</c:v>
                </c:pt>
                <c:pt idx="7">
                  <c:v>12</c:v>
                </c:pt>
                <c:pt idx="8">
                  <c:v>11</c:v>
                </c:pt>
                <c:pt idx="9">
                  <c:v>10</c:v>
                </c:pt>
                <c:pt idx="10">
                  <c:v>10</c:v>
                </c:pt>
                <c:pt idx="11">
                  <c:v>10</c:v>
                </c:pt>
                <c:pt idx="12">
                  <c:v>10</c:v>
                </c:pt>
                <c:pt idx="13">
                  <c:v>9</c:v>
                </c:pt>
                <c:pt idx="14">
                  <c:v>9</c:v>
                </c:pt>
                <c:pt idx="15">
                  <c:v>9</c:v>
                </c:pt>
                <c:pt idx="16">
                  <c:v>8</c:v>
                </c:pt>
                <c:pt idx="17">
                  <c:v>8</c:v>
                </c:pt>
                <c:pt idx="18">
                  <c:v>8</c:v>
                </c:pt>
                <c:pt idx="19">
                  <c:v>8</c:v>
                </c:pt>
                <c:pt idx="20">
                  <c:v>7</c:v>
                </c:pt>
                <c:pt idx="21">
                  <c:v>7</c:v>
                </c:pt>
                <c:pt idx="22">
                  <c:v>7</c:v>
                </c:pt>
                <c:pt idx="23">
                  <c:v>7</c:v>
                </c:pt>
                <c:pt idx="24">
                  <c:v>7</c:v>
                </c:pt>
                <c:pt idx="25">
                  <c:v>6</c:v>
                </c:pt>
                <c:pt idx="26">
                  <c:v>6</c:v>
                </c:pt>
                <c:pt idx="27">
                  <c:v>6</c:v>
                </c:pt>
                <c:pt idx="28">
                  <c:v>6</c:v>
                </c:pt>
                <c:pt idx="29">
                  <c:v>5</c:v>
                </c:pt>
                <c:pt idx="30">
                  <c:v>5</c:v>
                </c:pt>
                <c:pt idx="31">
                  <c:v>5</c:v>
                </c:pt>
                <c:pt idx="32">
                  <c:v>5</c:v>
                </c:pt>
                <c:pt idx="33">
                  <c:v>5</c:v>
                </c:pt>
                <c:pt idx="34">
                  <c:v>5</c:v>
                </c:pt>
                <c:pt idx="35">
                  <c:v>5</c:v>
                </c:pt>
                <c:pt idx="36">
                  <c:v>5</c:v>
                </c:pt>
                <c:pt idx="37">
                  <c:v>5</c:v>
                </c:pt>
                <c:pt idx="38">
                  <c:v>4</c:v>
                </c:pt>
                <c:pt idx="39">
                  <c:v>4</c:v>
                </c:pt>
                <c:pt idx="40">
                  <c:v>4</c:v>
                </c:pt>
                <c:pt idx="41">
                  <c:v>4</c:v>
                </c:pt>
                <c:pt idx="42">
                  <c:v>3</c:v>
                </c:pt>
                <c:pt idx="43">
                  <c:v>3</c:v>
                </c:pt>
                <c:pt idx="44">
                  <c:v>3</c:v>
                </c:pt>
                <c:pt idx="45">
                  <c:v>3</c:v>
                </c:pt>
                <c:pt idx="46">
                  <c:v>3</c:v>
                </c:pt>
                <c:pt idx="47">
                  <c:v>2</c:v>
                </c:pt>
                <c:pt idx="48">
                  <c:v>2</c:v>
                </c:pt>
                <c:pt idx="49">
                  <c:v>2</c:v>
                </c:pt>
                <c:pt idx="50">
                  <c:v>2</c:v>
                </c:pt>
              </c:numCache>
            </c:numRef>
          </c:val>
          <c:extLst>
            <c:ext xmlns:c16="http://schemas.microsoft.com/office/drawing/2014/chart" uri="{C3380CC4-5D6E-409C-BE32-E72D297353CC}">
              <c16:uniqueId val="{00000000-BE7F-4DD6-9F98-E8AA4F855FC2}"/>
            </c:ext>
          </c:extLst>
        </c:ser>
        <c:dLbls>
          <c:showLegendKey val="0"/>
          <c:showVal val="0"/>
          <c:showCatName val="0"/>
          <c:showSerName val="0"/>
          <c:showPercent val="0"/>
          <c:showBubbleSize val="0"/>
        </c:dLbls>
        <c:gapWidth val="182"/>
        <c:axId val="684845328"/>
        <c:axId val="684846504"/>
      </c:barChart>
      <c:catAx>
        <c:axId val="684845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684846504"/>
        <c:crosses val="autoZero"/>
        <c:auto val="1"/>
        <c:lblAlgn val="ctr"/>
        <c:lblOffset val="100"/>
        <c:noMultiLvlLbl val="0"/>
      </c:catAx>
      <c:valAx>
        <c:axId val="684846504"/>
        <c:scaling>
          <c:orientation val="minMax"/>
          <c:max val="3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8484532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0.86781</cdr:x>
      <cdr:y>0.42964</cdr:y>
    </cdr:from>
    <cdr:to>
      <cdr:x>0.98701</cdr:x>
      <cdr:y>0.52642</cdr:y>
    </cdr:to>
    <cdr:sp macro="" textlink="">
      <cdr:nvSpPr>
        <cdr:cNvPr id="2" name="TextBox 1"/>
        <cdr:cNvSpPr txBox="1"/>
      </cdr:nvSpPr>
      <cdr:spPr>
        <a:xfrm xmlns:a="http://schemas.openxmlformats.org/drawingml/2006/main">
          <a:off x="10183550" y="2029809"/>
          <a:ext cx="1398850" cy="45720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0000FF"/>
              </a:solidFill>
            </a:rPr>
            <a:t>3,661,220</a:t>
          </a:r>
        </a:p>
      </cdr:txBody>
    </cdr:sp>
  </cdr:relSizeAnchor>
  <cdr:relSizeAnchor xmlns:cdr="http://schemas.openxmlformats.org/drawingml/2006/chartDrawing">
    <cdr:from>
      <cdr:x>0.54305</cdr:x>
      <cdr:y>0.00489</cdr:y>
    </cdr:from>
    <cdr:to>
      <cdr:x>0.66225</cdr:x>
      <cdr:y>0.08064</cdr:y>
    </cdr:to>
    <cdr:sp macro="" textlink="">
      <cdr:nvSpPr>
        <cdr:cNvPr id="3" name="TextBox 2"/>
        <cdr:cNvSpPr txBox="1"/>
      </cdr:nvSpPr>
      <cdr:spPr>
        <a:xfrm xmlns:a="http://schemas.openxmlformats.org/drawingml/2006/main">
          <a:off x="6248401" y="23083"/>
          <a:ext cx="1371600" cy="35791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0000FF"/>
              </a:solidFill>
            </a:rPr>
            <a:t>4,316,233</a:t>
          </a:r>
          <a:r>
            <a:rPr lang="en-US" sz="2000" b="1" dirty="0">
              <a:solidFill>
                <a:srgbClr val="0000FF"/>
              </a:solidFill>
            </a:rPr>
            <a:t> </a:t>
          </a:r>
        </a:p>
      </cdr:txBody>
    </cdr:sp>
  </cdr:relSizeAnchor>
  <cdr:relSizeAnchor xmlns:cdr="http://schemas.openxmlformats.org/drawingml/2006/chartDrawing">
    <cdr:from>
      <cdr:x>0.4096</cdr:x>
      <cdr:y>0.61323</cdr:y>
    </cdr:from>
    <cdr:to>
      <cdr:x>0.79848</cdr:x>
      <cdr:y>0.81877</cdr:y>
    </cdr:to>
    <cdr:sp macro="" textlink="">
      <cdr:nvSpPr>
        <cdr:cNvPr id="4" name="TextBox 3"/>
        <cdr:cNvSpPr txBox="1"/>
      </cdr:nvSpPr>
      <cdr:spPr>
        <a:xfrm xmlns:a="http://schemas.openxmlformats.org/drawingml/2006/main">
          <a:off x="3452812" y="2680617"/>
          <a:ext cx="3278112" cy="898485"/>
        </a:xfrm>
        <a:prstGeom xmlns:a="http://schemas.openxmlformats.org/drawingml/2006/main" prst="rect">
          <a:avLst/>
        </a:prstGeom>
        <a:solidFill xmlns:a="http://schemas.openxmlformats.org/drawingml/2006/main">
          <a:schemeClr val="bg1"/>
        </a:solidFill>
        <a:ln xmlns:a="http://schemas.openxmlformats.org/drawingml/2006/main" w="25400">
          <a:solidFill>
            <a:srgbClr val="C00000"/>
          </a:solidFill>
        </a:ln>
      </cdr:spPr>
      <cdr:txBody>
        <a:bodyPr xmlns:a="http://schemas.openxmlformats.org/drawingml/2006/main" vertOverflow="clip" wrap="none" rtlCol="0"/>
        <a:lstStyle xmlns:a="http://schemas.openxmlformats.org/drawingml/2006/main"/>
        <a:p xmlns:a="http://schemas.openxmlformats.org/drawingml/2006/main">
          <a:pPr algn="ctr"/>
          <a:r>
            <a:rPr lang="en-US" sz="2400" b="1" dirty="0">
              <a:solidFill>
                <a:srgbClr val="C00000"/>
              </a:solidFill>
            </a:rPr>
            <a:t>Net Decrease 2007-2022</a:t>
          </a:r>
        </a:p>
        <a:p xmlns:a="http://schemas.openxmlformats.org/drawingml/2006/main">
          <a:pPr algn="ctr"/>
          <a:r>
            <a:rPr lang="en-US" sz="2400" b="1" dirty="0">
              <a:solidFill>
                <a:srgbClr val="C00000"/>
              </a:solidFill>
            </a:rPr>
            <a:t>655,013 or  15.2% </a:t>
          </a:r>
        </a:p>
      </cdr:txBody>
    </cdr:sp>
  </cdr:relSizeAnchor>
  <cdr:relSizeAnchor xmlns:cdr="http://schemas.openxmlformats.org/drawingml/2006/chartDrawing">
    <cdr:from>
      <cdr:x>0.78704</cdr:x>
      <cdr:y>0.6061</cdr:y>
    </cdr:from>
    <cdr:to>
      <cdr:x>0.89815</cdr:x>
      <cdr:y>0.80814</cdr:y>
    </cdr:to>
    <cdr:sp macro="" textlink="">
      <cdr:nvSpPr>
        <cdr:cNvPr id="7" name="TextBox 6"/>
        <cdr:cNvSpPr txBox="1"/>
      </cdr:nvSpPr>
      <cdr:spPr>
        <a:xfrm xmlns:a="http://schemas.openxmlformats.org/drawingml/2006/main">
          <a:off x="6477000" y="2743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0.92053</cdr:x>
      <cdr:y>0.50244</cdr:y>
    </cdr:from>
    <cdr:to>
      <cdr:x>0.96104</cdr:x>
      <cdr:y>0.66129</cdr:y>
    </cdr:to>
    <cdr:cxnSp macro="">
      <cdr:nvCxnSpPr>
        <cdr:cNvPr id="6" name="Straight Arrow Connector 5">
          <a:extLst xmlns:a="http://schemas.openxmlformats.org/drawingml/2006/main">
            <a:ext uri="{FF2B5EF4-FFF2-40B4-BE49-F238E27FC236}">
              <a16:creationId xmlns:a16="http://schemas.microsoft.com/office/drawing/2014/main" id="{11B7C128-F2AA-7187-3B74-5B05EF5E6ED4}"/>
            </a:ext>
          </a:extLst>
        </cdr:cNvPr>
        <cdr:cNvCxnSpPr/>
      </cdr:nvCxnSpPr>
      <cdr:spPr>
        <a:xfrm xmlns:a="http://schemas.openxmlformats.org/drawingml/2006/main">
          <a:off x="10802233" y="2373741"/>
          <a:ext cx="475367" cy="750458"/>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0.75</cdr:x>
      <cdr:y>0.67345</cdr:y>
    </cdr:from>
    <cdr:to>
      <cdr:x>0.83911</cdr:x>
      <cdr:y>0.76681</cdr:y>
    </cdr:to>
    <cdr:sp macro="" textlink="">
      <cdr:nvSpPr>
        <cdr:cNvPr id="2" name="TextBox 1"/>
        <cdr:cNvSpPr txBox="1"/>
      </cdr:nvSpPr>
      <cdr:spPr>
        <a:xfrm xmlns:a="http://schemas.openxmlformats.org/drawingml/2006/main">
          <a:off x="8686800" y="3048009"/>
          <a:ext cx="1032164" cy="422553"/>
        </a:xfrm>
        <a:prstGeom xmlns:a="http://schemas.openxmlformats.org/drawingml/2006/main" prst="rect">
          <a:avLst/>
        </a:prstGeom>
        <a:ln xmlns:a="http://schemas.openxmlformats.org/drawingml/2006/main">
          <a:solidFill>
            <a:srgbClr val="000000"/>
          </a:solidFill>
        </a:ln>
      </cdr:spPr>
      <cdr:txBody>
        <a:bodyPr xmlns:a="http://schemas.openxmlformats.org/drawingml/2006/main" vertOverflow="clip" wrap="none" rtlCol="0"/>
        <a:lstStyle xmlns:a="http://schemas.openxmlformats.org/drawingml/2006/main"/>
        <a:p xmlns:a="http://schemas.openxmlformats.org/drawingml/2006/main">
          <a:r>
            <a:rPr lang="en-US" sz="2400" b="1" dirty="0"/>
            <a:t>^2019</a:t>
          </a:r>
        </a:p>
      </cdr:txBody>
    </cdr:sp>
  </cdr:relSizeAnchor>
</c:userShapes>
</file>

<file path=ppt/drawings/drawing11.xml><?xml version="1.0" encoding="utf-8"?>
<c:userShapes xmlns:c="http://schemas.openxmlformats.org/drawingml/2006/chart">
  <cdr:relSizeAnchor xmlns:cdr="http://schemas.openxmlformats.org/drawingml/2006/chartDrawing">
    <cdr:from>
      <cdr:x>0.6562</cdr:x>
      <cdr:y>0.58487</cdr:y>
    </cdr:from>
    <cdr:to>
      <cdr:x>0.97027</cdr:x>
      <cdr:y>0.66807</cdr:y>
    </cdr:to>
    <cdr:sp macro="" textlink="">
      <cdr:nvSpPr>
        <cdr:cNvPr id="2" name="TextBox 1">
          <a:extLst xmlns:a="http://schemas.openxmlformats.org/drawingml/2006/main">
            <a:ext uri="{FF2B5EF4-FFF2-40B4-BE49-F238E27FC236}">
              <a16:creationId xmlns:a16="http://schemas.microsoft.com/office/drawing/2014/main" id="{F9F817A5-8A83-4321-A0A2-632E4416FFC1}"/>
            </a:ext>
          </a:extLst>
        </cdr:cNvPr>
        <cdr:cNvSpPr txBox="1"/>
      </cdr:nvSpPr>
      <cdr:spPr>
        <a:xfrm xmlns:a="http://schemas.openxmlformats.org/drawingml/2006/main">
          <a:off x="7489992" y="2897297"/>
          <a:ext cx="3584869" cy="4121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accent2">
                  <a:lumMod val="75000"/>
                </a:schemeClr>
              </a:solidFill>
            </a:rPr>
            <a:t>Average OECD Countries*</a:t>
          </a:r>
        </a:p>
      </cdr:txBody>
    </cdr:sp>
  </cdr:relSizeAnchor>
  <cdr:relSizeAnchor xmlns:cdr="http://schemas.openxmlformats.org/drawingml/2006/chartDrawing">
    <cdr:from>
      <cdr:x>0.79888</cdr:x>
      <cdr:y>0.15596</cdr:y>
    </cdr:from>
    <cdr:to>
      <cdr:x>0.87436</cdr:x>
      <cdr:y>0.23119</cdr:y>
    </cdr:to>
    <cdr:sp macro="" textlink="">
      <cdr:nvSpPr>
        <cdr:cNvPr id="3" name="TextBox 1">
          <a:extLst xmlns:a="http://schemas.openxmlformats.org/drawingml/2006/main">
            <a:ext uri="{FF2B5EF4-FFF2-40B4-BE49-F238E27FC236}">
              <a16:creationId xmlns:a16="http://schemas.microsoft.com/office/drawing/2014/main" id="{4F537DA3-AA4A-45E7-A11D-BF1A9121E1D4}"/>
            </a:ext>
          </a:extLst>
        </cdr:cNvPr>
        <cdr:cNvSpPr txBox="1"/>
      </cdr:nvSpPr>
      <cdr:spPr>
        <a:xfrm xmlns:a="http://schemas.openxmlformats.org/drawingml/2006/main">
          <a:off x="9118577" y="772608"/>
          <a:ext cx="861546" cy="3726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accent6">
                  <a:lumMod val="50000"/>
                </a:schemeClr>
              </a:solidFill>
            </a:rPr>
            <a:t>Ireland</a:t>
          </a:r>
        </a:p>
      </cdr:txBody>
    </cdr:sp>
  </cdr:relSizeAnchor>
  <cdr:relSizeAnchor xmlns:cdr="http://schemas.openxmlformats.org/drawingml/2006/chartDrawing">
    <cdr:from>
      <cdr:x>0.90647</cdr:x>
      <cdr:y>0.07668</cdr:y>
    </cdr:from>
    <cdr:to>
      <cdr:x>1</cdr:x>
      <cdr:y>0.15451</cdr:y>
    </cdr:to>
    <cdr:sp macro="" textlink="">
      <cdr:nvSpPr>
        <cdr:cNvPr id="4" name="TextBox 1">
          <a:extLst xmlns:a="http://schemas.openxmlformats.org/drawingml/2006/main">
            <a:ext uri="{FF2B5EF4-FFF2-40B4-BE49-F238E27FC236}">
              <a16:creationId xmlns:a16="http://schemas.microsoft.com/office/drawing/2014/main" id="{4F537DA3-AA4A-45E7-A11D-BF1A9121E1D4}"/>
            </a:ext>
          </a:extLst>
        </cdr:cNvPr>
        <cdr:cNvSpPr txBox="1"/>
      </cdr:nvSpPr>
      <cdr:spPr>
        <a:xfrm xmlns:a="http://schemas.openxmlformats.org/drawingml/2006/main">
          <a:off x="10346662" y="379864"/>
          <a:ext cx="1067573" cy="385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0000FF"/>
              </a:solidFill>
            </a:rPr>
            <a:t>England</a:t>
          </a:r>
        </a:p>
      </cdr:txBody>
    </cdr:sp>
  </cdr:relSizeAnchor>
  <cdr:relSizeAnchor xmlns:cdr="http://schemas.openxmlformats.org/drawingml/2006/chartDrawing">
    <cdr:from>
      <cdr:x>0.66574</cdr:x>
      <cdr:y>0.18514</cdr:y>
    </cdr:from>
    <cdr:to>
      <cdr:x>0.7085</cdr:x>
      <cdr:y>0.26817</cdr:y>
    </cdr:to>
    <cdr:sp macro="" textlink="">
      <cdr:nvSpPr>
        <cdr:cNvPr id="5" name="TextBox 1">
          <a:extLst xmlns:a="http://schemas.openxmlformats.org/drawingml/2006/main">
            <a:ext uri="{FF2B5EF4-FFF2-40B4-BE49-F238E27FC236}">
              <a16:creationId xmlns:a16="http://schemas.microsoft.com/office/drawing/2014/main" id="{4F537DA3-AA4A-45E7-A11D-BF1A9121E1D4}"/>
            </a:ext>
          </a:extLst>
        </cdr:cNvPr>
        <cdr:cNvSpPr txBox="1"/>
      </cdr:nvSpPr>
      <cdr:spPr>
        <a:xfrm xmlns:a="http://schemas.openxmlformats.org/drawingml/2006/main">
          <a:off x="7598902" y="917137"/>
          <a:ext cx="488072" cy="4113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C00000"/>
              </a:solidFill>
            </a:rPr>
            <a:t>US</a:t>
          </a:r>
        </a:p>
      </cdr:txBody>
    </cdr:sp>
  </cdr:relSizeAnchor>
</c:userShapes>
</file>

<file path=ppt/drawings/drawing12.xml><?xml version="1.0" encoding="utf-8"?>
<c:userShapes xmlns:c="http://schemas.openxmlformats.org/drawingml/2006/chart">
  <cdr:relSizeAnchor xmlns:cdr="http://schemas.openxmlformats.org/drawingml/2006/chartDrawing">
    <cdr:from>
      <cdr:x>0.09275</cdr:x>
      <cdr:y>0.15752</cdr:y>
    </cdr:from>
    <cdr:to>
      <cdr:x>0.20755</cdr:x>
      <cdr:y>0.42338</cdr:y>
    </cdr:to>
    <cdr:sp macro="" textlink="">
      <cdr:nvSpPr>
        <cdr:cNvPr id="2" name="Rectangle 1"/>
        <cdr:cNvSpPr/>
      </cdr:nvSpPr>
      <cdr:spPr>
        <a:xfrm xmlns:a="http://schemas.openxmlformats.org/drawingml/2006/main">
          <a:off x="1013460" y="794589"/>
          <a:ext cx="1254475" cy="134112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0.625</cdr:x>
      <cdr:y>0.02946</cdr:y>
    </cdr:from>
    <cdr:to>
      <cdr:x>0.99099</cdr:x>
      <cdr:y>0.17959</cdr:y>
    </cdr:to>
    <cdr:sp macro="" textlink="">
      <cdr:nvSpPr>
        <cdr:cNvPr id="2" name="TextBox 1"/>
        <cdr:cNvSpPr txBox="1"/>
      </cdr:nvSpPr>
      <cdr:spPr>
        <a:xfrm xmlns:a="http://schemas.openxmlformats.org/drawingml/2006/main">
          <a:off x="5286374" y="100001"/>
          <a:ext cx="3095625" cy="5095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0000FF"/>
              </a:solidFill>
            </a:rPr>
            <a:t>Non-Hispanic White</a:t>
          </a:r>
        </a:p>
      </cdr:txBody>
    </cdr:sp>
  </cdr:relSizeAnchor>
  <cdr:relSizeAnchor xmlns:cdr="http://schemas.openxmlformats.org/drawingml/2006/chartDrawing">
    <cdr:from>
      <cdr:x>0.72072</cdr:x>
      <cdr:y>0.49888</cdr:y>
    </cdr:from>
    <cdr:to>
      <cdr:x>0.87234</cdr:x>
      <cdr:y>0.60551</cdr:y>
    </cdr:to>
    <cdr:sp macro="" textlink="">
      <cdr:nvSpPr>
        <cdr:cNvPr id="3" name="TextBox 1"/>
        <cdr:cNvSpPr txBox="1"/>
      </cdr:nvSpPr>
      <cdr:spPr>
        <a:xfrm xmlns:a="http://schemas.openxmlformats.org/drawingml/2006/main">
          <a:off x="6096000" y="1693426"/>
          <a:ext cx="1282432" cy="3619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FF0000"/>
              </a:solidFill>
            </a:rPr>
            <a:t>Hispanic</a:t>
          </a:r>
        </a:p>
      </cdr:txBody>
    </cdr:sp>
  </cdr:relSizeAnchor>
  <cdr:relSizeAnchor xmlns:cdr="http://schemas.openxmlformats.org/drawingml/2006/chartDrawing">
    <cdr:from>
      <cdr:x>0.63831</cdr:x>
      <cdr:y>0.67625</cdr:y>
    </cdr:from>
    <cdr:to>
      <cdr:x>0.9213</cdr:x>
      <cdr:y>0.76885</cdr:y>
    </cdr:to>
    <cdr:sp macro="" textlink="">
      <cdr:nvSpPr>
        <cdr:cNvPr id="4" name="TextBox 1"/>
        <cdr:cNvSpPr txBox="1"/>
      </cdr:nvSpPr>
      <cdr:spPr>
        <a:xfrm xmlns:a="http://schemas.openxmlformats.org/drawingml/2006/main">
          <a:off x="7004050" y="3060700"/>
          <a:ext cx="3105150" cy="4191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00B050"/>
              </a:solidFill>
            </a:rPr>
            <a:t>Non-Hispanic Black</a:t>
          </a:r>
        </a:p>
      </cdr:txBody>
    </cdr:sp>
  </cdr:relSizeAnchor>
</c:userShapes>
</file>

<file path=ppt/drawings/drawing3.xml><?xml version="1.0" encoding="utf-8"?>
<c:userShapes xmlns:c="http://schemas.openxmlformats.org/drawingml/2006/chart">
  <cdr:relSizeAnchor xmlns:cdr="http://schemas.openxmlformats.org/drawingml/2006/chartDrawing">
    <cdr:from>
      <cdr:x>0.74074</cdr:x>
      <cdr:y>0.05389</cdr:y>
    </cdr:from>
    <cdr:to>
      <cdr:x>1</cdr:x>
      <cdr:y>0.13807</cdr:y>
    </cdr:to>
    <cdr:sp macro="" textlink="">
      <cdr:nvSpPr>
        <cdr:cNvPr id="2" name="TextBox 1"/>
        <cdr:cNvSpPr txBox="1"/>
      </cdr:nvSpPr>
      <cdr:spPr>
        <a:xfrm xmlns:a="http://schemas.openxmlformats.org/drawingml/2006/main">
          <a:off x="8466658" y="262819"/>
          <a:ext cx="2963342" cy="41052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C00000"/>
              </a:solidFill>
            </a:rPr>
            <a:t>Prematurity (LMP)</a:t>
          </a:r>
        </a:p>
      </cdr:txBody>
    </cdr:sp>
  </cdr:relSizeAnchor>
  <cdr:relSizeAnchor xmlns:cdr="http://schemas.openxmlformats.org/drawingml/2006/chartDrawing">
    <cdr:from>
      <cdr:x>0.77333</cdr:x>
      <cdr:y>0.6875</cdr:y>
    </cdr:from>
    <cdr:to>
      <cdr:x>0.98578</cdr:x>
      <cdr:y>0.78542</cdr:y>
    </cdr:to>
    <cdr:sp macro="" textlink="">
      <cdr:nvSpPr>
        <cdr:cNvPr id="3" name="TextBox 1"/>
        <cdr:cNvSpPr txBox="1"/>
      </cdr:nvSpPr>
      <cdr:spPr>
        <a:xfrm xmlns:a="http://schemas.openxmlformats.org/drawingml/2006/main">
          <a:off x="8839200" y="3352800"/>
          <a:ext cx="2428265" cy="4775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0000FF"/>
              </a:solidFill>
            </a:rPr>
            <a:t>Low Birthweight</a:t>
          </a:r>
        </a:p>
      </cdr:txBody>
    </cdr:sp>
  </cdr:relSizeAnchor>
  <cdr:relSizeAnchor xmlns:cdr="http://schemas.openxmlformats.org/drawingml/2006/chartDrawing">
    <cdr:from>
      <cdr:x>0</cdr:x>
      <cdr:y>0.41667</cdr:y>
    </cdr:from>
    <cdr:to>
      <cdr:x>0.06957</cdr:x>
      <cdr:y>0.55</cdr:y>
    </cdr:to>
    <cdr:sp macro="" textlink="">
      <cdr:nvSpPr>
        <cdr:cNvPr id="5" name="TextBox 4"/>
        <cdr:cNvSpPr txBox="1"/>
      </cdr:nvSpPr>
      <cdr:spPr>
        <a:xfrm xmlns:a="http://schemas.openxmlformats.org/drawingml/2006/main">
          <a:off x="0" y="1905000"/>
          <a:ext cx="6096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a:t>
          </a:r>
        </a:p>
      </cdr:txBody>
    </cdr:sp>
  </cdr:relSizeAnchor>
  <cdr:relSizeAnchor xmlns:cdr="http://schemas.openxmlformats.org/drawingml/2006/chartDrawing">
    <cdr:from>
      <cdr:x>0.64138</cdr:x>
      <cdr:y>0.28125</cdr:y>
    </cdr:from>
    <cdr:to>
      <cdr:x>0.90064</cdr:x>
      <cdr:y>0.36543</cdr:y>
    </cdr:to>
    <cdr:sp macro="" textlink="">
      <cdr:nvSpPr>
        <cdr:cNvPr id="6" name="TextBox 1"/>
        <cdr:cNvSpPr txBox="1"/>
      </cdr:nvSpPr>
      <cdr:spPr>
        <a:xfrm xmlns:a="http://schemas.openxmlformats.org/drawingml/2006/main">
          <a:off x="7428705" y="1371600"/>
          <a:ext cx="3002853" cy="41052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006600"/>
              </a:solidFill>
            </a:rPr>
            <a:t>Prematurity (OE)</a:t>
          </a:r>
        </a:p>
      </cdr:txBody>
    </cdr:sp>
  </cdr:relSizeAnchor>
</c:userShapes>
</file>

<file path=ppt/drawings/drawing4.xml><?xml version="1.0" encoding="utf-8"?>
<c:userShapes xmlns:c="http://schemas.openxmlformats.org/drawingml/2006/chart">
  <cdr:relSizeAnchor xmlns:cdr="http://schemas.openxmlformats.org/drawingml/2006/chartDrawing">
    <cdr:from>
      <cdr:x>0.63506</cdr:x>
      <cdr:y>0.73094</cdr:y>
    </cdr:from>
    <cdr:to>
      <cdr:x>0.8917</cdr:x>
      <cdr:y>0.82274</cdr:y>
    </cdr:to>
    <cdr:sp macro="" textlink="">
      <cdr:nvSpPr>
        <cdr:cNvPr id="2" name="Text Box 5"/>
        <cdr:cNvSpPr txBox="1">
          <a:spLocks xmlns:a="http://schemas.openxmlformats.org/drawingml/2006/main" noChangeArrowheads="1"/>
        </cdr:cNvSpPr>
      </cdr:nvSpPr>
      <cdr:spPr bwMode="auto">
        <a:xfrm xmlns:a="http://schemas.openxmlformats.org/drawingml/2006/main">
          <a:off x="5468287" y="3676029"/>
          <a:ext cx="2209800" cy="461681"/>
        </a:xfrm>
        <a:prstGeom xmlns:a="http://schemas.openxmlformats.org/drawingml/2006/main" prst="rect">
          <a:avLst/>
        </a:prstGeom>
        <a:solidFill xmlns:a="http://schemas.openxmlformats.org/drawingml/2006/main">
          <a:schemeClr val="tx1"/>
        </a:solidFill>
        <a:ln xmlns:a="http://schemas.openxmlformats.org/drawingml/2006/main" w="28575">
          <a:solidFill>
            <a:srgbClr val="000000"/>
          </a:solid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800" dirty="0">
              <a:solidFill>
                <a:srgbClr val="000000"/>
              </a:solidFill>
            </a:rPr>
            <a:t> </a:t>
          </a:r>
          <a:r>
            <a:rPr lang="en-US" sz="2400" dirty="0">
              <a:solidFill>
                <a:srgbClr val="000000"/>
              </a:solidFill>
            </a:rPr>
            <a:t>*2019</a:t>
          </a:r>
        </a:p>
      </cdr:txBody>
    </cdr:sp>
  </cdr:relSizeAnchor>
</c:userShapes>
</file>

<file path=ppt/drawings/drawing5.xml><?xml version="1.0" encoding="utf-8"?>
<c:userShapes xmlns:c="http://schemas.openxmlformats.org/drawingml/2006/chart">
  <cdr:relSizeAnchor xmlns:cdr="http://schemas.openxmlformats.org/drawingml/2006/chartDrawing">
    <cdr:from>
      <cdr:x>0.77284</cdr:x>
      <cdr:y>0.34288</cdr:y>
    </cdr:from>
    <cdr:to>
      <cdr:x>0.8816</cdr:x>
      <cdr:y>0.61312</cdr:y>
    </cdr:to>
    <cdr:sp macro="" textlink="">
      <cdr:nvSpPr>
        <cdr:cNvPr id="2" name="TextBox 1"/>
        <cdr:cNvSpPr txBox="1"/>
      </cdr:nvSpPr>
      <cdr:spPr>
        <a:xfrm xmlns:a="http://schemas.openxmlformats.org/drawingml/2006/main">
          <a:off x="8283162" y="1402988"/>
          <a:ext cx="1165638" cy="1105752"/>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2400" b="1" dirty="0"/>
            <a:t>^ 2021</a:t>
          </a:r>
        </a:p>
        <a:p xmlns:a="http://schemas.openxmlformats.org/drawingml/2006/main">
          <a:r>
            <a:rPr lang="en-US" sz="2400" b="1" dirty="0"/>
            <a:t>*2019</a:t>
          </a:r>
        </a:p>
        <a:p xmlns:a="http://schemas.openxmlformats.org/drawingml/2006/main">
          <a:r>
            <a:rPr lang="en-US" sz="2400" b="1" dirty="0"/>
            <a:t># 2015</a:t>
          </a:r>
        </a:p>
      </cdr:txBody>
    </cdr:sp>
  </cdr:relSizeAnchor>
</c:userShapes>
</file>

<file path=ppt/drawings/drawing6.xml><?xml version="1.0" encoding="utf-8"?>
<c:userShapes xmlns:c="http://schemas.openxmlformats.org/drawingml/2006/chart">
  <cdr:relSizeAnchor xmlns:cdr="http://schemas.openxmlformats.org/drawingml/2006/chartDrawing">
    <cdr:from>
      <cdr:x>0.77284</cdr:x>
      <cdr:y>0.34288</cdr:y>
    </cdr:from>
    <cdr:to>
      <cdr:x>0.86738</cdr:x>
      <cdr:y>0.65036</cdr:y>
    </cdr:to>
    <cdr:sp macro="" textlink="">
      <cdr:nvSpPr>
        <cdr:cNvPr id="2" name="TextBox 1"/>
        <cdr:cNvSpPr txBox="1"/>
      </cdr:nvSpPr>
      <cdr:spPr>
        <a:xfrm xmlns:a="http://schemas.openxmlformats.org/drawingml/2006/main">
          <a:off x="8283162" y="1402988"/>
          <a:ext cx="1013238" cy="1258152"/>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2400" b="1" dirty="0"/>
            <a:t>^ 2021</a:t>
          </a:r>
        </a:p>
        <a:p xmlns:a="http://schemas.openxmlformats.org/drawingml/2006/main">
          <a:r>
            <a:rPr lang="en-US" sz="2400" b="1" dirty="0"/>
            <a:t>*2019</a:t>
          </a:r>
        </a:p>
        <a:p xmlns:a="http://schemas.openxmlformats.org/drawingml/2006/main">
          <a:r>
            <a:rPr lang="en-US" sz="2400" b="1" dirty="0"/>
            <a:t># 2015</a:t>
          </a:r>
        </a:p>
      </cdr:txBody>
    </cdr:sp>
  </cdr:relSizeAnchor>
</c:userShapes>
</file>

<file path=ppt/drawings/drawing7.xml><?xml version="1.0" encoding="utf-8"?>
<c:userShapes xmlns:c="http://schemas.openxmlformats.org/drawingml/2006/chart">
  <cdr:relSizeAnchor xmlns:cdr="http://schemas.openxmlformats.org/drawingml/2006/chartDrawing">
    <cdr:from>
      <cdr:x>0.79487</cdr:x>
      <cdr:y>0.17041</cdr:y>
    </cdr:from>
    <cdr:to>
      <cdr:x>0.99767</cdr:x>
      <cdr:y>0.31322</cdr:y>
    </cdr:to>
    <cdr:sp macro="" textlink="">
      <cdr:nvSpPr>
        <cdr:cNvPr id="2" name="Text Box 5"/>
        <cdr:cNvSpPr txBox="1">
          <a:spLocks xmlns:a="http://schemas.openxmlformats.org/drawingml/2006/main" noChangeArrowheads="1"/>
        </cdr:cNvSpPr>
      </cdr:nvSpPr>
      <cdr:spPr bwMode="auto">
        <a:xfrm xmlns:a="http://schemas.openxmlformats.org/drawingml/2006/main">
          <a:off x="8661370" y="771286"/>
          <a:ext cx="2209830" cy="646352"/>
        </a:xfrm>
        <a:prstGeom xmlns:a="http://schemas.openxmlformats.org/drawingml/2006/main" prst="rect">
          <a:avLst/>
        </a:prstGeom>
        <a:solidFill xmlns:a="http://schemas.openxmlformats.org/drawingml/2006/main">
          <a:schemeClr val="tx1"/>
        </a:solidFill>
        <a:ln xmlns:a="http://schemas.openxmlformats.org/drawingml/2006/main" w="25400">
          <a:solidFill>
            <a:srgbClr val="000000"/>
          </a:solid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800" b="1" dirty="0">
              <a:solidFill>
                <a:srgbClr val="000000"/>
              </a:solidFill>
            </a:rPr>
            <a:t>U.S.  21 % </a:t>
          </a:r>
        </a:p>
        <a:p xmlns:a="http://schemas.openxmlformats.org/drawingml/2006/main">
          <a:pPr algn="ctr" eaLnBrk="1" hangingPunct="1"/>
          <a:r>
            <a:rPr lang="en-US" sz="1800" b="1" dirty="0">
              <a:solidFill>
                <a:srgbClr val="000000"/>
              </a:solidFill>
            </a:rPr>
            <a:t>decrease</a:t>
          </a:r>
        </a:p>
      </cdr:txBody>
    </cdr:sp>
  </cdr:relSizeAnchor>
  <cdr:relSizeAnchor xmlns:cdr="http://schemas.openxmlformats.org/drawingml/2006/chartDrawing">
    <cdr:from>
      <cdr:x>0.72727</cdr:x>
      <cdr:y>0.70846</cdr:y>
    </cdr:from>
    <cdr:to>
      <cdr:x>0.97902</cdr:x>
      <cdr:y>0.83766</cdr:y>
    </cdr:to>
    <cdr:sp macro="" textlink="">
      <cdr:nvSpPr>
        <cdr:cNvPr id="5" name="Text Box 6"/>
        <cdr:cNvSpPr txBox="1">
          <a:spLocks xmlns:a="http://schemas.openxmlformats.org/drawingml/2006/main" noChangeArrowheads="1"/>
        </cdr:cNvSpPr>
      </cdr:nvSpPr>
      <cdr:spPr bwMode="auto">
        <a:xfrm xmlns:a="http://schemas.openxmlformats.org/drawingml/2006/main">
          <a:off x="7924800" y="3206470"/>
          <a:ext cx="2743219" cy="584754"/>
        </a:xfrm>
        <a:prstGeom xmlns:a="http://schemas.openxmlformats.org/drawingml/2006/main" prst="rect">
          <a:avLst/>
        </a:prstGeom>
        <a:solidFill xmlns:a="http://schemas.openxmlformats.org/drawingml/2006/main">
          <a:schemeClr val="tx1"/>
        </a:solidFill>
        <a:ln xmlns:a="http://schemas.openxmlformats.org/drawingml/2006/main" w="25400">
          <a:solidFill>
            <a:srgbClr val="FF0000"/>
          </a:solid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600" b="1" dirty="0">
              <a:solidFill>
                <a:srgbClr val="FF0000"/>
              </a:solidFill>
            </a:rPr>
            <a:t>Industrialized   Countries</a:t>
          </a:r>
        </a:p>
        <a:p xmlns:a="http://schemas.openxmlformats.org/drawingml/2006/main">
          <a:pPr algn="ctr" eaLnBrk="1" hangingPunct="1"/>
          <a:r>
            <a:rPr lang="en-US" sz="1600" b="1" dirty="0">
              <a:solidFill>
                <a:srgbClr val="FF0000"/>
              </a:solidFill>
            </a:rPr>
            <a:t>16% decrease</a:t>
          </a:r>
        </a:p>
      </cdr:txBody>
    </cdr:sp>
  </cdr:relSizeAnchor>
</c:userShapes>
</file>

<file path=ppt/drawings/drawing8.xml><?xml version="1.0" encoding="utf-8"?>
<c:userShapes xmlns:c="http://schemas.openxmlformats.org/drawingml/2006/chart">
  <cdr:relSizeAnchor xmlns:cdr="http://schemas.openxmlformats.org/drawingml/2006/chartDrawing">
    <cdr:from>
      <cdr:x>0.17208</cdr:x>
      <cdr:y>0.36301</cdr:y>
    </cdr:from>
    <cdr:to>
      <cdr:x>0.36324</cdr:x>
      <cdr:y>0.45361</cdr:y>
    </cdr:to>
    <cdr:sp macro="" textlink="">
      <cdr:nvSpPr>
        <cdr:cNvPr id="2" name="TextBox 1">
          <a:extLst xmlns:a="http://schemas.openxmlformats.org/drawingml/2006/main">
            <a:ext uri="{FF2B5EF4-FFF2-40B4-BE49-F238E27FC236}">
              <a16:creationId xmlns:a16="http://schemas.microsoft.com/office/drawing/2014/main" id="{3446C209-190A-3477-4092-E2869EF0F171}"/>
            </a:ext>
          </a:extLst>
        </cdr:cNvPr>
        <cdr:cNvSpPr txBox="1"/>
      </cdr:nvSpPr>
      <cdr:spPr>
        <a:xfrm xmlns:a="http://schemas.openxmlformats.org/drawingml/2006/main">
          <a:off x="1917097" y="1583916"/>
          <a:ext cx="2129750" cy="3952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latin typeface="Arial" panose="020B0604020202020204" pitchFamily="34" charset="0"/>
              <a:cs typeface="Arial" panose="020B0604020202020204" pitchFamily="34" charset="0"/>
            </a:rPr>
            <a:t>Estimated from PRMR</a:t>
          </a:r>
        </a:p>
      </cdr:txBody>
    </cdr:sp>
  </cdr:relSizeAnchor>
</c:userShapes>
</file>

<file path=ppt/drawings/drawing9.xml><?xml version="1.0" encoding="utf-8"?>
<c:userShapes xmlns:c="http://schemas.openxmlformats.org/drawingml/2006/chart">
  <cdr:relSizeAnchor xmlns:cdr="http://schemas.openxmlformats.org/drawingml/2006/chartDrawing">
    <cdr:from>
      <cdr:x>0.15108</cdr:x>
      <cdr:y>0.08413</cdr:y>
    </cdr:from>
    <cdr:to>
      <cdr:x>0.98561</cdr:x>
      <cdr:y>0.08413</cdr:y>
    </cdr:to>
    <cdr:cxnSp macro="">
      <cdr:nvCxnSpPr>
        <cdr:cNvPr id="3" name="Straight Connector 2">
          <a:extLst xmlns:a="http://schemas.openxmlformats.org/drawingml/2006/main">
            <a:ext uri="{FF2B5EF4-FFF2-40B4-BE49-F238E27FC236}">
              <a16:creationId xmlns:a16="http://schemas.microsoft.com/office/drawing/2014/main" id="{EBF4A7C4-9A4A-485A-B807-E541D28A84FE}"/>
            </a:ext>
          </a:extLst>
        </cdr:cNvPr>
        <cdr:cNvCxnSpPr/>
      </cdr:nvCxnSpPr>
      <cdr:spPr>
        <a:xfrm xmlns:a="http://schemas.openxmlformats.org/drawingml/2006/main">
          <a:off x="1600200" y="380999"/>
          <a:ext cx="8839200" cy="0"/>
        </a:xfrm>
        <a:prstGeom xmlns:a="http://schemas.openxmlformats.org/drawingml/2006/main" prst="line">
          <a:avLst/>
        </a:prstGeom>
        <a:ln xmlns:a="http://schemas.openxmlformats.org/drawingml/2006/main">
          <a:solidFill>
            <a:srgbClr val="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 y="0"/>
            <a:ext cx="2972421" cy="465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0115" name="Rectangle 3"/>
          <p:cNvSpPr>
            <a:spLocks noGrp="1" noChangeArrowheads="1"/>
          </p:cNvSpPr>
          <p:nvPr>
            <p:ph type="dt" sz="quarter" idx="1"/>
          </p:nvPr>
        </p:nvSpPr>
        <p:spPr bwMode="auto">
          <a:xfrm>
            <a:off x="3884027" y="0"/>
            <a:ext cx="2972421" cy="465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0116" name="Rectangle 4"/>
          <p:cNvSpPr>
            <a:spLocks noGrp="1" noChangeArrowheads="1"/>
          </p:cNvSpPr>
          <p:nvPr>
            <p:ph type="ftr" sz="quarter" idx="2"/>
          </p:nvPr>
        </p:nvSpPr>
        <p:spPr bwMode="auto">
          <a:xfrm>
            <a:off x="1" y="8844753"/>
            <a:ext cx="2972421" cy="4659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0117" name="Rectangle 5"/>
          <p:cNvSpPr>
            <a:spLocks noGrp="1" noChangeArrowheads="1"/>
          </p:cNvSpPr>
          <p:nvPr>
            <p:ph type="sldNum" sz="quarter" idx="3"/>
          </p:nvPr>
        </p:nvSpPr>
        <p:spPr bwMode="auto">
          <a:xfrm>
            <a:off x="3884027" y="8844753"/>
            <a:ext cx="2972421" cy="4659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6341DD0-C097-4CA1-A894-B9B8FB020598}" type="slidenum">
              <a:rPr lang="en-US"/>
              <a:pPr>
                <a:defRPr/>
              </a:pPr>
              <a:t>‹#›</a:t>
            </a:fld>
            <a:endParaRPr lang="en-US"/>
          </a:p>
        </p:txBody>
      </p:sp>
    </p:spTree>
    <p:extLst>
      <p:ext uri="{BB962C8B-B14F-4D97-AF65-F5344CB8AC3E}">
        <p14:creationId xmlns:p14="http://schemas.microsoft.com/office/powerpoint/2010/main" val="741300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72421" cy="465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027" y="0"/>
            <a:ext cx="2972421" cy="465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327025" y="698500"/>
            <a:ext cx="62039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6421" y="4423967"/>
            <a:ext cx="5485158" cy="41902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1" y="8844753"/>
            <a:ext cx="2972421" cy="4659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027" y="8844753"/>
            <a:ext cx="2972421" cy="4659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7EEB45B-3865-4DF6-872C-E1074DA0322B}" type="slidenum">
              <a:rPr lang="en-US"/>
              <a:pPr>
                <a:defRPr/>
              </a:pPr>
              <a:t>‹#›</a:t>
            </a:fld>
            <a:endParaRPr lang="en-US"/>
          </a:p>
        </p:txBody>
      </p:sp>
    </p:spTree>
    <p:extLst>
      <p:ext uri="{BB962C8B-B14F-4D97-AF65-F5344CB8AC3E}">
        <p14:creationId xmlns:p14="http://schemas.microsoft.com/office/powerpoint/2010/main" val="3074692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27025" y="698500"/>
            <a:ext cx="6203950" cy="3490913"/>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There are inevitable delays in releasing data, though the national Center for Health Statistics has</a:t>
            </a:r>
            <a:r>
              <a:rPr lang="en-US" b="1" baseline="0" dirty="0"/>
              <a:t> made great progress in recent years in more timely release of the data. The final data for 2021 was released in January, 2023. This is in fact faster than many states release their data. </a:t>
            </a:r>
            <a:endParaRPr lang="en-US" b="1" dirty="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E73FE6-C453-47C9-B181-912A7C205C22}" type="slidenum">
              <a:rPr lang="en-US" smtClean="0"/>
              <a:pPr eaLnBrk="1" hangingPunct="1"/>
              <a:t>1</a:t>
            </a:fld>
            <a:endParaRPr lang="en-US"/>
          </a:p>
        </p:txBody>
      </p:sp>
    </p:spTree>
    <p:extLst>
      <p:ext uri="{BB962C8B-B14F-4D97-AF65-F5344CB8AC3E}">
        <p14:creationId xmlns:p14="http://schemas.microsoft.com/office/powerpoint/2010/main" val="40662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the latest figures from</a:t>
            </a:r>
            <a:r>
              <a:rPr lang="en-US" b="1" baseline="0" dirty="0"/>
              <a:t> WHO. Note that these rankings are based on the neonatal mortality rate rounded to the whole number with countries listed alphabetically within each group. The use of the rounded figure probably reflects the imprecision and inconsistency in measurements cross-nationally. In this case we gave the U.S. the first rank of all countries with a NMR of at least 3 per 1,000….and the U.S. still ranked behind 28 other countries.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EEB45B-3865-4DF6-872C-E1074DA0322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81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27025" y="698500"/>
            <a:ext cx="6203950" cy="3490913"/>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In 2021, 16 U.S. states ( from</a:t>
            </a:r>
            <a:r>
              <a:rPr lang="en-US" b="1" i="1" baseline="0" dirty="0"/>
              <a:t> </a:t>
            </a:r>
            <a:r>
              <a:rPr lang="en-US" sz="1200" b="1" i="0" u="none" strike="noStrike" kern="1200" dirty="0">
                <a:solidFill>
                  <a:schemeClr val="tx1"/>
                </a:solidFill>
                <a:effectLst/>
                <a:latin typeface="Arial" charset="0"/>
                <a:ea typeface="+mn-ea"/>
                <a:cs typeface="+mn-cs"/>
              </a:rPr>
              <a:t>Nebraska[24,566] </a:t>
            </a:r>
            <a:r>
              <a:rPr lang="en-US" sz="1200" b="1" i="0" u="none" strike="noStrike" kern="1200" baseline="0" dirty="0">
                <a:solidFill>
                  <a:schemeClr val="tx1"/>
                </a:solidFill>
                <a:effectLst/>
                <a:latin typeface="Arial" charset="0"/>
                <a:ea typeface="+mn-ea"/>
                <a:cs typeface="+mn-cs"/>
              </a:rPr>
              <a:t>to</a:t>
            </a:r>
            <a:r>
              <a:rPr lang="en-US" b="1" dirty="0"/>
              <a:t> </a:t>
            </a:r>
            <a:r>
              <a:rPr lang="en-US" sz="1200" b="1" i="0" u="none" strike="noStrike" kern="1200" dirty="0">
                <a:solidFill>
                  <a:schemeClr val="tx1"/>
                </a:solidFill>
                <a:effectLst/>
                <a:latin typeface="Arial" charset="0"/>
                <a:ea typeface="+mn-ea"/>
                <a:cs typeface="+mn-cs"/>
              </a:rPr>
              <a:t>Vermont [5,383]</a:t>
            </a:r>
            <a:r>
              <a:rPr lang="en-US" b="1" dirty="0"/>
              <a:t> </a:t>
            </a:r>
            <a:r>
              <a:rPr lang="en-US" dirty="0"/>
              <a:t>)</a:t>
            </a:r>
            <a:r>
              <a:rPr lang="en-US" b="1" i="1" dirty="0"/>
              <a:t> had fewer than 25,000 births.</a:t>
            </a:r>
            <a:r>
              <a:rPr lang="en-US" dirty="0"/>
              <a:t>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8E796F-689F-45A2-B745-F91021A42771}" type="slidenum">
              <a:rPr lang="en-US" smtClean="0"/>
              <a:pPr eaLnBrk="1" hangingPunct="1"/>
              <a:t>11</a:t>
            </a:fld>
            <a:endParaRPr lang="en-US"/>
          </a:p>
        </p:txBody>
      </p:sp>
    </p:spTree>
    <p:extLst>
      <p:ext uri="{BB962C8B-B14F-4D97-AF65-F5344CB8AC3E}">
        <p14:creationId xmlns:p14="http://schemas.microsoft.com/office/powerpoint/2010/main" val="398952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327025" y="698500"/>
            <a:ext cx="6203950" cy="3490913"/>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These are the two criteria we use to try to find countries that are at least somewhat comparable to the US. No country has the combination of size and wealth that matches the US perfectly, but 100,000 births suggests some complexity  of their system and $35,000 in per capita GDPs eliminates countries with large numbers of births (e.g. China, India, Mexico) but which are not as wealthy. 	 </a:t>
            </a:r>
            <a:r>
              <a:rPr lang="en-US" dirty="0"/>
              <a:t> </a:t>
            </a:r>
          </a:p>
        </p:txBody>
      </p:sp>
    </p:spTree>
    <p:extLst>
      <p:ext uri="{BB962C8B-B14F-4D97-AF65-F5344CB8AC3E}">
        <p14:creationId xmlns:p14="http://schemas.microsoft.com/office/powerpoint/2010/main" val="44858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27025" y="698500"/>
            <a:ext cx="6203950" cy="3490913"/>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Some countries just miss either because of number of births (e.g. Portugal and Hungary were dropped because their number of births has dropped to consistently less than </a:t>
            </a:r>
            <a:r>
              <a:rPr lang="en-US" b="1" i="1" baseline="0" dirty="0"/>
              <a:t>100</a:t>
            </a:r>
            <a:r>
              <a:rPr lang="en-US" b="1" i="1" dirty="0"/>
              <a:t>,000) or because of GDPPC (e.g. Poland @ $33,880). Japan doesn’t report the number of cesarean births nationally to international databases.</a:t>
            </a:r>
            <a:r>
              <a:rPr lang="en-US" dirty="0"/>
              <a:t> </a:t>
            </a:r>
            <a:endParaRPr lang="en-US" b="1" i="1" dirty="0"/>
          </a:p>
          <a:p>
            <a:endParaRPr lang="en-US" b="1" i="1"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5E52B4-14B3-4CD3-A1E3-578B5047DA3A}" type="slidenum">
              <a:rPr lang="en-US" smtClean="0"/>
              <a:pPr eaLnBrk="1" hangingPunct="1"/>
              <a:t>13</a:t>
            </a:fld>
            <a:endParaRPr lang="en-US"/>
          </a:p>
        </p:txBody>
      </p:sp>
    </p:spTree>
    <p:extLst>
      <p:ext uri="{BB962C8B-B14F-4D97-AF65-F5344CB8AC3E}">
        <p14:creationId xmlns:p14="http://schemas.microsoft.com/office/powerpoint/2010/main" val="388563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27025" y="698500"/>
            <a:ext cx="6203950" cy="3490913"/>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For international comparisons, the perinatal mortality rate is preferred because, by including fetal deaths, it helps balance out differences in the ways countries report on live births or fetal deaths. The problem is that perinatal mortality data often can’t be broken down by subgroups because fetal death reporting often does not include demographic characteristics of those who died.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7ED481-248D-4911-BB68-25EA216150A0}" type="slidenum">
              <a:rPr lang="en-US" smtClean="0"/>
              <a:pPr eaLnBrk="1" hangingPunct="1"/>
              <a:t>14</a:t>
            </a:fld>
            <a:endParaRPr lang="en-US"/>
          </a:p>
        </p:txBody>
      </p:sp>
    </p:spTree>
    <p:extLst>
      <p:ext uri="{BB962C8B-B14F-4D97-AF65-F5344CB8AC3E}">
        <p14:creationId xmlns:p14="http://schemas.microsoft.com/office/powerpoint/2010/main" val="200129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27025" y="698500"/>
            <a:ext cx="6203950" cy="3490913"/>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NOTE: these are rates per 1,000 live births, not % based on 100. Neonatal deaths is relatively rare in industrialized countries.</a:t>
            </a:r>
          </a:p>
          <a:p>
            <a:endParaRPr lang="en-US" b="1" i="1" dirty="0"/>
          </a:p>
          <a:p>
            <a:r>
              <a:rPr lang="en-US" b="1" i="1" dirty="0"/>
              <a:t>In the comparison of the 15 wealthy countries with at least 100,000 births, the US ranks last.  </a:t>
            </a:r>
            <a:endParaRPr lang="en-US" b="1" i="1" u="sng"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74C1B2-1905-4E8F-BB53-6F0115D551BD}" type="slidenum">
              <a:rPr lang="en-US" smtClean="0">
                <a:solidFill>
                  <a:srgbClr val="000000"/>
                </a:solidFill>
              </a:rPr>
              <a:pPr eaLnBrk="1" hangingPunct="1"/>
              <a:t>15</a:t>
            </a:fld>
            <a:endParaRPr lang="en-US">
              <a:solidFill>
                <a:srgbClr val="000000"/>
              </a:solidFill>
            </a:endParaRPr>
          </a:p>
        </p:txBody>
      </p:sp>
    </p:spTree>
    <p:extLst>
      <p:ext uri="{BB962C8B-B14F-4D97-AF65-F5344CB8AC3E}">
        <p14:creationId xmlns:p14="http://schemas.microsoft.com/office/powerpoint/2010/main" val="280629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27025" y="698500"/>
            <a:ext cx="6203950" cy="3490913"/>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If we limit the U.S. data to non-Hispanic white birthing people, the U.S. moves all the way to 14</a:t>
            </a:r>
            <a:r>
              <a:rPr lang="en-US" b="1" i="1" baseline="30000" dirty="0"/>
              <a:t>th</a:t>
            </a:r>
            <a:r>
              <a:rPr lang="en-US" b="1" i="1" dirty="0"/>
              <a:t>, instead of 15</a:t>
            </a:r>
            <a:r>
              <a:rPr lang="en-US" b="1" i="1" baseline="30000" dirty="0"/>
              <a:t>th</a:t>
            </a:r>
            <a:r>
              <a:rPr lang="en-US" b="1" i="1" dirty="0"/>
              <a:t>.</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74C1B2-1905-4E8F-BB53-6F0115D551B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839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r>
              <a:rPr lang="en-US" b="1" i="1" dirty="0"/>
              <a:t>Perinatal mortality, which involves fetal deaths plus deaths in the first 7 days of life is preferable</a:t>
            </a:r>
            <a:r>
              <a:rPr lang="en-US" b="1" i="1" baseline="0" dirty="0"/>
              <a:t> for cross-national comparisons in many cases, since countries have different approaches to counting a live birth or fetal death. See for example how France went from 11</a:t>
            </a:r>
            <a:r>
              <a:rPr lang="en-US" b="1" i="1" baseline="30000" dirty="0"/>
              <a:t>th</a:t>
            </a:r>
            <a:r>
              <a:rPr lang="en-US" b="1" i="1" baseline="0" dirty="0"/>
              <a:t> on neonatal death to decidedly last in perinatal deaths. The U.S. fares better in this comparison moving from last to 10</a:t>
            </a:r>
            <a:r>
              <a:rPr lang="en-US" b="1" i="1" baseline="30000" dirty="0"/>
              <a:t>th</a:t>
            </a:r>
            <a:r>
              <a:rPr lang="en-US" b="1" i="1" baseline="0" dirty="0"/>
              <a:t> last. </a:t>
            </a:r>
            <a:endParaRPr lang="en-US" b="1"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EEB45B-3865-4DF6-872C-E1074DA0322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930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327025" y="698500"/>
            <a:ext cx="6203950" cy="3490913"/>
          </a:xfrm>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Because maternal deaths are quite rare in industrialized countries, the figures are based per 100,000 births. The standard measure for deaths includes deaths during pregnancy through 42 days after the birth, though other measures use different standards (e.g. pregnancy related mortality includes deaths up to 1 year after birth is most commonly presented in the U.S.).</a:t>
            </a:r>
          </a:p>
          <a:p>
            <a:endParaRPr lang="en-US" b="1" i="1" dirty="0"/>
          </a:p>
          <a:p>
            <a:r>
              <a:rPr lang="en-US" b="1" i="1" dirty="0"/>
              <a:t>Maternal mortality is a ratio (rather than a rate as in the earlier measures of infant deaths), because while deaths during pregnancy are included in the numerator, the denominator is based on live births rather than pregnancies because most countries don’t maintain records of pregnancy totals (which includes abortions and miscarriages), just births and deaths.</a:t>
            </a:r>
          </a:p>
        </p:txBody>
      </p:sp>
    </p:spTree>
    <p:extLst>
      <p:ext uri="{BB962C8B-B14F-4D97-AF65-F5344CB8AC3E}">
        <p14:creationId xmlns:p14="http://schemas.microsoft.com/office/powerpoint/2010/main" val="175729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U.S. to all countries results in this ranking, but as noted before, such comparisons</a:t>
            </a:r>
            <a:r>
              <a:rPr lang="en-US" baseline="0" dirty="0"/>
              <a:t> don’t make sense.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31A9D-4616-4CF6-B884-347C406F73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06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r>
              <a:rPr lang="en-US" b="1" i="1" dirty="0"/>
              <a:t>U.S. Births have dropped substantially since 2007, though there was a slight</a:t>
            </a:r>
            <a:r>
              <a:rPr lang="en-US" b="1" i="1" baseline="0" dirty="0"/>
              <a:t> increase between 2013-2014 and in the second COVID year</a:t>
            </a:r>
            <a:r>
              <a:rPr lang="en-US" b="1" i="1" dirty="0"/>
              <a:t>. This</a:t>
            </a:r>
            <a:r>
              <a:rPr lang="en-US" b="1" i="1" baseline="0" dirty="0"/>
              <a:t> corresponded initially to the recession. </a:t>
            </a:r>
            <a:r>
              <a:rPr lang="en-US" b="1" i="1" dirty="0"/>
              <a:t>What’s most notable at this point is that as the economy has recovered the number of births haven’t gone back up. This is largely the result of a major drop in the birth rate among Hispanics (see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EB45B-3865-4DF6-872C-E1074DA032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40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Limiting the comparison to more comparable countries once again places last by a wide margin. In fairness, the US 2021 rate includes a full year of COVID which particularly hit hard in the third quarter of 2021.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81100-B90A-438D-8B07-3C53C9A604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754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rationalization used to explain the poor U.S. performance is that we are a more diverse society than our comparison countries.</a:t>
            </a:r>
            <a:r>
              <a:rPr lang="en-US" b="1" baseline="0" dirty="0"/>
              <a:t> However, as the figure illustrates, even if we limit the U.S. data to just non-Hispanic white women, the U.S. would still rank last by a wide margin. That’s not to underestimate the profound racial disparities in U.S. maternal deaths (more on that later), but it does suggest that there are more systematic factors underlying the poor U.S. performance.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81100-B90A-438D-8B07-3C53C9A604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244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 familiar pattern with higher maternal mortality rates in the deep South and states that have generally better health outcomes having lower rates. The states in dark gray, while they can’t be reported on because they had less than 10 deaths, likely have low rates since they haven’t reported 10 deaths in 4 years.  </a:t>
            </a:r>
          </a:p>
        </p:txBody>
      </p:sp>
      <p:sp>
        <p:nvSpPr>
          <p:cNvPr id="4" name="Slide Number Placeholder 3"/>
          <p:cNvSpPr>
            <a:spLocks noGrp="1"/>
          </p:cNvSpPr>
          <p:nvPr>
            <p:ph type="sldNum" sz="quarter" idx="5"/>
          </p:nvPr>
        </p:nvSpPr>
        <p:spPr/>
        <p:txBody>
          <a:bodyPr/>
          <a:lstStyle/>
          <a:p>
            <a:pPr>
              <a:defRPr/>
            </a:pPr>
            <a:fld id="{B7EEB45B-3865-4DF6-872C-E1074DA0322B}" type="slidenum">
              <a:rPr lang="en-US" smtClean="0"/>
              <a:pPr>
                <a:defRPr/>
              </a:pPr>
              <a:t>22</a:t>
            </a:fld>
            <a:endParaRPr lang="en-US"/>
          </a:p>
        </p:txBody>
      </p:sp>
    </p:spTree>
    <p:extLst>
      <p:ext uri="{BB962C8B-B14F-4D97-AF65-F5344CB8AC3E}">
        <p14:creationId xmlns:p14="http://schemas.microsoft.com/office/powerpoint/2010/main" val="419629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rates are for the 2 years and 1 quarter prior to the pandemic. It shows wide interstate variation with the Alabama rate more than 4 times the rate in Wisconsin.  </a:t>
            </a:r>
          </a:p>
        </p:txBody>
      </p:sp>
      <p:sp>
        <p:nvSpPr>
          <p:cNvPr id="4" name="Slide Number Placeholder 3"/>
          <p:cNvSpPr>
            <a:spLocks noGrp="1"/>
          </p:cNvSpPr>
          <p:nvPr>
            <p:ph type="sldNum" sz="quarter" idx="5"/>
          </p:nvPr>
        </p:nvSpPr>
        <p:spPr/>
        <p:txBody>
          <a:bodyPr/>
          <a:lstStyle/>
          <a:p>
            <a:pPr>
              <a:defRPr/>
            </a:pPr>
            <a:fld id="{B7EEB45B-3865-4DF6-872C-E1074DA0322B}" type="slidenum">
              <a:rPr lang="en-US" smtClean="0"/>
              <a:pPr>
                <a:defRPr/>
              </a:pPr>
              <a:t>23</a:t>
            </a:fld>
            <a:endParaRPr lang="en-US"/>
          </a:p>
        </p:txBody>
      </p:sp>
    </p:spTree>
    <p:extLst>
      <p:ext uri="{BB962C8B-B14F-4D97-AF65-F5344CB8AC3E}">
        <p14:creationId xmlns:p14="http://schemas.microsoft.com/office/powerpoint/2010/main" val="2666348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Obviously, state rates surged during the pandemic. While the ranking stayed generally the same and the sample is too small to say anything definitive about changes in rank, there were some notable shifts. These may reflect how states fared in the pandemic or simply random change. New Mexico dropped from 16</a:t>
            </a:r>
            <a:r>
              <a:rPr lang="en-US" b="1" baseline="30000" dirty="0"/>
              <a:t>th</a:t>
            </a:r>
            <a:r>
              <a:rPr lang="en-US" b="1" dirty="0"/>
              <a:t> pre-pandemic to 38</a:t>
            </a:r>
            <a:r>
              <a:rPr lang="en-US" b="1" baseline="30000" dirty="0"/>
              <a:t>th</a:t>
            </a:r>
            <a:r>
              <a:rPr lang="en-US" b="1" dirty="0"/>
              <a:t> during the pandemic in the ranking and Iowa from 3</a:t>
            </a:r>
            <a:r>
              <a:rPr lang="en-US" b="1" baseline="30000" dirty="0"/>
              <a:t>rd</a:t>
            </a:r>
            <a:r>
              <a:rPr lang="en-US" b="1" dirty="0"/>
              <a:t> to 23</a:t>
            </a:r>
            <a:r>
              <a:rPr lang="en-US" b="1" baseline="30000" dirty="0"/>
              <a:t>rd</a:t>
            </a:r>
            <a:r>
              <a:rPr lang="en-US" b="1" dirty="0"/>
              <a:t>. On the other hand, West Virginia rose from 38</a:t>
            </a:r>
            <a:r>
              <a:rPr lang="en-US" b="1" baseline="30000" dirty="0"/>
              <a:t>th</a:t>
            </a:r>
            <a:r>
              <a:rPr lang="en-US" b="1" dirty="0"/>
              <a:t> to 17</a:t>
            </a:r>
            <a:r>
              <a:rPr lang="en-US" b="1" baseline="30000" dirty="0"/>
              <a:t>th</a:t>
            </a:r>
            <a:r>
              <a:rPr lang="en-US" b="1" dirty="0"/>
              <a:t> and Kansas from 29</a:t>
            </a:r>
            <a:r>
              <a:rPr lang="en-US" b="1" baseline="30000" dirty="0"/>
              <a:t>th</a:t>
            </a:r>
            <a:r>
              <a:rPr lang="en-US" b="1" dirty="0"/>
              <a:t> to 11</a:t>
            </a:r>
            <a:r>
              <a:rPr lang="en-US" b="1" baseline="30000" dirty="0"/>
              <a:t>th</a:t>
            </a:r>
            <a:r>
              <a:rPr lang="en-US" b="1" dirty="0"/>
              <a:t>. </a:t>
            </a:r>
          </a:p>
        </p:txBody>
      </p:sp>
      <p:sp>
        <p:nvSpPr>
          <p:cNvPr id="4" name="Slide Number Placeholder 3"/>
          <p:cNvSpPr>
            <a:spLocks noGrp="1"/>
          </p:cNvSpPr>
          <p:nvPr>
            <p:ph type="sldNum" sz="quarter" idx="5"/>
          </p:nvPr>
        </p:nvSpPr>
        <p:spPr/>
        <p:txBody>
          <a:bodyPr/>
          <a:lstStyle/>
          <a:p>
            <a:pPr>
              <a:defRPr/>
            </a:pPr>
            <a:fld id="{B7EEB45B-3865-4DF6-872C-E1074DA0322B}" type="slidenum">
              <a:rPr lang="en-US" smtClean="0"/>
              <a:pPr>
                <a:defRPr/>
              </a:pPr>
              <a:t>24</a:t>
            </a:fld>
            <a:endParaRPr lang="en-US"/>
          </a:p>
        </p:txBody>
      </p:sp>
    </p:spTree>
    <p:extLst>
      <p:ext uri="{BB962C8B-B14F-4D97-AF65-F5344CB8AC3E}">
        <p14:creationId xmlns:p14="http://schemas.microsoft.com/office/powerpoint/2010/main" val="2332711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327025" y="698500"/>
            <a:ext cx="6203950" cy="3490913"/>
          </a:xfrm>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It may be that looking at contemporary rates obscures trends over time so we’ll look at how the US fares when compared to the average rates since 2000 for the other 14 comparison  countries.</a:t>
            </a:r>
            <a:r>
              <a:rPr lang="en-US" dirty="0"/>
              <a:t> </a:t>
            </a:r>
          </a:p>
        </p:txBody>
      </p:sp>
    </p:spTree>
    <p:extLst>
      <p:ext uri="{BB962C8B-B14F-4D97-AF65-F5344CB8AC3E}">
        <p14:creationId xmlns:p14="http://schemas.microsoft.com/office/powerpoint/2010/main" val="847453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327025" y="698500"/>
            <a:ext cx="6203950" cy="3490913"/>
          </a:xfrm>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74524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327025" y="698500"/>
            <a:ext cx="6203950" cy="3490913"/>
          </a:xfrm>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The point is that while the US has improved</a:t>
            </a:r>
            <a:r>
              <a:rPr lang="en-US" b="1" i="1" baseline="0" dirty="0"/>
              <a:t> over recent years, we fare poorly in comparisons because: (1) we are starting from behind and (2) the other countries are generally improving at a faster rate than the U.S.,  so we fall even further behind. </a:t>
            </a:r>
            <a:endParaRPr lang="en-US" dirty="0"/>
          </a:p>
        </p:txBody>
      </p:sp>
    </p:spTree>
    <p:extLst>
      <p:ext uri="{BB962C8B-B14F-4D97-AF65-F5344CB8AC3E}">
        <p14:creationId xmlns:p14="http://schemas.microsoft.com/office/powerpoint/2010/main" val="46022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327025" y="698500"/>
            <a:ext cx="6203950" cy="3490913"/>
          </a:xfrm>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08024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327025" y="698500"/>
            <a:ext cx="6203950" cy="3490913"/>
          </a:xfrm>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Two striking findings here: (1) the comparison countries start out far better than the U.S.; and (2) they still reduced</a:t>
            </a:r>
            <a:r>
              <a:rPr lang="en-US" b="1" i="1" baseline="0" dirty="0"/>
              <a:t> their neonatal mortality rate at a faster pace than the U.S. proportionally (34% decrease vs a 22% decline), while the absolute declines were comparable (by 1.1/1,000 for comparison countries vs. 1.0/1,000 for the U.S.).</a:t>
            </a:r>
            <a:endParaRPr lang="en-US" b="1" i="1" dirty="0"/>
          </a:p>
        </p:txBody>
      </p:sp>
    </p:spTree>
    <p:extLst>
      <p:ext uri="{BB962C8B-B14F-4D97-AF65-F5344CB8AC3E}">
        <p14:creationId xmlns:p14="http://schemas.microsoft.com/office/powerpoint/2010/main" val="51001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r>
              <a:rPr lang="en-US" b="1" i="1" u="none" dirty="0"/>
              <a:t>Note</a:t>
            </a:r>
            <a:r>
              <a:rPr lang="en-US" b="1" i="1" u="none" baseline="0" dirty="0"/>
              <a:t> that most of the decrease has been the result of a decline in the Hispanic birth rate.</a:t>
            </a:r>
            <a:endParaRPr lang="en-US" b="1" i="1" u="none"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02461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327025" y="698500"/>
            <a:ext cx="6203950" cy="3490913"/>
          </a:xfrm>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Two striking findings here: (1) the comparison countries start out far better than the U.S.; and (2) they still reduced</a:t>
            </a:r>
            <a:r>
              <a:rPr lang="en-US" b="1" i="1" baseline="0" dirty="0"/>
              <a:t> their neonatal mortality rate at a faster pace than the U.S. proportionally (34% decrease vs a 22% decline), while the absolute declines were comparable (by 1.1/1,000 for comparison countries vs. 1.0/1,000 for the U.S.).</a:t>
            </a:r>
            <a:endParaRPr lang="en-US" b="1" i="1" dirty="0"/>
          </a:p>
        </p:txBody>
      </p:sp>
    </p:spTree>
    <p:extLst>
      <p:ext uri="{BB962C8B-B14F-4D97-AF65-F5344CB8AC3E}">
        <p14:creationId xmlns:p14="http://schemas.microsoft.com/office/powerpoint/2010/main" val="3063753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r>
              <a:rPr lang="en-US" b="1" i="1" dirty="0"/>
              <a:t>Simply multiplying 5.277 by the 21 years in this trend one gets 110,817 a</a:t>
            </a:r>
            <a:r>
              <a:rPr lang="en-US" b="1" i="1" baseline="0" dirty="0"/>
              <a:t> figure larger than the capacity of the Rose Bowl.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31</a:t>
            </a:fld>
            <a:endParaRPr lang="en-US"/>
          </a:p>
        </p:txBody>
      </p:sp>
    </p:spTree>
    <p:extLst>
      <p:ext uri="{BB962C8B-B14F-4D97-AF65-F5344CB8AC3E}">
        <p14:creationId xmlns:p14="http://schemas.microsoft.com/office/powerpoint/2010/main" val="747243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r>
              <a:rPr lang="en-US" b="1" i="1" dirty="0">
                <a:solidFill>
                  <a:srgbClr val="000000"/>
                </a:solidFill>
              </a:rPr>
              <a:t>We see a similar pattern to the case of neonatal</a:t>
            </a:r>
            <a:r>
              <a:rPr lang="en-US" b="1" i="1" baseline="0" dirty="0">
                <a:solidFill>
                  <a:srgbClr val="000000"/>
                </a:solidFill>
              </a:rPr>
              <a:t> mortality, with the U.S. beginning with a rate higher than the comparisons country. However, in the case of perinatal mortality the U.S. decline is larger, though the U.S. remains behind the comparison countries. </a:t>
            </a:r>
            <a:endParaRPr lang="en-US" b="1" i="1" dirty="0">
              <a:solidFill>
                <a:srgbClr val="000000"/>
              </a:solidFill>
            </a:endParaRPr>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367984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Start by placing US in a global context. </a:t>
            </a:r>
          </a:p>
          <a:p>
            <a:endParaRPr lang="en-US" b="1" dirty="0"/>
          </a:p>
          <a:p>
            <a:r>
              <a:rPr lang="en-US" b="1" dirty="0"/>
              <a:t>The comparison here is to our 9 other comparison countries with at least 300,000 births. The</a:t>
            </a:r>
            <a:r>
              <a:rPr lang="en-US" b="1" baseline="0" dirty="0"/>
              <a:t> red line represents the average maternal mortality ratio for those countries (not adjusted for # births). The trend data for the U.S. ratio is based on a combination of official NVSS data from 2000-2007 and 2018-2021 while 2008-2017 is an estimate </a:t>
            </a:r>
            <a:r>
              <a:rPr lang="en-US" b="1" baseline="0" dirty="0">
                <a:solidFill>
                  <a:srgbClr val="FF0000"/>
                </a:solidFill>
              </a:rPr>
              <a:t>from CDC data</a:t>
            </a:r>
            <a:r>
              <a:rPr lang="en-US" b="1" baseline="0" dirty="0"/>
              <a:t>. US data estimated from CDC’s Pregnancy Mortality Surveillance System because NVSS did not report the maternal mortality rate between 2007 and 2017 due to concerns about measurement of maternal deaths.</a:t>
            </a:r>
          </a:p>
          <a:p>
            <a:endParaRPr lang="en-US" b="1" baseline="0" dirty="0"/>
          </a:p>
          <a:p>
            <a:r>
              <a:rPr lang="en-US" b="1" baseline="0" dirty="0"/>
              <a:t>Two key findings: (1) The comparison countries in 2000 had an average maternal mortality rate (6.3) half that of the U.S. (12.6); and (2) Between 2000 and 2020, the average for the comparison countries declined 16% to 5.2 per 100,000, followed by an increase to 6.1 in 2020, presumably related to the COVID pandemic. The U.S. ratio stayed essentially unchanged between 2000 and 2017. When the official NVSS US mortality ratio was reported again in 2018, it was notably higher and has risen rapidly since, abetted by the pandemic in 2020 and 2021.  In 2020, the U.S. rate was almost 4 times that of the comparison countries. </a:t>
            </a:r>
            <a:endParaRPr lang="en-US" b="1" dirty="0"/>
          </a:p>
          <a:p>
            <a:endParaRPr lang="en-US" b="1" dirty="0"/>
          </a:p>
          <a:p>
            <a:endParaRPr lang="en-US" b="1" dirty="0"/>
          </a:p>
          <a:p>
            <a:r>
              <a:rPr lang="en-US" b="1" dirty="0"/>
              <a:t>One explanation cited in the U.S. is better </a:t>
            </a:r>
            <a:r>
              <a:rPr lang="en-US" b="1" i="1" dirty="0"/>
              <a:t>case ascertainment, </a:t>
            </a:r>
            <a:r>
              <a:rPr lang="en-US" b="1" i="0" dirty="0"/>
              <a:t>arguing t</a:t>
            </a:r>
            <a:r>
              <a:rPr lang="en-US" b="1" dirty="0"/>
              <a:t>hat the US has improved its identification of cases of maternal deaths. However, the argument is difficult to sustain when one considers that the other countries the US is being compared to are also improving their case ascertainment as well. </a:t>
            </a:r>
            <a:r>
              <a:rPr lang="en-US" dirty="0"/>
              <a:t> </a:t>
            </a:r>
            <a:r>
              <a:rPr lang="en-US" b="1" dirty="0"/>
              <a:t>It may be that better ascertainment accounts for the relatively small decrease for the comparison countries as well as a portion of the rise in the US rate.  2021 data from the comparison countries will provide some insight into the impact of the pandemic on maternal health. </a:t>
            </a:r>
          </a:p>
        </p:txBody>
      </p:sp>
    </p:spTree>
    <p:extLst>
      <p:ext uri="{BB962C8B-B14F-4D97-AF65-F5344CB8AC3E}">
        <p14:creationId xmlns:p14="http://schemas.microsoft.com/office/powerpoint/2010/main" val="3915692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327025" y="698500"/>
            <a:ext cx="6203950" cy="3490913"/>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Moving past outcomes we can look at </a:t>
            </a:r>
            <a:r>
              <a:rPr lang="en-US" b="1" i="1"/>
              <a:t>how</a:t>
            </a:r>
            <a:r>
              <a:rPr lang="en-US" b="1"/>
              <a:t> birth is carried out, with particular attention to cesarean birth. </a:t>
            </a:r>
          </a:p>
        </p:txBody>
      </p:sp>
    </p:spTree>
    <p:extLst>
      <p:ext uri="{BB962C8B-B14F-4D97-AF65-F5344CB8AC3E}">
        <p14:creationId xmlns:p14="http://schemas.microsoft.com/office/powerpoint/2010/main" val="3786478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B9FC780-C585-488E-93E1-71F031E2157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1619" name="Rectangle 2"/>
          <p:cNvSpPr>
            <a:spLocks noGrp="1" noRot="1" noChangeAspect="1" noChangeArrowheads="1" noTextEdit="1"/>
          </p:cNvSpPr>
          <p:nvPr>
            <p:ph type="sldImg"/>
          </p:nvPr>
        </p:nvSpPr>
        <p:spPr>
          <a:xfrm>
            <a:off x="322263" y="698500"/>
            <a:ext cx="6213475" cy="3495675"/>
          </a:xfrm>
          <a:ln/>
        </p:spPr>
      </p:sp>
      <p:sp>
        <p:nvSpPr>
          <p:cNvPr id="111620" name="Rectangle 3"/>
          <p:cNvSpPr>
            <a:spLocks noGrp="1" noChangeArrowheads="1"/>
          </p:cNvSpPr>
          <p:nvPr>
            <p:ph type="body" idx="1"/>
          </p:nvPr>
        </p:nvSpPr>
        <p:spPr>
          <a:xfrm>
            <a:off x="914711" y="4423967"/>
            <a:ext cx="5028579" cy="41902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9" tIns="45108" rIns="90219" bIns="45108"/>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There were </a:t>
            </a:r>
            <a:r>
              <a:rPr lang="en-US" b="1" i="0" dirty="0">
                <a:solidFill>
                  <a:srgbClr val="000000"/>
                </a:solidFill>
                <a:effectLst/>
                <a:latin typeface="Verdana" panose="020B0604030504040204" pitchFamily="34" charset="0"/>
              </a:rPr>
              <a:t>3,661,220</a:t>
            </a:r>
            <a:r>
              <a:rPr lang="en-US" sz="1200" b="1" i="0" u="none" strike="noStrike" kern="1200" baseline="0" dirty="0">
                <a:solidFill>
                  <a:schemeClr val="tx1"/>
                </a:solidFill>
                <a:latin typeface="Arial" charset="0"/>
                <a:ea typeface="+mn-ea"/>
                <a:cs typeface="+mn-cs"/>
              </a:rPr>
              <a:t> </a:t>
            </a:r>
            <a:r>
              <a:rPr lang="en-GB" b="1" dirty="0"/>
              <a:t>births in the US in 2022. If the 1996 rate of 20.7% had been maintained, there would have been 757,873 as opposed to  the 1.179 million cesareans. </a:t>
            </a:r>
          </a:p>
          <a:p>
            <a:pPr eaLnBrk="1" hangingPunct="1"/>
            <a:endParaRPr lang="en-GB" b="1" dirty="0"/>
          </a:p>
          <a:p>
            <a:pPr eaLnBrk="1" hangingPunct="1"/>
            <a:r>
              <a:rPr lang="en-GB" b="1" dirty="0"/>
              <a:t>In 2010 for the first time in 13 years, the US </a:t>
            </a:r>
            <a:r>
              <a:rPr lang="en-GB" b="1" dirty="0" err="1"/>
              <a:t>cesarean</a:t>
            </a:r>
            <a:r>
              <a:rPr lang="en-GB" b="1" dirty="0"/>
              <a:t> rate decreased slightly (from 32.9% to 32.8%).  It has stayed essentially level</a:t>
            </a:r>
            <a:r>
              <a:rPr lang="en-GB" b="1" baseline="0" dirty="0"/>
              <a:t> for the next several years and then experienced a more notable drop between 2013-2014 (0.5 percentage point) and dropped another two-tenths in 2015 to 32.0, and has remained between 31.7% &amp; 32.2% since. </a:t>
            </a:r>
            <a:endParaRPr lang="en-GB" b="1" dirty="0"/>
          </a:p>
        </p:txBody>
      </p:sp>
    </p:spTree>
    <p:extLst>
      <p:ext uri="{BB962C8B-B14F-4D97-AF65-F5344CB8AC3E}">
        <p14:creationId xmlns:p14="http://schemas.microsoft.com/office/powerpoint/2010/main" val="4222344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This slide breaks down cesarean rates by race/ethnicity into the three major groups reported on by NCHS (data on births to Asian Mothers is not readily available for this entire time period nationally though it is in many states). It undermines the myth that the rising cesarean rate was driven by White mothers, perhaps demanding scheduled cesareans. </a:t>
            </a:r>
          </a:p>
          <a:p>
            <a:endParaRPr lang="en-US" b="1" dirty="0"/>
          </a:p>
          <a:p>
            <a:r>
              <a:rPr lang="en-US" b="1" dirty="0"/>
              <a:t>Actually, there’s a more interesting pattern with the decline in cesarean rates in the early 1990s happening only among White non-Hispanic and Hispanic mothers. Rates for Black non-Hispanic mothers were essentially unchanged from 1990-1997. When rates began to rise in the mid 1990s, they rose slightly faster among Black mothers than the other groups. The result is that over the 30-year period documented, the US went from White non-Hispanic mothers having a cesarean rate 1.4 percentage points higher than Black non-Hispanic mothers to the latter group having a rate 5.8 percentage points higher by 2021.</a:t>
            </a:r>
          </a:p>
          <a:p>
            <a:endParaRPr lang="en-US" b="1" dirty="0"/>
          </a:p>
          <a:p>
            <a:r>
              <a:rPr lang="en-US" b="1" dirty="0"/>
              <a:t>From 2009-2019, the cesarean rate has remained essentially unchanged among non-Hispanic Black mothers (approximately 35.5%) and Hispanic</a:t>
            </a:r>
            <a:r>
              <a:rPr lang="en-US" b="1" baseline="0" dirty="0"/>
              <a:t> mothers (</a:t>
            </a:r>
            <a:r>
              <a:rPr lang="en-US" b="1" dirty="0"/>
              <a:t>31.7%), with a slight uptick in 2020 and 2021 that bears monitoring (which of course, we will). </a:t>
            </a:r>
          </a:p>
          <a:p>
            <a:endParaRPr lang="en-US" b="1" u="sng" dirty="0"/>
          </a:p>
          <a:p>
            <a:r>
              <a:rPr lang="en-US" b="1" i="1" u="sng" dirty="0"/>
              <a:t>NOTABLY THE OVERALL DECLINE IN U.S. CESAREAN RATES BETWEEN 2009-2015 WAS DRIVEN BY THE DECREASE AMONG NON-HISPANIC WHITE MOTHERS (</a:t>
            </a:r>
            <a:r>
              <a:rPr lang="en-US" b="1" i="1" dirty="0"/>
              <a:t>32.8% TO 31.1%). </a:t>
            </a:r>
          </a:p>
          <a:p>
            <a:endParaRPr lang="en-US" b="1" i="1" dirty="0"/>
          </a:p>
          <a:p>
            <a:r>
              <a:rPr lang="en-US" b="1" i="1" dirty="0"/>
              <a:t>The result is that the disparity in the cesarean rate between white and black</a:t>
            </a:r>
            <a:r>
              <a:rPr lang="en-US" b="1" i="1" baseline="0" dirty="0"/>
              <a:t> mothers is now 4.4 percentage points, the largest ever recorded. </a:t>
            </a:r>
            <a:r>
              <a:rPr lang="en-US" b="1" i="1" dirty="0"/>
              <a:t> </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BE8058-9EAE-45F3-85BE-29423AA36C9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12284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There</a:t>
            </a:r>
            <a:r>
              <a:rPr lang="en-US" b="1" i="1" baseline="0" dirty="0"/>
              <a:t> has been a strong relationship in the culture of interventions. As the rate of vaginal birth after cesareans (VBAC) changed in the U.S., the primary cesarean rate changed in an almost perfect negative correlation over time. Increases in one corresponded closely to decreases in the other. </a:t>
            </a:r>
          </a:p>
          <a:p>
            <a:endParaRPr lang="en-US" b="1" i="1" baseline="0" dirty="0"/>
          </a:p>
          <a:p>
            <a:r>
              <a:rPr lang="en-US" b="1" i="1" baseline="0" dirty="0"/>
              <a:t>The  reason this data is unofficial from 2005-2015 is that NCHS did not publish an official rate for that period because of the delayed adoption of the revised birth certificate. The revision included a new, more accurate measure for method of delivery and the states with the new certificate  generally reported a slightly higher VBAC rate.  The “unofficial” rate reported here relies on data from revised states and hence involves slightly different (and a growing number of) states until 2016 when a national rate was reported. Even in the unofficial years the pattern remained consistent. </a:t>
            </a:r>
          </a:p>
          <a:p>
            <a:endParaRPr lang="en-US" b="1" i="1"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EEB45B-3865-4DF6-872C-E1074DA0322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0879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pPr eaLnBrk="1" hangingPunct="1"/>
            <a:r>
              <a:rPr lang="en-GB" b="1" i="1" dirty="0"/>
              <a:t>The US is in the upper group of country cesarean rates, but not the highest with Australia, Italy</a:t>
            </a:r>
            <a:r>
              <a:rPr lang="en-GB" b="1" i="1" baseline="0" dirty="0"/>
              <a:t> and </a:t>
            </a:r>
            <a:r>
              <a:rPr lang="en-GB" b="1" i="1" dirty="0"/>
              <a:t>Korea, having higher rates.</a:t>
            </a:r>
            <a:r>
              <a:rPr lang="en-GB" b="1" i="1" baseline="0" dirty="0"/>
              <a:t> T</a:t>
            </a:r>
            <a:r>
              <a:rPr lang="en-GB" b="1" i="1" dirty="0"/>
              <a:t>wo countries dropped from this analysis because their number of births went below 100,000, Hungary(38.1%) and Portugal (36.0%), also have higher rates than the U.S. Most comparison countries have lower rates, most notably Israel, the Netherlands, Sweden</a:t>
            </a:r>
            <a:r>
              <a:rPr lang="en-GB" b="1" i="1" baseline="0" dirty="0"/>
              <a:t> and</a:t>
            </a:r>
            <a:r>
              <a:rPr lang="en-GB" b="1" i="1" dirty="0"/>
              <a:t> Belgium– all countries with very different systems and all countries with better outcomes than the U.S. </a:t>
            </a:r>
          </a:p>
          <a:p>
            <a:pPr eaLnBrk="1" hangingPunct="1"/>
            <a:endParaRPr lang="en-GB" b="1" i="1" dirty="0"/>
          </a:p>
          <a:p>
            <a:pPr eaLnBrk="1" hangingPunct="1"/>
            <a:r>
              <a:rPr lang="en-GB" b="1" i="1" dirty="0"/>
              <a:t>Cesarean rates have been levelling off</a:t>
            </a:r>
            <a:r>
              <a:rPr lang="en-GB" b="1" i="1" baseline="0" dirty="0"/>
              <a:t> in industrialized countries in recent years (see later trend slide).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EEB45B-3865-4DF6-872C-E1074DA0322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4746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general trend has been for cesarean rates to level off or</a:t>
            </a:r>
            <a:r>
              <a:rPr lang="en-US" b="1" baseline="0" dirty="0"/>
              <a:t> slightly decrease in the past decade among those countries (U.S. Italy, Portugal, Switzerland) that had substantial increases between the late 1990s and 2010. For those countries which didn’t have the surge in this period (see Netherlands, Sweden, Finland, Israel) , their rates have remained steady for almost 2 decades. </a:t>
            </a:r>
            <a:endParaRPr lang="en-US" b="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40</a:t>
            </a:fld>
            <a:endParaRPr lang="en-US"/>
          </a:p>
        </p:txBody>
      </p:sp>
    </p:spTree>
    <p:extLst>
      <p:ext uri="{BB962C8B-B14F-4D97-AF65-F5344CB8AC3E}">
        <p14:creationId xmlns:p14="http://schemas.microsoft.com/office/powerpoint/2010/main" val="381970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r>
              <a:rPr lang="en-US" b="1" dirty="0"/>
              <a:t>Non-Hispanic white births accounted for about </a:t>
            </a:r>
            <a:r>
              <a:rPr lang="en-US" b="1" baseline="0" dirty="0"/>
              <a:t>two out of every three (66%) births in 1990. This was followed by a steady decline in the proportion of all births to whites. By 2000 they accounted for 59% of all U.S. births and by 2010 54%. The decline was driven primarily by a rapid growth in births to Hispanic mothers which, by 2007 had reached almost a quarter (24.6%) of all births. However the recent decline in the Hispanic birth rate has led to a slight decline and then leveling in that proportion prior to a surge in 2022 to 25.5%. The proportion of all births to non-Hispanic blacks has remained relatively steady across the last quarter century.  Those fearing a “minority/majority” need not worry for the moment beyond the self reflection necessary to determine why they should fear that development in the first place. </a:t>
            </a:r>
            <a:endParaRPr lang="en-US" b="1" dirty="0"/>
          </a:p>
        </p:txBody>
      </p:sp>
      <p:sp>
        <p:nvSpPr>
          <p:cNvPr id="4" name="Slide Number Placeholder 3"/>
          <p:cNvSpPr>
            <a:spLocks noGrp="1"/>
          </p:cNvSpPr>
          <p:nvPr>
            <p:ph type="sldNum" sz="quarter" idx="10"/>
          </p:nvPr>
        </p:nvSpPr>
        <p:spPr/>
        <p:txBody>
          <a:bodyPr/>
          <a:lstStyle/>
          <a:p>
            <a:pPr>
              <a:defRPr/>
            </a:pPr>
            <a:fld id="{C263D6CE-104B-4139-8E05-E7044A2A0EBB}"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724334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more context here’s a comparison between the U.S. with the average for major OECD countries and they share a pattern of increases from 2000-2007 and a plateauing thereafter, only with the OECD average consistently about 7 percentage lower than the US. It also includes 2 countries where rates are surging, Ireland and England. In 2009, England’s rates was 8.8 percentage points lower than the U.S. By 2021, England was almost 4 percentage points higher, a remarkable turnaround in 12 years. </a:t>
            </a:r>
          </a:p>
        </p:txBody>
      </p:sp>
      <p:sp>
        <p:nvSpPr>
          <p:cNvPr id="4" name="Slide Number Placeholder 3"/>
          <p:cNvSpPr>
            <a:spLocks noGrp="1"/>
          </p:cNvSpPr>
          <p:nvPr>
            <p:ph type="sldNum" sz="quarter" idx="5"/>
          </p:nvPr>
        </p:nvSpPr>
        <p:spPr/>
        <p:txBody>
          <a:bodyPr/>
          <a:lstStyle/>
          <a:p>
            <a:pPr>
              <a:defRPr/>
            </a:pPr>
            <a:fld id="{B7EEB45B-3865-4DF6-872C-E1074DA0322B}" type="slidenum">
              <a:rPr lang="en-US" smtClean="0"/>
              <a:pPr>
                <a:defRPr/>
              </a:pPr>
              <a:t>41</a:t>
            </a:fld>
            <a:endParaRPr lang="en-US"/>
          </a:p>
        </p:txBody>
      </p:sp>
    </p:spTree>
    <p:extLst>
      <p:ext uri="{BB962C8B-B14F-4D97-AF65-F5344CB8AC3E}">
        <p14:creationId xmlns:p14="http://schemas.microsoft.com/office/powerpoint/2010/main" val="326656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The US ranks near the bottom when compared to other industrialized countries on VBAC rates. On the plus side, we’re higher than Italy, Latvia and Cyprus and our</a:t>
            </a:r>
            <a:r>
              <a:rPr lang="en-US" sz="1200" b="1" baseline="0" dirty="0"/>
              <a:t> rate is going up (slowly) with a 2021 rate of 14.2%</a:t>
            </a:r>
            <a:r>
              <a:rPr lang="en-US" sz="1200" b="1" dirty="0"/>
              <a:t>. Many countries don’t regularly report VBAC rates but a collaboration of researchers</a:t>
            </a:r>
            <a:r>
              <a:rPr lang="en-US" sz="1200" b="1" baseline="0" dirty="0"/>
              <a:t> from </a:t>
            </a:r>
            <a:r>
              <a:rPr lang="en-US" sz="1200" b="1" dirty="0"/>
              <a:t>European countries put together a report entitled Euro-Peristats (http://www.europeristat.com/) that provides data that can be used to estimate VBAC rates. Their most recent publication that included VBAC rates involved data from 2015, hence that was our point of comparison.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EEB45B-3865-4DF6-872C-E1074DA0322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1096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327025" y="698500"/>
            <a:ext cx="6203950" cy="3490913"/>
          </a:xfrm>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a:t>What’s the problem with high rates of intervention? Interventions in and of themselves can be critical to the saving of maternal and infant lives. The question is whether there is a point at which interventions that are helpful for high risk cases, become so widely applied to the general population that they create problems where they wouldn’t otherwise have existed.  </a:t>
            </a:r>
          </a:p>
        </p:txBody>
      </p:sp>
    </p:spTree>
    <p:extLst>
      <p:ext uri="{BB962C8B-B14F-4D97-AF65-F5344CB8AC3E}">
        <p14:creationId xmlns:p14="http://schemas.microsoft.com/office/powerpoint/2010/main" val="1771686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was the distribution of</a:t>
            </a:r>
            <a:r>
              <a:rPr lang="en-US" b="1" baseline="0" dirty="0"/>
              <a:t> U.S. births in 1990. Notice a slight peak at 40 weeks, with almost half of all births at 40+ weeks.  </a:t>
            </a:r>
            <a:endParaRPr lang="en-US" b="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44</a:t>
            </a:fld>
            <a:endParaRPr lang="en-US"/>
          </a:p>
        </p:txBody>
      </p:sp>
    </p:spTree>
    <p:extLst>
      <p:ext uri="{BB962C8B-B14F-4D97-AF65-F5344CB8AC3E}">
        <p14:creationId xmlns:p14="http://schemas.microsoft.com/office/powerpoint/2010/main" val="2707115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2021, gestational age had shifted significantly with a clear peak at 39 weeks and 30% at 40+ weeks.</a:t>
            </a:r>
          </a:p>
        </p:txBody>
      </p:sp>
      <p:sp>
        <p:nvSpPr>
          <p:cNvPr id="4" name="Slide Number Placeholder 3"/>
          <p:cNvSpPr>
            <a:spLocks noGrp="1"/>
          </p:cNvSpPr>
          <p:nvPr>
            <p:ph type="sldNum" sz="quarter" idx="5"/>
          </p:nvPr>
        </p:nvSpPr>
        <p:spPr/>
        <p:txBody>
          <a:bodyPr/>
          <a:lstStyle/>
          <a:p>
            <a:pPr>
              <a:defRPr/>
            </a:pPr>
            <a:fld id="{B7EEB45B-3865-4DF6-872C-E1074DA0322B}" type="slidenum">
              <a:rPr lang="en-US" smtClean="0"/>
              <a:pPr>
                <a:defRPr/>
              </a:pPr>
              <a:t>45</a:t>
            </a:fld>
            <a:endParaRPr lang="en-US"/>
          </a:p>
        </p:txBody>
      </p:sp>
    </p:spTree>
    <p:extLst>
      <p:ext uri="{BB962C8B-B14F-4D97-AF65-F5344CB8AC3E}">
        <p14:creationId xmlns:p14="http://schemas.microsoft.com/office/powerpoint/2010/main" val="2882153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Placing the two distributions adjacent to each other highlights the profound shift in 30 years of a pattern of gestational age distributions that had been the case for millennia.</a:t>
            </a:r>
          </a:p>
        </p:txBody>
      </p:sp>
      <p:sp>
        <p:nvSpPr>
          <p:cNvPr id="4" name="Slide Number Placeholder 3"/>
          <p:cNvSpPr>
            <a:spLocks noGrp="1"/>
          </p:cNvSpPr>
          <p:nvPr>
            <p:ph type="sldNum" sz="quarter" idx="5"/>
          </p:nvPr>
        </p:nvSpPr>
        <p:spPr/>
        <p:txBody>
          <a:bodyPr/>
          <a:lstStyle/>
          <a:p>
            <a:pPr>
              <a:defRPr/>
            </a:pPr>
            <a:fld id="{B7EEB45B-3865-4DF6-872C-E1074DA0322B}" type="slidenum">
              <a:rPr lang="en-US" smtClean="0"/>
              <a:pPr>
                <a:defRPr/>
              </a:pPr>
              <a:t>46</a:t>
            </a:fld>
            <a:endParaRPr lang="en-US"/>
          </a:p>
        </p:txBody>
      </p:sp>
    </p:spTree>
    <p:extLst>
      <p:ext uri="{BB962C8B-B14F-4D97-AF65-F5344CB8AC3E}">
        <p14:creationId xmlns:p14="http://schemas.microsoft.com/office/powerpoint/2010/main" val="4057948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This distribution is based on a revised measure of gestational age not available before 2007 for the prior longitudinal comparison. The revised measure generally reports gestational ages that cluster closer to 39 weeks. This slide suggests the degree to which obstetrical practice influences gestational age, with a decidedly different distribution for U.S. home and hospital births.  Home births have remained centered on 40-week gestations, with 59% at 40+ weeks compared to 21% of hospital births. </a:t>
            </a:r>
          </a:p>
        </p:txBody>
      </p:sp>
      <p:sp>
        <p:nvSpPr>
          <p:cNvPr id="4" name="Slide Number Placeholder 3"/>
          <p:cNvSpPr>
            <a:spLocks noGrp="1"/>
          </p:cNvSpPr>
          <p:nvPr>
            <p:ph type="sldNum" sz="quarter" idx="5"/>
          </p:nvPr>
        </p:nvSpPr>
        <p:spPr/>
        <p:txBody>
          <a:bodyPr/>
          <a:lstStyle/>
          <a:p>
            <a:pPr>
              <a:defRPr/>
            </a:pPr>
            <a:fld id="{B7EEB45B-3865-4DF6-872C-E1074DA0322B}" type="slidenum">
              <a:rPr lang="en-US" smtClean="0"/>
              <a:pPr>
                <a:defRPr/>
              </a:pPr>
              <a:t>47</a:t>
            </a:fld>
            <a:endParaRPr lang="en-US"/>
          </a:p>
        </p:txBody>
      </p:sp>
    </p:spTree>
    <p:extLst>
      <p:ext uri="{BB962C8B-B14F-4D97-AF65-F5344CB8AC3E}">
        <p14:creationId xmlns:p14="http://schemas.microsoft.com/office/powerpoint/2010/main" val="3649611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r>
              <a:rPr lang="en-US" b="1" dirty="0"/>
              <a:t>The next few slides denote groups that have been actively working to improve maternity care.</a:t>
            </a:r>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49</a:t>
            </a:fld>
            <a:endParaRPr lang="en-US"/>
          </a:p>
        </p:txBody>
      </p:sp>
    </p:spTree>
    <p:extLst>
      <p:ext uri="{BB962C8B-B14F-4D97-AF65-F5344CB8AC3E}">
        <p14:creationId xmlns:p14="http://schemas.microsoft.com/office/powerpoint/2010/main" val="1142169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an evidence-based model of how maternity care could be organized to optimize safe, respectful and empowering care.</a:t>
            </a:r>
          </a:p>
        </p:txBody>
      </p:sp>
      <p:sp>
        <p:nvSpPr>
          <p:cNvPr id="4" name="Slide Number Placeholder 3"/>
          <p:cNvSpPr>
            <a:spLocks noGrp="1"/>
          </p:cNvSpPr>
          <p:nvPr>
            <p:ph type="sldNum" sz="quarter" idx="5"/>
          </p:nvPr>
        </p:nvSpPr>
        <p:spPr/>
        <p:txBody>
          <a:bodyPr/>
          <a:lstStyle/>
          <a:p>
            <a:pPr>
              <a:defRPr/>
            </a:pPr>
            <a:fld id="{B7EEB45B-3865-4DF6-872C-E1074DA0322B}" type="slidenum">
              <a:rPr lang="en-US" smtClean="0"/>
              <a:pPr>
                <a:defRPr/>
              </a:pPr>
              <a:t>54</a:t>
            </a:fld>
            <a:endParaRPr lang="en-US"/>
          </a:p>
        </p:txBody>
      </p:sp>
    </p:spTree>
    <p:extLst>
      <p:ext uri="{BB962C8B-B14F-4D97-AF65-F5344CB8AC3E}">
        <p14:creationId xmlns:p14="http://schemas.microsoft.com/office/powerpoint/2010/main" val="406923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r>
              <a:rPr lang="en-US" b="1" dirty="0">
                <a:solidFill>
                  <a:schemeClr val="tx1"/>
                </a:solidFill>
              </a:rPr>
              <a:t>Prematurity (births prior</a:t>
            </a:r>
            <a:r>
              <a:rPr lang="en-US" b="1" baseline="0" dirty="0">
                <a:solidFill>
                  <a:schemeClr val="tx1"/>
                </a:solidFill>
              </a:rPr>
              <a:t> to 37 weeks gestation) </a:t>
            </a:r>
            <a:r>
              <a:rPr lang="en-US" b="1" dirty="0">
                <a:solidFill>
                  <a:schemeClr val="tx1"/>
                </a:solidFill>
              </a:rPr>
              <a:t>decreased notably (11.8%) from 2006 to 2014,</a:t>
            </a:r>
            <a:r>
              <a:rPr lang="en-US" b="1" baseline="0" dirty="0">
                <a:solidFill>
                  <a:schemeClr val="tx1"/>
                </a:solidFill>
              </a:rPr>
              <a:t> because of a national effort to do so, led by the March of Dimes. Also notable is the change in the measurement used for gestational age from last menstrual period to an obstetric estimate (typically based on ultrasound readings) which resulted in lower rates. Since 2014 however, prematurity has been on the rise with the exception of the first COVID year (2020).</a:t>
            </a:r>
            <a:endParaRPr lang="en-US" b="1"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EB45B-3865-4DF6-872C-E1074DA0322B}"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11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Home births exceeded 1.4% of all births in 2021 reaching the highest level since recording of home births began in 1989. The proportion of births in freestanding birth centers also increased to 0.66% in 2021. In all, 75,805 births occurred out of hospital in the U.S., a total of 2.07% of all births. After a slow, steady decline from 1990-2004, the number of out of hospital births began to grow after 2004, increasing by 270% overall between 2004 and 2021. The rapid increase in</a:t>
            </a:r>
            <a:r>
              <a:rPr lang="en-US" sz="1200" b="1" kern="1200" baseline="0" dirty="0">
                <a:solidFill>
                  <a:schemeClr val="tx1"/>
                </a:solidFill>
                <a:effectLst/>
                <a:latin typeface="+mn-lt"/>
                <a:ea typeface="+mn-ea"/>
                <a:cs typeface="+mn-cs"/>
              </a:rPr>
              <a:t> out-of-hospital births that began after 2004 slowed a bit in the late teens but surged during the COVID pandemic.</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EB45B-3865-4DF6-872C-E1074DA032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58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327025" y="698500"/>
            <a:ext cx="6203950" cy="3490913"/>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The context for this question are the annual reports (e.g. WHO Health Statistics or State of the Worlds Children) of international statistics which regularly report that the US ranks somewhere around 40</a:t>
            </a:r>
            <a:r>
              <a:rPr lang="en-US" b="1" baseline="30000" dirty="0"/>
              <a:t>th</a:t>
            </a:r>
            <a:r>
              <a:rPr lang="en-US" b="1" dirty="0"/>
              <a:t> in measures like infant, neonatal or maternal mortality. </a:t>
            </a:r>
          </a:p>
          <a:p>
            <a:endParaRPr lang="en-US" b="1" dirty="0"/>
          </a:p>
          <a:p>
            <a:r>
              <a:rPr lang="en-US" b="1" dirty="0"/>
              <a:t>The problem with such claims is that they involve a number of countries that are not comparable to the US in size, wealth or demographic diversity. </a:t>
            </a:r>
          </a:p>
        </p:txBody>
      </p:sp>
    </p:spTree>
    <p:extLst>
      <p:ext uri="{BB962C8B-B14F-4D97-AF65-F5344CB8AC3E}">
        <p14:creationId xmlns:p14="http://schemas.microsoft.com/office/powerpoint/2010/main" val="225892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27025" y="698500"/>
            <a:ext cx="6203950" cy="3490913"/>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Helps to note what this captures (early deaths) and what it does not, especially in cross-national comparisons. It is only a rough measure of the quality of the maternity care system since some of the causes of death (e.g. congenital anomalies)  predate childbirth and have nothing to do with the childbirth itself. Also different countries can have different customs concerning how a live birth is measured. These differences usually center on what counts as a live birth (a determination usually based on birthweight and gestational age or in some cases “a breath”).</a:t>
            </a:r>
            <a:r>
              <a:rPr lang="en-US" dirty="0"/>
              <a:t>  </a:t>
            </a:r>
          </a:p>
        </p:txBody>
      </p:sp>
    </p:spTree>
    <p:extLst>
      <p:ext uri="{BB962C8B-B14F-4D97-AF65-F5344CB8AC3E}">
        <p14:creationId xmlns:p14="http://schemas.microsoft.com/office/powerpoint/2010/main" val="243447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the latest figures from</a:t>
            </a:r>
            <a:r>
              <a:rPr lang="en-US" b="1" baseline="0" dirty="0"/>
              <a:t> WHO. Note that these rankings are based on the neonatal mortality rate rounded to the whole number with countries listed alphabetically within each group. The use of the rounded figure probably reflects the imprecision and inconsistency in measurements cross-nationally. In this case we gave the U.S. the first rank of all countries with a NMR of at least 3 per 1,000….and the U.S. still ranked behind 28 other countries.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EEB45B-3865-4DF6-872C-E1074DA0322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2304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C49A1F-89A3-4665-842D-A7BD87A04B40}" type="slidenum">
              <a:rPr lang="en-US"/>
              <a:pPr>
                <a:defRPr/>
              </a:pPr>
              <a:t>‹#›</a:t>
            </a:fld>
            <a:endParaRPr lang="en-US"/>
          </a:p>
        </p:txBody>
      </p:sp>
    </p:spTree>
    <p:extLst>
      <p:ext uri="{BB962C8B-B14F-4D97-AF65-F5344CB8AC3E}">
        <p14:creationId xmlns:p14="http://schemas.microsoft.com/office/powerpoint/2010/main" val="39558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67988-AA1E-4662-9D05-1A458D695E26}" type="slidenum">
              <a:rPr lang="en-US"/>
              <a:pPr>
                <a:defRPr/>
              </a:pPr>
              <a:t>‹#›</a:t>
            </a:fld>
            <a:endParaRPr lang="en-US"/>
          </a:p>
        </p:txBody>
      </p:sp>
    </p:spTree>
    <p:extLst>
      <p:ext uri="{BB962C8B-B14F-4D97-AF65-F5344CB8AC3E}">
        <p14:creationId xmlns:p14="http://schemas.microsoft.com/office/powerpoint/2010/main" val="20732103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3466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5783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3879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8922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071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1616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6370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6804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649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3"/>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E4465C8B-CDFF-4427-98ED-E18E22513C58}" type="datetimeFigureOut">
              <a:rPr lang="en-US">
                <a:solidFill>
                  <a:prstClr val="black">
                    <a:tint val="75000"/>
                  </a:prstClr>
                </a:solidFill>
              </a:rPr>
              <a:pPr>
                <a:def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9D4ABD-CB41-44BA-A76B-A1E0643EEA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362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725D34-2BE8-4B01-9FC9-84D40BEB90FA}" type="slidenum">
              <a:rPr lang="en-US"/>
              <a:pPr>
                <a:defRPr/>
              </a:pPr>
              <a:t>‹#›</a:t>
            </a:fld>
            <a:endParaRPr lang="en-US"/>
          </a:p>
        </p:txBody>
      </p:sp>
    </p:spTree>
    <p:extLst>
      <p:ext uri="{BB962C8B-B14F-4D97-AF65-F5344CB8AC3E}">
        <p14:creationId xmlns:p14="http://schemas.microsoft.com/office/powerpoint/2010/main" val="23733823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D0BBCA-237E-4E5F-AB82-0CA66214789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32370019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0BBCA-237E-4E5F-AB82-0CA66214789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10660943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0BBCA-237E-4E5F-AB82-0CA66214789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26771082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D0BBCA-237E-4E5F-AB82-0CA66214789A}"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2000156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D0BBCA-237E-4E5F-AB82-0CA66214789A}"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38567491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D0BBCA-237E-4E5F-AB82-0CA66214789A}"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30719290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0BBCA-237E-4E5F-AB82-0CA66214789A}"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24935484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0BBCA-237E-4E5F-AB82-0CA66214789A}"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34167434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0BBCA-237E-4E5F-AB82-0CA66214789A}"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2087807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0BBCA-237E-4E5F-AB82-0CA66214789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326882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184C2-1E38-4838-BD8E-E5DD951C57E8}" type="slidenum">
              <a:rPr lang="en-US"/>
              <a:pPr>
                <a:defRPr/>
              </a:pPr>
              <a:t>‹#›</a:t>
            </a:fld>
            <a:endParaRPr lang="en-US"/>
          </a:p>
        </p:txBody>
      </p:sp>
    </p:spTree>
    <p:extLst>
      <p:ext uri="{BB962C8B-B14F-4D97-AF65-F5344CB8AC3E}">
        <p14:creationId xmlns:p14="http://schemas.microsoft.com/office/powerpoint/2010/main" val="17553094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0BBCA-237E-4E5F-AB82-0CA66214789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4548E-82F8-4DBB-9E8F-4F3ED52AC6A7}" type="slidenum">
              <a:rPr lang="en-US" smtClean="0"/>
              <a:t>‹#›</a:t>
            </a:fld>
            <a:endParaRPr lang="en-US"/>
          </a:p>
        </p:txBody>
      </p:sp>
    </p:spTree>
    <p:extLst>
      <p:ext uri="{BB962C8B-B14F-4D97-AF65-F5344CB8AC3E}">
        <p14:creationId xmlns:p14="http://schemas.microsoft.com/office/powerpoint/2010/main" val="10543421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FDA3D8-CB77-4108-86EF-8E1201DA167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28872864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FDA3D8-CB77-4108-86EF-8E1201DA167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36538327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DA3D8-CB77-4108-86EF-8E1201DA167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10231915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FDA3D8-CB77-4108-86EF-8E1201DA1674}"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38257779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FDA3D8-CB77-4108-86EF-8E1201DA1674}"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37046924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FDA3D8-CB77-4108-86EF-8E1201DA1674}"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8720229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DA3D8-CB77-4108-86EF-8E1201DA1674}"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22755433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DA3D8-CB77-4108-86EF-8E1201DA1674}"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16995770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DA3D8-CB77-4108-86EF-8E1201DA1674}"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396583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1D0B-0945-47E8-85DD-D869147A292A}" type="slidenum">
              <a:rPr lang="en-US"/>
              <a:pPr>
                <a:defRPr/>
              </a:pPr>
              <a:t>‹#›</a:t>
            </a:fld>
            <a:endParaRPr lang="en-US"/>
          </a:p>
        </p:txBody>
      </p:sp>
    </p:spTree>
    <p:extLst>
      <p:ext uri="{BB962C8B-B14F-4D97-AF65-F5344CB8AC3E}">
        <p14:creationId xmlns:p14="http://schemas.microsoft.com/office/powerpoint/2010/main" val="13274357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FDA3D8-CB77-4108-86EF-8E1201DA167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38519667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FDA3D8-CB77-4108-86EF-8E1201DA167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8260903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05000"/>
            <a:ext cx="10363200" cy="4038600"/>
          </a:xfrm>
        </p:spPr>
        <p:txBody>
          <a:bodyPr/>
          <a:lstStyle/>
          <a:p>
            <a:endParaRPr lang="en-US"/>
          </a:p>
        </p:txBody>
      </p:sp>
    </p:spTree>
    <p:extLst>
      <p:ext uri="{BB962C8B-B14F-4D97-AF65-F5344CB8AC3E}">
        <p14:creationId xmlns:p14="http://schemas.microsoft.com/office/powerpoint/2010/main" val="1281388100"/>
      </p:ext>
    </p:extLst>
  </p:cSld>
  <p:clrMapOvr>
    <a:masterClrMapping/>
  </p:clrMapOvr>
  <p:transition spd="slow">
    <p:cu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C49A1F-89A3-4665-842D-A7BD87A04B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83378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534401" y="6419850"/>
            <a:ext cx="2659702" cy="369332"/>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latin typeface="Arial" charset="0"/>
              </a:rPr>
              <a:t>BirthByTheNumbers.org</a:t>
            </a:r>
            <a:endParaRPr lang="en-US" dirty="0">
              <a:solidFill>
                <a:srgbClr val="000000"/>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1ED8844-15C8-450F-B3B1-B9F28C369C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28807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1B896-8271-40FE-8FEA-133412E9DC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91130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4121F6-3D7D-4B42-9A11-707F2070F6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44164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D50D74-163A-4AD9-A70D-551C47CD9F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31764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467720-BEA3-4304-B7FF-F34E5B71B5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2449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12"/>
          <p:cNvSpPr>
            <a:spLocks noGrp="1"/>
          </p:cNvSpPr>
          <p:nvPr>
            <p:ph type="ftr" sz="quarter" idx="11"/>
          </p:nvPr>
        </p:nvSpPr>
        <p:spPr/>
        <p:txBody>
          <a:bodyPr/>
          <a:lstStyle>
            <a:lvl1pPr>
              <a:defRPr sz="1800" b="1" i="1">
                <a:solidFill>
                  <a:srgbClr val="0000CC"/>
                </a:solidFill>
              </a:defRPr>
            </a:lvl1pPr>
          </a:lstStyle>
          <a:p>
            <a:pPr>
              <a:defRPr/>
            </a:pPr>
            <a:r>
              <a:rPr lang="en-US"/>
              <a:t>Birth by the Numbers</a:t>
            </a:r>
          </a:p>
        </p:txBody>
      </p:sp>
      <p:sp>
        <p:nvSpPr>
          <p:cNvPr id="4" name="Slide Number Placeholder 13"/>
          <p:cNvSpPr>
            <a:spLocks noGrp="1"/>
          </p:cNvSpPr>
          <p:nvPr>
            <p:ph type="sldNum" sz="quarter" idx="12"/>
          </p:nvPr>
        </p:nvSpPr>
        <p:spPr/>
        <p:txBody>
          <a:bodyPr/>
          <a:lstStyle>
            <a:lvl1pPr>
              <a:defRPr/>
            </a:lvl1pPr>
          </a:lstStyle>
          <a:p>
            <a:pPr>
              <a:defRPr/>
            </a:pPr>
            <a:fld id="{B8555132-8AA2-4645-AAEA-23EA6D8217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02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009D58-6903-46A8-A1F6-DFD24120889C}" type="slidenum">
              <a:rPr lang="en-US"/>
              <a:pPr>
                <a:defRPr/>
              </a:pPr>
              <a:t>‹#›</a:t>
            </a:fld>
            <a:endParaRPr lang="en-US"/>
          </a:p>
        </p:txBody>
      </p:sp>
    </p:spTree>
    <p:extLst>
      <p:ext uri="{BB962C8B-B14F-4D97-AF65-F5344CB8AC3E}">
        <p14:creationId xmlns:p14="http://schemas.microsoft.com/office/powerpoint/2010/main" val="41285945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BB63D3-E8DB-4598-ACBB-C95D7B2AE7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86799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D38EBB-F87D-4351-B429-13FBB932B4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62709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367988-AA1E-4662-9D05-1A458D695E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83109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725D34-2BE8-4B01-9FC9-84D40BEB90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27246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3184C2-1E38-4838-BD8E-E5DD951C57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42594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B61D0B-0945-47E8-85DD-D869147A29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10972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009D58-6903-46A8-A1F6-DFD2412088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18527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340BE9-6BB3-4C4C-B35A-4331F3B0A5F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29890694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00FF"/>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40BE9-6BB3-4C4C-B35A-4331F3B0A5F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34890333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340BE9-6BB3-4C4C-B35A-4331F3B0A5F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37733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E9DDBDD-D8FC-4537-A2AD-85BA834EF767}"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A5EEEB-4BED-4148-9285-75199FB0ADA0}" type="slidenum">
              <a:rPr lang="en-US"/>
              <a:pPr>
                <a:defRPr/>
              </a:pPr>
              <a:t>‹#›</a:t>
            </a:fld>
            <a:endParaRPr lang="en-US"/>
          </a:p>
        </p:txBody>
      </p:sp>
    </p:spTree>
    <p:extLst>
      <p:ext uri="{BB962C8B-B14F-4D97-AF65-F5344CB8AC3E}">
        <p14:creationId xmlns:p14="http://schemas.microsoft.com/office/powerpoint/2010/main" val="34502808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340BE9-6BB3-4C4C-B35A-4331F3B0A5FC}"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13848868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340BE9-6BB3-4C4C-B35A-4331F3B0A5FC}"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18034573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340BE9-6BB3-4C4C-B35A-4331F3B0A5FC}"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35065910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40BE9-6BB3-4C4C-B35A-4331F3B0A5FC}"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41272750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40BE9-6BB3-4C4C-B35A-4331F3B0A5FC}"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34122990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40BE9-6BB3-4C4C-B35A-4331F3B0A5FC}"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27563453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40BE9-6BB3-4C4C-B35A-4331F3B0A5F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37170194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40BE9-6BB3-4C4C-B35A-4331F3B0A5F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35914839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05000"/>
            <a:ext cx="10363200" cy="4038600"/>
          </a:xfrm>
        </p:spPr>
        <p:txBody>
          <a:bodyPr/>
          <a:lstStyle/>
          <a:p>
            <a:endParaRPr lang="en-US"/>
          </a:p>
        </p:txBody>
      </p:sp>
    </p:spTree>
    <p:extLst>
      <p:ext uri="{BB962C8B-B14F-4D97-AF65-F5344CB8AC3E}">
        <p14:creationId xmlns:p14="http://schemas.microsoft.com/office/powerpoint/2010/main" val="1394883600"/>
      </p:ext>
    </p:extLst>
  </p:cSld>
  <p:clrMapOvr>
    <a:masterClrMapping/>
  </p:clrMapOvr>
  <p:transition spd="slow">
    <p:cu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80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CC4E5F-8800-4A76-A747-A8D9D29E314B}"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2B2BDE-7108-4E0E-9B1C-94F6F7CEBB2D}" type="slidenum">
              <a:rPr lang="en-US"/>
              <a:pPr>
                <a:defRPr/>
              </a:pPr>
              <a:t>‹#›</a:t>
            </a:fld>
            <a:endParaRPr lang="en-US"/>
          </a:p>
        </p:txBody>
      </p:sp>
    </p:spTree>
    <p:extLst>
      <p:ext uri="{BB962C8B-B14F-4D97-AF65-F5344CB8AC3E}">
        <p14:creationId xmlns:p14="http://schemas.microsoft.com/office/powerpoint/2010/main" val="18445354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1865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771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742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1541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7411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022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2800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8010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4524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FC7DB-7261-4E99-B2D2-47A02C771008}"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49B48-048A-44DF-94D8-493277960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88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4C6930-B5AF-4361-89C1-9EB43D528640}"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95E129-FDAF-4C91-B73A-DCE25B030E3B}" type="slidenum">
              <a:rPr lang="en-US"/>
              <a:pPr>
                <a:defRPr/>
              </a:pPr>
              <a:t>‹#›</a:t>
            </a:fld>
            <a:endParaRPr lang="en-US"/>
          </a:p>
        </p:txBody>
      </p:sp>
    </p:spTree>
    <p:extLst>
      <p:ext uri="{BB962C8B-B14F-4D97-AF65-F5344CB8AC3E}">
        <p14:creationId xmlns:p14="http://schemas.microsoft.com/office/powerpoint/2010/main" val="15705962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3"/>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E4465C8B-CDFF-4427-98ED-E18E22513C58}" type="datetimeFigureOut">
              <a:rPr lang="en-US">
                <a:solidFill>
                  <a:prstClr val="black">
                    <a:tint val="75000"/>
                  </a:prstClr>
                </a:solidFill>
              </a:rPr>
              <a:pPr>
                <a:def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9D4ABD-CB41-44BA-A76B-A1E0643EEA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93286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C49A1F-89A3-4665-842D-A7BD87A04B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76434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534401" y="6419850"/>
            <a:ext cx="2659702" cy="369332"/>
          </a:xfrm>
          <a:prstGeom prst="rect">
            <a:avLst/>
          </a:prstGeom>
          <a:solidFill>
            <a:schemeClr val="tx1"/>
          </a:solidFill>
          <a:ln w="9525">
            <a:solidFill>
              <a:schemeClr val="accent1"/>
            </a:solidFill>
            <a:miter lim="800000"/>
            <a:headEnd/>
            <a:tailEnd/>
          </a:ln>
        </p:spPr>
        <p:txBody>
          <a:bodyPr wrap="none">
            <a:spAutoFit/>
          </a:bodyPr>
          <a:lstStyle/>
          <a:p>
            <a:pPr fontAlgn="base">
              <a:spcBef>
                <a:spcPct val="0"/>
              </a:spcBef>
              <a:spcAft>
                <a:spcPct val="0"/>
              </a:spcAft>
            </a:pPr>
            <a:r>
              <a:rPr lang="en-US" i="1" dirty="0">
                <a:solidFill>
                  <a:srgbClr val="000000"/>
                </a:solidFill>
              </a:rPr>
              <a:t>BirthByTheNumbers.org</a:t>
            </a:r>
            <a:endParaRPr lang="en-US"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1ED8844-15C8-450F-B3B1-B9F28C369C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01015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1B896-8271-40FE-8FEA-133412E9DC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34639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4121F6-3D7D-4B42-9A11-707F2070F6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5744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D50D74-163A-4AD9-A70D-551C47CD9F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40590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467720-BEA3-4304-B7FF-F34E5B71B5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020195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12"/>
          <p:cNvSpPr>
            <a:spLocks noGrp="1"/>
          </p:cNvSpPr>
          <p:nvPr>
            <p:ph type="ftr" sz="quarter" idx="11"/>
          </p:nvPr>
        </p:nvSpPr>
        <p:spPr/>
        <p:txBody>
          <a:bodyPr/>
          <a:lstStyle>
            <a:lvl1pPr>
              <a:defRPr sz="1800" b="1" i="1">
                <a:solidFill>
                  <a:srgbClr val="0000CC"/>
                </a:solidFill>
              </a:defRPr>
            </a:lvl1pPr>
          </a:lstStyle>
          <a:p>
            <a:pPr>
              <a:defRPr/>
            </a:pPr>
            <a:r>
              <a:rPr lang="en-US"/>
              <a:t>Birth by the Numbers</a:t>
            </a:r>
          </a:p>
        </p:txBody>
      </p:sp>
      <p:sp>
        <p:nvSpPr>
          <p:cNvPr id="4" name="Slide Number Placeholder 13"/>
          <p:cNvSpPr>
            <a:spLocks noGrp="1"/>
          </p:cNvSpPr>
          <p:nvPr>
            <p:ph type="sldNum" sz="quarter" idx="12"/>
          </p:nvPr>
        </p:nvSpPr>
        <p:spPr/>
        <p:txBody>
          <a:bodyPr/>
          <a:lstStyle>
            <a:lvl1pPr>
              <a:defRPr/>
            </a:lvl1pPr>
          </a:lstStyle>
          <a:p>
            <a:pPr>
              <a:defRPr/>
            </a:pPr>
            <a:fld id="{B8555132-8AA2-4645-AAEA-23EA6D8217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76091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BB63D3-E8DB-4598-ACBB-C95D7B2AE7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29365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D38EBB-F87D-4351-B429-13FBB932B4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6545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4DD7AFEB-66AC-441A-805A-CE6E5FE259A0}" type="datetimeFigureOut">
              <a:rPr lang="en-US"/>
              <a:pPr>
                <a:defRPr/>
              </a:pPr>
              <a:t>6/2/2023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1E13B76-1474-42BB-AA14-37E08A344E5C}" type="slidenum">
              <a:rPr lang="en-US"/>
              <a:pPr>
                <a:defRPr/>
              </a:pPr>
              <a:t>‹#›</a:t>
            </a:fld>
            <a:endParaRPr lang="en-US"/>
          </a:p>
        </p:txBody>
      </p:sp>
    </p:spTree>
    <p:extLst>
      <p:ext uri="{BB962C8B-B14F-4D97-AF65-F5344CB8AC3E}">
        <p14:creationId xmlns:p14="http://schemas.microsoft.com/office/powerpoint/2010/main" val="19323241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367988-AA1E-4662-9D05-1A458D695E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14372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725D34-2BE8-4B01-9FC9-84D40BEB90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096959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3184C2-1E38-4838-BD8E-E5DD951C57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13506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B61D0B-0945-47E8-85DD-D869147A29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44724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009D58-6903-46A8-A1F6-DFD2412088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91382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3068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00FF"/>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665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3260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787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813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2B02295-77AF-4BAD-B544-B27C2E62F657}" type="datetimeFigureOut">
              <a:rPr lang="en-US"/>
              <a:pPr>
                <a:defRPr/>
              </a:pPr>
              <a:t>6/2/2023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B3DD9AC-E658-41A1-B0D3-33B515370A0C}" type="slidenum">
              <a:rPr lang="en-US"/>
              <a:pPr>
                <a:defRPr/>
              </a:pPr>
              <a:t>‹#›</a:t>
            </a:fld>
            <a:endParaRPr lang="en-US"/>
          </a:p>
        </p:txBody>
      </p:sp>
    </p:spTree>
    <p:extLst>
      <p:ext uri="{BB962C8B-B14F-4D97-AF65-F5344CB8AC3E}">
        <p14:creationId xmlns:p14="http://schemas.microsoft.com/office/powerpoint/2010/main" val="26552715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2905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42072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8555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324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4687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8041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05000"/>
            <a:ext cx="10363200" cy="4038600"/>
          </a:xfrm>
        </p:spPr>
        <p:txBody>
          <a:bodyPr/>
          <a:lstStyle/>
          <a:p>
            <a:endParaRPr lang="en-US"/>
          </a:p>
        </p:txBody>
      </p:sp>
    </p:spTree>
    <p:extLst>
      <p:ext uri="{BB962C8B-B14F-4D97-AF65-F5344CB8AC3E}">
        <p14:creationId xmlns:p14="http://schemas.microsoft.com/office/powerpoint/2010/main" val="3705295565"/>
      </p:ext>
    </p:extLst>
  </p:cSld>
  <p:clrMapOvr>
    <a:masterClrMapping/>
  </p:clrMapOvr>
  <p:transition spd="slow">
    <p:cu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1850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9234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0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534401" y="6419850"/>
            <a:ext cx="2659702" cy="369332"/>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1ED8844-15C8-450F-B3B1-B9F28C369CB7}" type="slidenum">
              <a:rPr lang="en-US"/>
              <a:pPr>
                <a:defRPr/>
              </a:pPr>
              <a:t>‹#›</a:t>
            </a:fld>
            <a:endParaRPr lang="en-US"/>
          </a:p>
        </p:txBody>
      </p:sp>
    </p:spTree>
    <p:extLst>
      <p:ext uri="{BB962C8B-B14F-4D97-AF65-F5344CB8AC3E}">
        <p14:creationId xmlns:p14="http://schemas.microsoft.com/office/powerpoint/2010/main" val="893833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65AC787-D2F1-4647-BAB5-7A6A04C6687F}" type="datetimeFigureOut">
              <a:rPr lang="en-US"/>
              <a:pPr>
                <a:defRPr/>
              </a:pPr>
              <a:t>6/2/2023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C0BF794-85E4-4FDE-B6B6-DE2017E0D186}" type="slidenum">
              <a:rPr lang="en-US"/>
              <a:pPr>
                <a:defRPr/>
              </a:pPr>
              <a:t>‹#›</a:t>
            </a:fld>
            <a:endParaRPr lang="en-US"/>
          </a:p>
        </p:txBody>
      </p:sp>
    </p:spTree>
    <p:extLst>
      <p:ext uri="{BB962C8B-B14F-4D97-AF65-F5344CB8AC3E}">
        <p14:creationId xmlns:p14="http://schemas.microsoft.com/office/powerpoint/2010/main" val="29349809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7673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584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9064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57058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7303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5617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5130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4265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Otsikko ja pystysuora teksti">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solidFill>
                  <a:srgbClr val="000000"/>
                </a:solidFill>
              </a:defRPr>
            </a:pPr>
            <a:r>
              <a:rPr sz="4400">
                <a:solidFill>
                  <a:srgbClr val="2D79B8"/>
                </a:solidFill>
              </a:rPr>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73491587"/>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C6F431-C535-4F52-866A-150EF90B049B}"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124989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F9D9538-912F-4FAA-93E8-C1A0F221376F}" type="datetimeFigureOut">
              <a:rPr lang="en-US"/>
              <a:pPr>
                <a:defRPr/>
              </a:pPr>
              <a:t>6/2/2023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AFD4977-9A20-4A75-A1CC-237095CB8A46}" type="slidenum">
              <a:rPr lang="en-US"/>
              <a:pPr>
                <a:defRPr/>
              </a:pPr>
              <a:t>‹#›</a:t>
            </a:fld>
            <a:endParaRPr lang="en-US"/>
          </a:p>
        </p:txBody>
      </p:sp>
    </p:spTree>
    <p:extLst>
      <p:ext uri="{BB962C8B-B14F-4D97-AF65-F5344CB8AC3E}">
        <p14:creationId xmlns:p14="http://schemas.microsoft.com/office/powerpoint/2010/main" val="24028286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6F431-C535-4F52-866A-150EF90B049B}"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297860355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C6F431-C535-4F52-866A-150EF90B049B}"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25925174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C6F431-C535-4F52-866A-150EF90B049B}"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19314092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C6F431-C535-4F52-866A-150EF90B049B}"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27344301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C6F431-C535-4F52-866A-150EF90B049B}"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230679860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6F431-C535-4F52-866A-150EF90B049B}"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37483621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C6F431-C535-4F52-866A-150EF90B049B}"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37208679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C6F431-C535-4F52-866A-150EF90B049B}"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21106210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6F431-C535-4F52-866A-150EF90B049B}"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1657824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6F431-C535-4F52-866A-150EF90B049B}"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703DB-B387-462E-A681-8B43F1F4A3B5}" type="slidenum">
              <a:rPr lang="en-US" smtClean="0"/>
              <a:t>‹#›</a:t>
            </a:fld>
            <a:endParaRPr lang="en-US"/>
          </a:p>
        </p:txBody>
      </p:sp>
    </p:spTree>
    <p:extLst>
      <p:ext uri="{BB962C8B-B14F-4D97-AF65-F5344CB8AC3E}">
        <p14:creationId xmlns:p14="http://schemas.microsoft.com/office/powerpoint/2010/main" val="419522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BA67D9C-39F0-4EDE-AE9A-1C934E0CA41A}" type="datetimeFigureOut">
              <a:rPr lang="en-US"/>
              <a:pPr>
                <a:defRPr/>
              </a:pPr>
              <a:t>6/2/2023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9D3E9-58FF-4010-BDB4-2F3F4D93D467}" type="slidenum">
              <a:rPr lang="en-US"/>
              <a:pPr>
                <a:defRPr/>
              </a:pPr>
              <a:t>‹#›</a:t>
            </a:fld>
            <a:endParaRPr lang="en-US"/>
          </a:p>
        </p:txBody>
      </p:sp>
    </p:spTree>
    <p:extLst>
      <p:ext uri="{BB962C8B-B14F-4D97-AF65-F5344CB8AC3E}">
        <p14:creationId xmlns:p14="http://schemas.microsoft.com/office/powerpoint/2010/main" val="33096179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2B0A-DC22-4FB9-8263-8226283E85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D892AD-44A3-4549-9FDF-21D3305649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D0948A-C819-4739-9073-170513512869}"/>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5" name="Footer Placeholder 4">
            <a:extLst>
              <a:ext uri="{FF2B5EF4-FFF2-40B4-BE49-F238E27FC236}">
                <a16:creationId xmlns:a16="http://schemas.microsoft.com/office/drawing/2014/main" id="{C170B36E-39FA-4AAF-9141-AF93E7D03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4B978-F78C-411B-9FAB-24C0C327CED5}"/>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38287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C2F3-AFDA-4223-A8AF-DCC2BF9E8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05334-9025-4B19-80D9-D97BD078F7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35BF8-B28F-4FFB-9028-7B5C2409ED3F}"/>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5" name="Footer Placeholder 4">
            <a:extLst>
              <a:ext uri="{FF2B5EF4-FFF2-40B4-BE49-F238E27FC236}">
                <a16:creationId xmlns:a16="http://schemas.microsoft.com/office/drawing/2014/main" id="{221808BC-AF60-4848-BE0C-5DA2AA4A5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53464-ACDC-4F44-99BC-A68C218B49C2}"/>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10378919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75C2-C8D1-47C8-A278-38457406EB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804D5-AC1F-446A-A3F1-9F1A05EAE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38F01-6382-40EA-AC7B-D48B024CAA72}"/>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5" name="Footer Placeholder 4">
            <a:extLst>
              <a:ext uri="{FF2B5EF4-FFF2-40B4-BE49-F238E27FC236}">
                <a16:creationId xmlns:a16="http://schemas.microsoft.com/office/drawing/2014/main" id="{6B65EB0B-41C7-4557-BB99-2B5982FBE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E517C-9431-4544-8547-F1B4B21ED1D2}"/>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17634209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5151-67C1-42E2-941F-C048983E4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F0D47-36EB-4DF1-9C28-B0C814AC97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326E3-3F3A-455F-8ABB-02AC980D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E55F5-B183-47C1-8DE0-EDDC405A9D9C}"/>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6" name="Footer Placeholder 5">
            <a:extLst>
              <a:ext uri="{FF2B5EF4-FFF2-40B4-BE49-F238E27FC236}">
                <a16:creationId xmlns:a16="http://schemas.microsoft.com/office/drawing/2014/main" id="{5D2B4BA4-9EED-4DD4-964F-54CE0D37C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5AE1E-A709-4581-82AA-2F4E2FD55563}"/>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19868626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DD3A-EB9E-4D24-A1BF-47996441C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43F3C3-8E52-48F3-A9F4-3D615E0D4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5E4B4-8CF1-4EED-BFA3-C9C025D1BF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170BC-76E1-45DA-AD9E-4BF927B88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6B47C-5688-44F0-BBCA-983C04E63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6A6EA9-4A67-4DFB-B142-B42AB0E2B9B6}"/>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8" name="Footer Placeholder 7">
            <a:extLst>
              <a:ext uri="{FF2B5EF4-FFF2-40B4-BE49-F238E27FC236}">
                <a16:creationId xmlns:a16="http://schemas.microsoft.com/office/drawing/2014/main" id="{A7BE61F4-D280-43E0-A634-B9EFF4BB3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A2CED-AE9E-42F6-972B-BE3A103851EE}"/>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17162456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B845-742C-46C9-A75B-AC9972CC5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10C7AB-F463-4295-A7C2-4AD7C5DEDA3E}"/>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4" name="Footer Placeholder 3">
            <a:extLst>
              <a:ext uri="{FF2B5EF4-FFF2-40B4-BE49-F238E27FC236}">
                <a16:creationId xmlns:a16="http://schemas.microsoft.com/office/drawing/2014/main" id="{AAC668EB-6AC4-4293-A4FB-432E59209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BFC28-C869-4AA8-A9A8-89AD79EB0414}"/>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28867138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0BE74-E33D-4611-83FE-CE55D2C8DDA2}"/>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3" name="Footer Placeholder 2">
            <a:extLst>
              <a:ext uri="{FF2B5EF4-FFF2-40B4-BE49-F238E27FC236}">
                <a16:creationId xmlns:a16="http://schemas.microsoft.com/office/drawing/2014/main" id="{33771837-5AAC-4880-9EC8-6341CE8DBB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90CFEB-1D75-4101-87F8-0F119B70AB77}"/>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349548821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540B-8A12-4D4D-B51C-0ED047B09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943AF5-901E-40CF-A84F-444F4C754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64F291-5D78-48DA-82C4-B8E25A75A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25437F-1B42-487D-B1ED-F14EA2344E1E}"/>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6" name="Footer Placeholder 5">
            <a:extLst>
              <a:ext uri="{FF2B5EF4-FFF2-40B4-BE49-F238E27FC236}">
                <a16:creationId xmlns:a16="http://schemas.microsoft.com/office/drawing/2014/main" id="{3D7AF4E1-892F-4163-AB80-9A23966A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A6814-726A-4886-BDBB-91308AE15B84}"/>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43217685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86E4-40A1-4A98-BD7D-B8E29DBB0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47704E-09E3-4AD3-ACA3-248AF31E5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C47697-E9A7-4483-A18B-774BBAC6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7A956-A0F0-43C9-833B-4FD15253172C}"/>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6" name="Footer Placeholder 5">
            <a:extLst>
              <a:ext uri="{FF2B5EF4-FFF2-40B4-BE49-F238E27FC236}">
                <a16:creationId xmlns:a16="http://schemas.microsoft.com/office/drawing/2014/main" id="{3C01E082-C923-48B5-B227-1BFC1031D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0DF1E-7A85-4BC6-A68D-95CECA7481B5}"/>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7338948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9EF8-FEF9-444B-8192-64A699D7A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DF915B-7FBA-48FE-89F4-9AD437219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4D1C4-8953-4C72-9139-B0D7D9AB8755}"/>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5" name="Footer Placeholder 4">
            <a:extLst>
              <a:ext uri="{FF2B5EF4-FFF2-40B4-BE49-F238E27FC236}">
                <a16:creationId xmlns:a16="http://schemas.microsoft.com/office/drawing/2014/main" id="{AE37AE34-BB66-452B-AC54-554A0B117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088D6-A75B-489B-95D8-1C4576384F5D}"/>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1251035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6CDB32D-0BA4-49C7-A302-AB6096E787F5}" type="datetimeFigureOut">
              <a:rPr lang="en-US"/>
              <a:pPr>
                <a:defRPr/>
              </a:pPr>
              <a:t>6/2/2023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53D0BC0-4B94-4F6B-AE12-677FC649EB27}" type="slidenum">
              <a:rPr lang="en-US"/>
              <a:pPr>
                <a:defRPr/>
              </a:pPr>
              <a:t>‹#›</a:t>
            </a:fld>
            <a:endParaRPr lang="en-US"/>
          </a:p>
        </p:txBody>
      </p:sp>
    </p:spTree>
    <p:extLst>
      <p:ext uri="{BB962C8B-B14F-4D97-AF65-F5344CB8AC3E}">
        <p14:creationId xmlns:p14="http://schemas.microsoft.com/office/powerpoint/2010/main" val="154839207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1B097-3880-4E08-9BAF-59B0CD69A5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33559-FCB1-43B0-84B1-061DC466F6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7B035-6D1B-4FB5-ACB7-E306B5D2E7D6}"/>
              </a:ext>
            </a:extLst>
          </p:cNvPr>
          <p:cNvSpPr>
            <a:spLocks noGrp="1"/>
          </p:cNvSpPr>
          <p:nvPr>
            <p:ph type="dt" sz="half" idx="10"/>
          </p:nvPr>
        </p:nvSpPr>
        <p:spPr/>
        <p:txBody>
          <a:bodyPr/>
          <a:lstStyle/>
          <a:p>
            <a:fld id="{B12FEB74-6921-4EB0-9A92-B40BDA085626}" type="datetimeFigureOut">
              <a:rPr lang="en-US" smtClean="0"/>
              <a:t>6/2/2023</a:t>
            </a:fld>
            <a:endParaRPr lang="en-US"/>
          </a:p>
        </p:txBody>
      </p:sp>
      <p:sp>
        <p:nvSpPr>
          <p:cNvPr id="5" name="Footer Placeholder 4">
            <a:extLst>
              <a:ext uri="{FF2B5EF4-FFF2-40B4-BE49-F238E27FC236}">
                <a16:creationId xmlns:a16="http://schemas.microsoft.com/office/drawing/2014/main" id="{5055E41B-6FE0-4842-B09F-4BFC6B058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F7E22-AE25-4FA8-BA50-5B2D5D23C21A}"/>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27424972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08897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05543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8158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23452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49576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61673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98763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67595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912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779D39-3E7D-4590-8E70-08E785206F3C}"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A4BA1-3C06-4B21-834C-8C59C279F04F}" type="slidenum">
              <a:rPr lang="en-US"/>
              <a:pPr>
                <a:defRPr/>
              </a:pPr>
              <a:t>‹#›</a:t>
            </a:fld>
            <a:endParaRPr lang="en-US"/>
          </a:p>
        </p:txBody>
      </p:sp>
    </p:spTree>
    <p:extLst>
      <p:ext uri="{BB962C8B-B14F-4D97-AF65-F5344CB8AC3E}">
        <p14:creationId xmlns:p14="http://schemas.microsoft.com/office/powerpoint/2010/main" val="77243801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1535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054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036892-6193-4A46-8FC4-B2E8234A3E3F}"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914DB5-52DD-4313-A2FC-316263EF1862}" type="slidenum">
              <a:rPr lang="en-US"/>
              <a:pPr>
                <a:defRPr/>
              </a:pPr>
              <a:t>‹#›</a:t>
            </a:fld>
            <a:endParaRPr lang="en-US"/>
          </a:p>
        </p:txBody>
      </p:sp>
    </p:spTree>
    <p:extLst>
      <p:ext uri="{BB962C8B-B14F-4D97-AF65-F5344CB8AC3E}">
        <p14:creationId xmlns:p14="http://schemas.microsoft.com/office/powerpoint/2010/main" val="3864224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488DD4F-E058-43F6-8E3F-89876F2416EC}"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BA3368-496B-4A25-9EA5-3ABC08EC26FC}" type="slidenum">
              <a:rPr lang="en-US"/>
              <a:pPr>
                <a:defRPr/>
              </a:pPr>
              <a:t>‹#›</a:t>
            </a:fld>
            <a:endParaRPr lang="en-US"/>
          </a:p>
        </p:txBody>
      </p:sp>
    </p:spTree>
    <p:extLst>
      <p:ext uri="{BB962C8B-B14F-4D97-AF65-F5344CB8AC3E}">
        <p14:creationId xmlns:p14="http://schemas.microsoft.com/office/powerpoint/2010/main" val="533081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84E97E-366F-4E22-81EF-843AE75B93E9}"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98398-F081-4555-A4E6-625563905732}" type="slidenum">
              <a:rPr lang="en-US"/>
              <a:pPr>
                <a:defRPr/>
              </a:pPr>
              <a:t>‹#›</a:t>
            </a:fld>
            <a:endParaRPr lang="en-US"/>
          </a:p>
        </p:txBody>
      </p:sp>
    </p:spTree>
    <p:extLst>
      <p:ext uri="{BB962C8B-B14F-4D97-AF65-F5344CB8AC3E}">
        <p14:creationId xmlns:p14="http://schemas.microsoft.com/office/powerpoint/2010/main" val="405020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B456B9-B3AC-420E-AA44-B617D461421C}"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500449-640F-4898-951C-4CFDEAA642F4}" type="slidenum">
              <a:rPr lang="en-US"/>
              <a:pPr>
                <a:defRPr/>
              </a:pPr>
              <a:t>‹#›</a:t>
            </a:fld>
            <a:endParaRPr lang="en-US"/>
          </a:p>
        </p:txBody>
      </p:sp>
    </p:spTree>
    <p:extLst>
      <p:ext uri="{BB962C8B-B14F-4D97-AF65-F5344CB8AC3E}">
        <p14:creationId xmlns:p14="http://schemas.microsoft.com/office/powerpoint/2010/main" val="1415794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F331DE42-65CB-481E-B7B2-80ED76CFDC60}" type="datetimeFigureOut">
              <a:rPr lang="en-US"/>
              <a:pPr>
                <a:defRPr/>
              </a:pPr>
              <a:t>6/2/2023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C3C5DB1-3234-40FE-8D5B-C90F3D6A5BF8}" type="slidenum">
              <a:rPr lang="en-US"/>
              <a:pPr>
                <a:defRPr/>
              </a:pPr>
              <a:t>‹#›</a:t>
            </a:fld>
            <a:endParaRPr lang="en-US"/>
          </a:p>
        </p:txBody>
      </p:sp>
    </p:spTree>
    <p:extLst>
      <p:ext uri="{BB962C8B-B14F-4D97-AF65-F5344CB8AC3E}">
        <p14:creationId xmlns:p14="http://schemas.microsoft.com/office/powerpoint/2010/main" val="346070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1B896-8271-40FE-8FEA-133412E9DC58}" type="slidenum">
              <a:rPr lang="en-US"/>
              <a:pPr>
                <a:defRPr/>
              </a:pPr>
              <a:t>‹#›</a:t>
            </a:fld>
            <a:endParaRPr lang="en-US"/>
          </a:p>
        </p:txBody>
      </p:sp>
    </p:spTree>
    <p:extLst>
      <p:ext uri="{BB962C8B-B14F-4D97-AF65-F5344CB8AC3E}">
        <p14:creationId xmlns:p14="http://schemas.microsoft.com/office/powerpoint/2010/main" val="2820743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6AA90FC-6D2F-4819-8282-860E20308B2C}" type="datetimeFigureOut">
              <a:rPr lang="en-US"/>
              <a:pPr>
                <a:defRPr/>
              </a:pPr>
              <a:t>6/2/2023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0973CB-66AD-4429-B244-5EF31B843B69}" type="slidenum">
              <a:rPr lang="en-US"/>
              <a:pPr>
                <a:defRPr/>
              </a:pPr>
              <a:t>‹#›</a:t>
            </a:fld>
            <a:endParaRPr lang="en-US"/>
          </a:p>
        </p:txBody>
      </p:sp>
    </p:spTree>
    <p:extLst>
      <p:ext uri="{BB962C8B-B14F-4D97-AF65-F5344CB8AC3E}">
        <p14:creationId xmlns:p14="http://schemas.microsoft.com/office/powerpoint/2010/main" val="619989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E4017F4A-6EE9-47D3-B3D8-A4EB9597054C}" type="datetimeFigureOut">
              <a:rPr lang="en-US"/>
              <a:pPr>
                <a:defRPr/>
              </a:pPr>
              <a:t>6/2/2023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D3F387A-2375-42D8-AFDB-0F8A1B52562D}" type="slidenum">
              <a:rPr lang="en-US"/>
              <a:pPr>
                <a:defRPr/>
              </a:pPr>
              <a:t>‹#›</a:t>
            </a:fld>
            <a:endParaRPr lang="en-US"/>
          </a:p>
        </p:txBody>
      </p:sp>
    </p:spTree>
    <p:extLst>
      <p:ext uri="{BB962C8B-B14F-4D97-AF65-F5344CB8AC3E}">
        <p14:creationId xmlns:p14="http://schemas.microsoft.com/office/powerpoint/2010/main" val="4182806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32F2A8-3836-442D-9410-A213688697C9}" type="datetimeFigureOut">
              <a:rPr lang="en-US"/>
              <a:pPr>
                <a:defRPr/>
              </a:pPr>
              <a:t>6/2/2023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74B38B8-A02C-4808-B832-0079103A6920}" type="slidenum">
              <a:rPr lang="en-US"/>
              <a:pPr>
                <a:defRPr/>
              </a:pPr>
              <a:t>‹#›</a:t>
            </a:fld>
            <a:endParaRPr lang="en-US"/>
          </a:p>
        </p:txBody>
      </p:sp>
    </p:spTree>
    <p:extLst>
      <p:ext uri="{BB962C8B-B14F-4D97-AF65-F5344CB8AC3E}">
        <p14:creationId xmlns:p14="http://schemas.microsoft.com/office/powerpoint/2010/main" val="2239701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22B7A0F-7CAA-4B3E-B69A-0216CD364293}" type="datetimeFigureOut">
              <a:rPr lang="en-US"/>
              <a:pPr>
                <a:defRPr/>
              </a:pPr>
              <a:t>6/2/2023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89E1A26-8FA1-4CBD-96AE-5A935363DA86}" type="slidenum">
              <a:rPr lang="en-US"/>
              <a:pPr>
                <a:defRPr/>
              </a:pPr>
              <a:t>‹#›</a:t>
            </a:fld>
            <a:endParaRPr lang="en-US"/>
          </a:p>
        </p:txBody>
      </p:sp>
    </p:spTree>
    <p:extLst>
      <p:ext uri="{BB962C8B-B14F-4D97-AF65-F5344CB8AC3E}">
        <p14:creationId xmlns:p14="http://schemas.microsoft.com/office/powerpoint/2010/main" val="1243385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9844D6D-EA0B-4353-8C84-2E65C0B7F87C}" type="datetimeFigureOut">
              <a:rPr lang="en-US"/>
              <a:pPr>
                <a:defRPr/>
              </a:pPr>
              <a:t>6/2/2023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CE7CCFD-D065-4211-87DC-564EF8CEC65D}" type="slidenum">
              <a:rPr lang="en-US"/>
              <a:pPr>
                <a:defRPr/>
              </a:pPr>
              <a:t>‹#›</a:t>
            </a:fld>
            <a:endParaRPr lang="en-US"/>
          </a:p>
        </p:txBody>
      </p:sp>
    </p:spTree>
    <p:extLst>
      <p:ext uri="{BB962C8B-B14F-4D97-AF65-F5344CB8AC3E}">
        <p14:creationId xmlns:p14="http://schemas.microsoft.com/office/powerpoint/2010/main" val="1170940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45DCDE-68AE-403B-B152-CB73A7F19A35}"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CAA0C-AD7D-433D-A2EF-D8BD5E69B57F}" type="slidenum">
              <a:rPr lang="en-US"/>
              <a:pPr>
                <a:defRPr/>
              </a:pPr>
              <a:t>‹#›</a:t>
            </a:fld>
            <a:endParaRPr lang="en-US"/>
          </a:p>
        </p:txBody>
      </p:sp>
    </p:spTree>
    <p:extLst>
      <p:ext uri="{BB962C8B-B14F-4D97-AF65-F5344CB8AC3E}">
        <p14:creationId xmlns:p14="http://schemas.microsoft.com/office/powerpoint/2010/main" val="3049761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ABBCCA-E03B-4482-A6AA-448F20CF8B07}"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135F0D-7E74-407F-91FF-CE808AF370D8}" type="slidenum">
              <a:rPr lang="en-US"/>
              <a:pPr>
                <a:defRPr/>
              </a:pPr>
              <a:t>‹#›</a:t>
            </a:fld>
            <a:endParaRPr lang="en-US"/>
          </a:p>
        </p:txBody>
      </p:sp>
    </p:spTree>
    <p:extLst>
      <p:ext uri="{BB962C8B-B14F-4D97-AF65-F5344CB8AC3E}">
        <p14:creationId xmlns:p14="http://schemas.microsoft.com/office/powerpoint/2010/main" val="2852507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BED7EDF-6BC6-444A-B959-D4AD003FF53B}"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DBF0E-C07F-452A-B34D-8B19C8257760}" type="slidenum">
              <a:rPr lang="en-US"/>
              <a:pPr>
                <a:defRPr/>
              </a:pPr>
              <a:t>‹#›</a:t>
            </a:fld>
            <a:endParaRPr lang="en-US"/>
          </a:p>
        </p:txBody>
      </p:sp>
    </p:spTree>
    <p:extLst>
      <p:ext uri="{BB962C8B-B14F-4D97-AF65-F5344CB8AC3E}">
        <p14:creationId xmlns:p14="http://schemas.microsoft.com/office/powerpoint/2010/main" val="2322392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294E54-4C76-4AC6-B404-AA58077F76C0}"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091A80-2D28-45E6-991F-FD443986B761}" type="slidenum">
              <a:rPr lang="en-US"/>
              <a:pPr>
                <a:defRPr/>
              </a:pPr>
              <a:t>‹#›</a:t>
            </a:fld>
            <a:endParaRPr lang="en-US"/>
          </a:p>
        </p:txBody>
      </p:sp>
    </p:spTree>
    <p:extLst>
      <p:ext uri="{BB962C8B-B14F-4D97-AF65-F5344CB8AC3E}">
        <p14:creationId xmlns:p14="http://schemas.microsoft.com/office/powerpoint/2010/main" val="2218840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F1F6C-326F-4DFC-8527-5DB0A99C5EA6}"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B28B0B-6C16-4B77-8B40-1D253B53D2F7}" type="slidenum">
              <a:rPr lang="en-US"/>
              <a:pPr>
                <a:defRPr/>
              </a:pPr>
              <a:t>‹#›</a:t>
            </a:fld>
            <a:endParaRPr lang="en-US"/>
          </a:p>
        </p:txBody>
      </p:sp>
    </p:spTree>
    <p:extLst>
      <p:ext uri="{BB962C8B-B14F-4D97-AF65-F5344CB8AC3E}">
        <p14:creationId xmlns:p14="http://schemas.microsoft.com/office/powerpoint/2010/main" val="350134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4121F6-3D7D-4B42-9A11-707F2070F6CB}" type="slidenum">
              <a:rPr lang="en-US"/>
              <a:pPr>
                <a:defRPr/>
              </a:pPr>
              <a:t>‹#›</a:t>
            </a:fld>
            <a:endParaRPr lang="en-US"/>
          </a:p>
        </p:txBody>
      </p:sp>
    </p:spTree>
    <p:extLst>
      <p:ext uri="{BB962C8B-B14F-4D97-AF65-F5344CB8AC3E}">
        <p14:creationId xmlns:p14="http://schemas.microsoft.com/office/powerpoint/2010/main" val="33058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F651926-A5C2-4B7C-A888-678CCC71C5D4}" type="datetimeFigureOut">
              <a:rPr lang="en-US"/>
              <a:pPr>
                <a:defRPr/>
              </a:pPr>
              <a:t>6/2/2023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310850-795F-4193-A43B-433C46D55B69}" type="slidenum">
              <a:rPr lang="en-US"/>
              <a:pPr>
                <a:defRPr/>
              </a:pPr>
              <a:t>‹#›</a:t>
            </a:fld>
            <a:endParaRPr lang="en-US"/>
          </a:p>
        </p:txBody>
      </p:sp>
    </p:spTree>
    <p:extLst>
      <p:ext uri="{BB962C8B-B14F-4D97-AF65-F5344CB8AC3E}">
        <p14:creationId xmlns:p14="http://schemas.microsoft.com/office/powerpoint/2010/main" val="832170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F7D71CB-A186-4171-B6EF-A7F91376EB67}" type="datetimeFigureOut">
              <a:rPr lang="en-US"/>
              <a:pPr>
                <a:defRPr/>
              </a:pPr>
              <a:t>6/2/2023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8705FF-ED43-48A2-A7E4-FA526FCFEA85}" type="slidenum">
              <a:rPr lang="en-US"/>
              <a:pPr>
                <a:defRPr/>
              </a:pPr>
              <a:t>‹#›</a:t>
            </a:fld>
            <a:endParaRPr lang="en-US"/>
          </a:p>
        </p:txBody>
      </p:sp>
    </p:spTree>
    <p:extLst>
      <p:ext uri="{BB962C8B-B14F-4D97-AF65-F5344CB8AC3E}">
        <p14:creationId xmlns:p14="http://schemas.microsoft.com/office/powerpoint/2010/main" val="13320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797034-3628-40D2-ACAD-28ABF53EB0F9}" type="datetimeFigureOut">
              <a:rPr lang="en-US"/>
              <a:pPr>
                <a:defRPr/>
              </a:pPr>
              <a:t>6/2/2023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0B8823-20CE-4F55-9C20-87D865B48D5F}" type="slidenum">
              <a:rPr lang="en-US"/>
              <a:pPr>
                <a:defRPr/>
              </a:pPr>
              <a:t>‹#›</a:t>
            </a:fld>
            <a:endParaRPr lang="en-US"/>
          </a:p>
        </p:txBody>
      </p:sp>
    </p:spTree>
    <p:extLst>
      <p:ext uri="{BB962C8B-B14F-4D97-AF65-F5344CB8AC3E}">
        <p14:creationId xmlns:p14="http://schemas.microsoft.com/office/powerpoint/2010/main" val="3874976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9B92CC-44B7-443C-A51D-2FBD9A82EC9A}" type="datetimeFigureOut">
              <a:rPr lang="en-US"/>
              <a:pPr>
                <a:defRPr/>
              </a:pPr>
              <a:t>6/2/2023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DA8542-AB61-4677-8DCE-ECF73F8507C8}" type="slidenum">
              <a:rPr lang="en-US"/>
              <a:pPr>
                <a:defRPr/>
              </a:pPr>
              <a:t>‹#›</a:t>
            </a:fld>
            <a:endParaRPr lang="en-US"/>
          </a:p>
        </p:txBody>
      </p:sp>
    </p:spTree>
    <p:extLst>
      <p:ext uri="{BB962C8B-B14F-4D97-AF65-F5344CB8AC3E}">
        <p14:creationId xmlns:p14="http://schemas.microsoft.com/office/powerpoint/2010/main" val="4007135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577A95-C514-4413-A05E-500D7618B9DF}" type="datetimeFigureOut">
              <a:rPr lang="en-US"/>
              <a:pPr>
                <a:defRPr/>
              </a:pPr>
              <a:t>6/2/2023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77DFC4-21B6-4BEE-8096-334902C20288}" type="slidenum">
              <a:rPr lang="en-US"/>
              <a:pPr>
                <a:defRPr/>
              </a:pPr>
              <a:t>‹#›</a:t>
            </a:fld>
            <a:endParaRPr lang="en-US"/>
          </a:p>
        </p:txBody>
      </p:sp>
    </p:spTree>
    <p:extLst>
      <p:ext uri="{BB962C8B-B14F-4D97-AF65-F5344CB8AC3E}">
        <p14:creationId xmlns:p14="http://schemas.microsoft.com/office/powerpoint/2010/main" val="3996466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D54BC5-90B8-4B1A-ACAB-2501F6882785}" type="datetimeFigureOut">
              <a:rPr lang="en-US"/>
              <a:pPr>
                <a:defRPr/>
              </a:pPr>
              <a:t>6/2/2023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D9D8D8-AAF7-4D54-9F00-8DD627DC8C1E}" type="slidenum">
              <a:rPr lang="en-US"/>
              <a:pPr>
                <a:defRPr/>
              </a:pPr>
              <a:t>‹#›</a:t>
            </a:fld>
            <a:endParaRPr lang="en-US"/>
          </a:p>
        </p:txBody>
      </p:sp>
    </p:spTree>
    <p:extLst>
      <p:ext uri="{BB962C8B-B14F-4D97-AF65-F5344CB8AC3E}">
        <p14:creationId xmlns:p14="http://schemas.microsoft.com/office/powerpoint/2010/main" val="1168292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958AE9-ED37-4C86-A679-B072C5BC4590}"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DE584-5623-4950-B499-5151AB60B5D6}" type="slidenum">
              <a:rPr lang="en-US"/>
              <a:pPr>
                <a:defRPr/>
              </a:pPr>
              <a:t>‹#›</a:t>
            </a:fld>
            <a:endParaRPr lang="en-US"/>
          </a:p>
        </p:txBody>
      </p:sp>
    </p:spTree>
    <p:extLst>
      <p:ext uri="{BB962C8B-B14F-4D97-AF65-F5344CB8AC3E}">
        <p14:creationId xmlns:p14="http://schemas.microsoft.com/office/powerpoint/2010/main" val="3914196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14489D-A9C4-4593-B2D9-AC07627E0433}" type="datetimeFigureOut">
              <a:rPr lang="en-US"/>
              <a:pPr>
                <a:defRPr/>
              </a:pPr>
              <a:t>6/2/2023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C1035-E6A1-46A5-865F-1F6A98BB6F8B}" type="slidenum">
              <a:rPr lang="en-US"/>
              <a:pPr>
                <a:defRPr/>
              </a:pPr>
              <a:t>‹#›</a:t>
            </a:fld>
            <a:endParaRPr lang="en-US"/>
          </a:p>
        </p:txBody>
      </p:sp>
    </p:spTree>
    <p:extLst>
      <p:ext uri="{BB962C8B-B14F-4D97-AF65-F5344CB8AC3E}">
        <p14:creationId xmlns:p14="http://schemas.microsoft.com/office/powerpoint/2010/main" val="4233493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409ABC-C3C6-4301-A313-C1EDCC3AD609}" type="datetimeFigureOut">
              <a:rPr lang="en-US">
                <a:solidFill>
                  <a:prstClr val="black">
                    <a:tint val="75000"/>
                  </a:prstClr>
                </a:solidFill>
              </a:rPr>
              <a:pPr>
                <a:def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FC3676-73AA-41B7-B3A7-892EC754B3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0503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601791-C507-4747-82C5-ABAC09FB4B27}" type="datetimeFigureOut">
              <a:rPr lang="en-US">
                <a:solidFill>
                  <a:prstClr val="black">
                    <a:tint val="75000"/>
                  </a:prstClr>
                </a:solidFill>
              </a:rPr>
              <a:pPr>
                <a:def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550A4F-D5D9-4DE0-A711-3F22D8BF0C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06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D50D74-163A-4AD9-A70D-551C47CD9F1F}" type="slidenum">
              <a:rPr lang="en-US"/>
              <a:pPr>
                <a:defRPr/>
              </a:pPr>
              <a:t>‹#›</a:t>
            </a:fld>
            <a:endParaRPr lang="en-US"/>
          </a:p>
        </p:txBody>
      </p:sp>
    </p:spTree>
    <p:extLst>
      <p:ext uri="{BB962C8B-B14F-4D97-AF65-F5344CB8AC3E}">
        <p14:creationId xmlns:p14="http://schemas.microsoft.com/office/powerpoint/2010/main" val="381531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4F1260F-B301-4FB2-9B8B-1DF3D5C1BAFD}" type="datetimeFigureOut">
              <a:rPr lang="en-US">
                <a:solidFill>
                  <a:prstClr val="black">
                    <a:tint val="75000"/>
                  </a:prstClr>
                </a:solidFill>
              </a:rPr>
              <a:pPr>
                <a:def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F9933C-5F9C-4E3C-9C4D-79159BA083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1891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B7D872-BB76-4FAA-BEFC-15038943E5F8}" type="datetimeFigureOut">
              <a:rPr lang="en-US">
                <a:solidFill>
                  <a:prstClr val="black">
                    <a:tint val="75000"/>
                  </a:prstClr>
                </a:solidFill>
              </a:rPr>
              <a:pPr>
                <a:defRPr/>
              </a:pPr>
              <a:t>6/2/2023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ADB3CC-A340-4A51-8257-AE172D5D53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7868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4B516FD-9203-40EB-9420-41C85A1D74AA}" type="datetimeFigureOut">
              <a:rPr lang="en-US">
                <a:solidFill>
                  <a:prstClr val="black">
                    <a:tint val="75000"/>
                  </a:prstClr>
                </a:solidFill>
              </a:rPr>
              <a:pPr>
                <a:defRPr/>
              </a:pPr>
              <a:t>6/2/2023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4770A5C-544A-40CB-8F34-354A462EDF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4264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1AE6049-9CDF-45DF-947C-08019C253202}" type="datetimeFigureOut">
              <a:rPr lang="en-US">
                <a:solidFill>
                  <a:prstClr val="black">
                    <a:tint val="75000"/>
                  </a:prstClr>
                </a:solidFill>
              </a:rPr>
              <a:pPr>
                <a:defRPr/>
              </a:pPr>
              <a:t>6/2/2023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AA6A28-052F-4DCA-8B9E-D0225B06C8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3308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84AF55-B77D-4B27-8F11-455BEE627120}" type="datetimeFigureOut">
              <a:rPr lang="en-US">
                <a:solidFill>
                  <a:prstClr val="black">
                    <a:tint val="75000"/>
                  </a:prstClr>
                </a:solidFill>
              </a:rPr>
              <a:pPr>
                <a:defRPr/>
              </a:pPr>
              <a:t>6/2/2023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AFDF48-C8C6-44C5-A03E-5DC752DFC4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8597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5227BC8-59A3-46D3-A86B-952C2D6EB1A3}" type="datetimeFigureOut">
              <a:rPr lang="en-US">
                <a:solidFill>
                  <a:prstClr val="black">
                    <a:tint val="75000"/>
                  </a:prstClr>
                </a:solidFill>
              </a:rPr>
              <a:pPr>
                <a:defRPr/>
              </a:pPr>
              <a:t>6/2/2023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ECF65F-E4CE-4F8A-86AE-7C9A8601D8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64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1BF92B-F938-47BB-95EF-040F7528213D}" type="datetimeFigureOut">
              <a:rPr lang="en-US">
                <a:solidFill>
                  <a:prstClr val="black">
                    <a:tint val="75000"/>
                  </a:prstClr>
                </a:solidFill>
              </a:rPr>
              <a:pPr>
                <a:defRPr/>
              </a:pPr>
              <a:t>6/2/2023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331317-2B48-4D5E-85B1-CFE71C52D0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547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7BCA27-D109-44E8-B410-7E1236DED3BE}" type="datetimeFigureOut">
              <a:rPr lang="en-US">
                <a:solidFill>
                  <a:prstClr val="black">
                    <a:tint val="75000"/>
                  </a:prstClr>
                </a:solidFill>
              </a:rPr>
              <a:pPr>
                <a:def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E32169-DBC9-4672-B1AA-DAD5DF2B50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8925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B7BFDA-8293-4A9F-B7CC-C9144DAD1AA1}" type="datetimeFigureOut">
              <a:rPr lang="en-US">
                <a:solidFill>
                  <a:prstClr val="black">
                    <a:tint val="75000"/>
                  </a:prstClr>
                </a:solidFill>
              </a:rPr>
              <a:pPr>
                <a:def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9DF56E-8AD0-4017-A33B-DCDC11806D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6309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E4465C8B-CDFF-4427-98ED-E18E22513C58}" type="datetimeFigureOut">
              <a:rPr lang="en-US">
                <a:solidFill>
                  <a:prstClr val="black">
                    <a:tint val="75000"/>
                  </a:prstClr>
                </a:solidFill>
              </a:rPr>
              <a:pPr>
                <a:def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9D4ABD-CB41-44BA-A76B-A1E0643EEA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631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467720-BEA3-4304-B7FF-F34E5B71B539}" type="slidenum">
              <a:rPr lang="en-US"/>
              <a:pPr>
                <a:defRPr/>
              </a:pPr>
              <a:t>‹#›</a:t>
            </a:fld>
            <a:endParaRPr lang="en-US"/>
          </a:p>
        </p:txBody>
      </p:sp>
    </p:spTree>
    <p:extLst>
      <p:ext uri="{BB962C8B-B14F-4D97-AF65-F5344CB8AC3E}">
        <p14:creationId xmlns:p14="http://schemas.microsoft.com/office/powerpoint/2010/main" val="23707322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723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081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6531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89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407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787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023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1677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727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91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1"/>
          <p:cNvSpPr>
            <a:spLocks noGrp="1"/>
          </p:cNvSpPr>
          <p:nvPr>
            <p:ph type="dt" sz="half" idx="10"/>
          </p:nvPr>
        </p:nvSpPr>
        <p:spPr/>
        <p:txBody>
          <a:bodyPr/>
          <a:lstStyle>
            <a:lvl1pPr>
              <a:defRPr/>
            </a:lvl1pPr>
          </a:lstStyle>
          <a:p>
            <a:pPr>
              <a:defRPr/>
            </a:pPr>
            <a:endParaRPr lang="en-US"/>
          </a:p>
        </p:txBody>
      </p:sp>
      <p:sp>
        <p:nvSpPr>
          <p:cNvPr id="3" name="Footer Placeholder 12"/>
          <p:cNvSpPr>
            <a:spLocks noGrp="1"/>
          </p:cNvSpPr>
          <p:nvPr>
            <p:ph type="ftr" sz="quarter" idx="11"/>
          </p:nvPr>
        </p:nvSpPr>
        <p:spPr/>
        <p:txBody>
          <a:bodyPr/>
          <a:lstStyle>
            <a:lvl1pPr>
              <a:defRPr sz="1800" b="1" i="1">
                <a:solidFill>
                  <a:srgbClr val="0000CC"/>
                </a:solidFill>
              </a:defRPr>
            </a:lvl1pPr>
          </a:lstStyle>
          <a:p>
            <a:pPr>
              <a:defRPr/>
            </a:pPr>
            <a:r>
              <a:rPr lang="en-US"/>
              <a:t>Birth by the Numbers</a:t>
            </a:r>
          </a:p>
        </p:txBody>
      </p:sp>
      <p:sp>
        <p:nvSpPr>
          <p:cNvPr id="4" name="Slide Number Placeholder 13"/>
          <p:cNvSpPr>
            <a:spLocks noGrp="1"/>
          </p:cNvSpPr>
          <p:nvPr>
            <p:ph type="sldNum" sz="quarter" idx="12"/>
          </p:nvPr>
        </p:nvSpPr>
        <p:spPr/>
        <p:txBody>
          <a:bodyPr/>
          <a:lstStyle>
            <a:lvl1pPr>
              <a:defRPr/>
            </a:lvl1pPr>
          </a:lstStyle>
          <a:p>
            <a:pPr>
              <a:defRPr/>
            </a:pPr>
            <a:fld id="{B8555132-8AA2-4645-AAEA-23EA6D821792}" type="slidenum">
              <a:rPr lang="en-US"/>
              <a:pPr>
                <a:defRPr/>
              </a:pPr>
              <a:t>‹#›</a:t>
            </a:fld>
            <a:endParaRPr lang="en-US"/>
          </a:p>
        </p:txBody>
      </p:sp>
    </p:spTree>
    <p:extLst>
      <p:ext uri="{BB962C8B-B14F-4D97-AF65-F5344CB8AC3E}">
        <p14:creationId xmlns:p14="http://schemas.microsoft.com/office/powerpoint/2010/main" val="2383148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4CBAC-DFA4-4B11-A040-CFE8E5A55A60}"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9AC530-829A-48D6-AB6C-08E21D8434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130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1143000"/>
          </a:xfrm>
        </p:spPr>
        <p:txBody>
          <a:bodyPr/>
          <a:lstStyle/>
          <a:p>
            <a:r>
              <a:rPr lang="en-US"/>
              <a:t>Click to edit Master title style</a:t>
            </a:r>
          </a:p>
        </p:txBody>
      </p:sp>
    </p:spTree>
    <p:extLst>
      <p:ext uri="{BB962C8B-B14F-4D97-AF65-F5344CB8AC3E}">
        <p14:creationId xmlns:p14="http://schemas.microsoft.com/office/powerpoint/2010/main" val="21842220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842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2802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9149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1418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379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3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301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36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BB63D3-E8DB-4598-ACBB-C95D7B2AE7A8}" type="slidenum">
              <a:rPr lang="en-US"/>
              <a:pPr>
                <a:defRPr/>
              </a:pPr>
              <a:t>‹#›</a:t>
            </a:fld>
            <a:endParaRPr lang="en-US"/>
          </a:p>
        </p:txBody>
      </p:sp>
    </p:spTree>
    <p:extLst>
      <p:ext uri="{BB962C8B-B14F-4D97-AF65-F5344CB8AC3E}">
        <p14:creationId xmlns:p14="http://schemas.microsoft.com/office/powerpoint/2010/main" val="2164710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9696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7646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D7DBC-6AC6-41AF-99F5-D02EE9022017}"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9A25DF-408E-4A48-BEC6-079DCC3C20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8939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D314BB-54A8-481F-92BF-DDAD6916DA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82830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12E696-59C1-4393-B20B-908E738145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94154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1E8BE8-D3F6-4506-910B-3F69465AF4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8902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BC2D85-D38D-4411-9C2C-985BDD4251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07146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6B45E3-6776-45F3-9B9B-EE8023A2EA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686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10383D-078E-4CFB-B8D2-E9D07AEC4D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2126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AC07219-FE02-4462-95CF-3533FC1C49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83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38EBB-F87D-4351-B429-13FBB932B4C8}" type="slidenum">
              <a:rPr lang="en-US"/>
              <a:pPr>
                <a:defRPr/>
              </a:pPr>
              <a:t>‹#›</a:t>
            </a:fld>
            <a:endParaRPr lang="en-US"/>
          </a:p>
        </p:txBody>
      </p:sp>
    </p:spTree>
    <p:extLst>
      <p:ext uri="{BB962C8B-B14F-4D97-AF65-F5344CB8AC3E}">
        <p14:creationId xmlns:p14="http://schemas.microsoft.com/office/powerpoint/2010/main" val="17437449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BA00C5-EBE3-4872-AB54-D2C40D6B3C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14844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47A06E-C9E9-41C9-8898-F380FC8CEE9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90199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2C0A0E-4D94-48E1-9385-AD34F072B5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20856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67BFFB-9B10-4614-A989-DCE3835823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79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3"/>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984EA5-0094-4B4B-B86C-714A13CD6E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6422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3"/>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C89DF-40FA-404E-9186-1BC2F3E522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96070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2BB1A03-50A7-4F97-A325-345DD1408F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73457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F8BCC8-8175-4347-A395-54375D3CE7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2802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4491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3036E-BF4F-4096-97A9-4A5CF782D916}"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DB7D56-778E-48F8-A216-C55C3DE627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38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theme" Target="../theme/theme12.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3.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4.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theme" Target="../theme/theme1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6.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7.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8.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19.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0.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theme" Target="../theme/theme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A1712D9-5047-476F-9ACC-413A440613D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13" r:id="rId1"/>
    <p:sldLayoutId id="2147484037" r:id="rId2"/>
    <p:sldLayoutId id="2147484014" r:id="rId3"/>
    <p:sldLayoutId id="2147484015" r:id="rId4"/>
    <p:sldLayoutId id="2147484016" r:id="rId5"/>
    <p:sldLayoutId id="2147484017" r:id="rId6"/>
    <p:sldLayoutId id="2147484038" r:id="rId7"/>
    <p:sldLayoutId id="2147484018" r:id="rId8"/>
    <p:sldLayoutId id="2147484019" r:id="rId9"/>
    <p:sldLayoutId id="2147484020" r:id="rId10"/>
    <p:sldLayoutId id="2147484021" r:id="rId11"/>
    <p:sldLayoutId id="2147484022" r:id="rId12"/>
    <p:sldLayoutId id="2147484023" r:id="rId13"/>
    <p:sldLayoutId id="2147484025" r:id="rId14"/>
  </p:sldLayoutIdLst>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0BBCA-237E-4E5F-AB82-0CA66214789A}" type="datetimeFigureOut">
              <a:rPr lang="en-US" smtClean="0"/>
              <a:t>6/2/2023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4548E-82F8-4DBB-9E8F-4F3ED52AC6A7}" type="slidenum">
              <a:rPr lang="en-US" smtClean="0"/>
              <a:t>‹#›</a:t>
            </a:fld>
            <a:endParaRPr lang="en-US"/>
          </a:p>
        </p:txBody>
      </p:sp>
    </p:spTree>
    <p:extLst>
      <p:ext uri="{BB962C8B-B14F-4D97-AF65-F5344CB8AC3E}">
        <p14:creationId xmlns:p14="http://schemas.microsoft.com/office/powerpoint/2010/main" val="2925424702"/>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DA3D8-CB77-4108-86EF-8E1201DA1674}" type="datetimeFigureOut">
              <a:rPr lang="en-US" smtClean="0"/>
              <a:t>6/2/2023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776FA-20B2-47EB-AEBA-7F02D022C5EC}" type="slidenum">
              <a:rPr lang="en-US" smtClean="0"/>
              <a:t>‹#›</a:t>
            </a:fld>
            <a:endParaRPr lang="en-US"/>
          </a:p>
        </p:txBody>
      </p:sp>
    </p:spTree>
    <p:extLst>
      <p:ext uri="{BB962C8B-B14F-4D97-AF65-F5344CB8AC3E}">
        <p14:creationId xmlns:p14="http://schemas.microsoft.com/office/powerpoint/2010/main" val="672628157"/>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FFFFFF"/>
              </a:solidFill>
            </a:endParaRPr>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FFFFFF"/>
              </a:solidFill>
            </a:endParaRP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A1712D9-5047-476F-9ACC-413A440613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3427910"/>
      </p:ext>
    </p:extLst>
  </p:cSld>
  <p:clrMap bg1="dk2" tx1="lt1" bg2="dk1" tx2="lt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Lst>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40BE9-6BB3-4C4C-B35A-4331F3B0A5FC}" type="datetimeFigureOut">
              <a:rPr lang="en-US" smtClean="0"/>
              <a:t>6/2/2023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F8699-74D9-4378-998F-16F2E2C5058B}" type="slidenum">
              <a:rPr lang="en-US" smtClean="0"/>
              <a:t>‹#›</a:t>
            </a:fld>
            <a:endParaRPr lang="en-US"/>
          </a:p>
        </p:txBody>
      </p:sp>
    </p:spTree>
    <p:extLst>
      <p:ext uri="{BB962C8B-B14F-4D97-AF65-F5344CB8AC3E}">
        <p14:creationId xmlns:p14="http://schemas.microsoft.com/office/powerpoint/2010/main" val="634216266"/>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A1712D9-5047-476F-9ACC-413A440613D1}" type="slidenum">
              <a:rPr lang="en-US" smtClean="0">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908985078"/>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FFFFFF"/>
              </a:solidFill>
            </a:endParaRPr>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FFFFFF"/>
              </a:solidFill>
            </a:endParaRP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A1712D9-5047-476F-9ACC-413A440613D1}"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608492437"/>
      </p:ext>
    </p:extLst>
  </p:cSld>
  <p:clrMap bg1="dk2" tx1="lt1" bg2="dk1" tx2="lt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Lst>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40BE9-6BB3-4C4C-B35A-4331F3B0A5FC}"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F8699-74D9-4378-998F-16F2E2C505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69450"/>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DA3D8-CB77-4108-86EF-8E1201DA1674}"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776FA-20B2-47EB-AEBA-7F02D022C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750941"/>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 id="21474844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6F431-C535-4F52-866A-150EF90B049B}" type="datetimeFigureOut">
              <a:rPr lang="en-US" smtClean="0"/>
              <a:t>6/2/2023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703DB-B387-462E-A681-8B43F1F4A3B5}" type="slidenum">
              <a:rPr lang="en-US" smtClean="0"/>
              <a:t>‹#›</a:t>
            </a:fld>
            <a:endParaRPr lang="en-US"/>
          </a:p>
        </p:txBody>
      </p:sp>
    </p:spTree>
    <p:extLst>
      <p:ext uri="{BB962C8B-B14F-4D97-AF65-F5344CB8AC3E}">
        <p14:creationId xmlns:p14="http://schemas.microsoft.com/office/powerpoint/2010/main" val="2652192282"/>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D32539-6D8B-4437-B2F7-000682C45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42CD8-AA38-48BD-86D9-15EF6F2FA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48460-9DA5-4C06-B8BB-4CC3D058C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FEB74-6921-4EB0-9A92-B40BDA085626}" type="datetimeFigureOut">
              <a:rPr lang="en-US" smtClean="0"/>
              <a:t>6/2/2023</a:t>
            </a:fld>
            <a:endParaRPr lang="en-US"/>
          </a:p>
        </p:txBody>
      </p:sp>
      <p:sp>
        <p:nvSpPr>
          <p:cNvPr id="5" name="Footer Placeholder 4">
            <a:extLst>
              <a:ext uri="{FF2B5EF4-FFF2-40B4-BE49-F238E27FC236}">
                <a16:creationId xmlns:a16="http://schemas.microsoft.com/office/drawing/2014/main" id="{E4BFE5DF-C770-466F-8804-240A9C0D15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03A91F-BB8A-4318-ABC0-2331C1E62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8C10B-58DF-4584-AE55-2B53CBDA1C8C}" type="slidenum">
              <a:rPr lang="en-US" smtClean="0"/>
              <a:t>‹#›</a:t>
            </a:fld>
            <a:endParaRPr lang="en-US"/>
          </a:p>
        </p:txBody>
      </p:sp>
    </p:spTree>
    <p:extLst>
      <p:ext uri="{BB962C8B-B14F-4D97-AF65-F5344CB8AC3E}">
        <p14:creationId xmlns:p14="http://schemas.microsoft.com/office/powerpoint/2010/main" val="3436245821"/>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137D11-4A5B-4AE6-B2D0-39AB3060FD83}" type="datetimeFigureOut">
              <a:rPr lang="en-US"/>
              <a:pPr>
                <a:defRPr/>
              </a:pPr>
              <a:t>6/2/2023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432800" y="6324600"/>
            <a:ext cx="3556000" cy="273050"/>
          </a:xfrm>
          <a:prstGeom prst="rect">
            <a:avLst/>
          </a:prstGeom>
        </p:spPr>
        <p:txBody>
          <a:bodyPr vert="horz" lIns="91440" tIns="45720" rIns="91440" bIns="45720" rtlCol="0" anchor="ctr"/>
          <a:lstStyle>
            <a:lvl1pPr algn="r">
              <a:defRPr sz="1600" b="1" i="1">
                <a:solidFill>
                  <a:srgbClr val="0000CC"/>
                </a:solidFill>
              </a:defRPr>
            </a:lvl1pPr>
          </a:lstStyle>
          <a:p>
            <a:pPr>
              <a:defRPr/>
            </a:pPr>
            <a:r>
              <a:rPr lang="en-US"/>
              <a:t>Birth by the Numbers</a:t>
            </a: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EC90D-48F1-49E2-AA62-5F0F110D1A0F}" type="datetimeFigureOut">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FE899-33FE-49FF-B20D-E976B7A4E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4528"/>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792951-5249-4D55-B6D4-52FDAEB02076}" type="datetimeFigureOut">
              <a:rPr lang="en-US"/>
              <a:pPr>
                <a:defRPr/>
              </a:pPr>
              <a:t>6/2/2023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31200" y="6324600"/>
            <a:ext cx="3657600" cy="349250"/>
          </a:xfrm>
          <a:prstGeom prst="rect">
            <a:avLst/>
          </a:prstGeom>
        </p:spPr>
        <p:txBody>
          <a:bodyPr vert="horz" lIns="91440" tIns="45720" rIns="91440" bIns="45720" rtlCol="0" anchor="ctr"/>
          <a:lstStyle>
            <a:lvl1pPr algn="r">
              <a:defRPr sz="1800" b="1">
                <a:solidFill>
                  <a:srgbClr val="0000CC"/>
                </a:solidFill>
              </a:defRPr>
            </a:lvl1pPr>
          </a:lstStyle>
          <a:p>
            <a:pPr>
              <a:defRPr/>
            </a:pPr>
            <a:r>
              <a:rPr lang="en-US"/>
              <a:t>Birth By The Numbers</a:t>
            </a: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6E6509E-39AF-43A2-93C5-1A9C8121F016}" type="datetimeFigureOut">
              <a:rPr lang="en-US"/>
              <a:pPr>
                <a:defRPr/>
              </a:pPr>
              <a:t>6/2/2023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A2799E6-BF65-4AF0-B796-4D6ABD0028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54013AB-5298-4F33-A6AC-6BB32160F283}" type="datetimeFigureOut">
              <a:rPr lang="en-US">
                <a:solidFill>
                  <a:prstClr val="black">
                    <a:tint val="75000"/>
                  </a:prstClr>
                </a:solidFill>
              </a:rPr>
              <a:pPr>
                <a:defRPr/>
              </a:pPr>
              <a:t>6/2/2023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D9DBED3-BCA0-4BA2-BCC3-ED723A09CC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690764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B4CBAC-DFA4-4B11-A040-CFE8E5A55A60}" type="datetimeFigureOut">
              <a:rPr lang="en-US" smtClean="0">
                <a:solidFill>
                  <a:prstClr val="black">
                    <a:tint val="75000"/>
                  </a:prstClr>
                </a:solidFill>
                <a:latin typeface="Calibri"/>
              </a:rPr>
              <a:pPr fontAlgn="auto">
                <a:spcBef>
                  <a:spcPts val="0"/>
                </a:spcBef>
                <a:spcAft>
                  <a:spcPts val="0"/>
                </a:spcAft>
              </a:pPr>
              <a:t>6/2/2023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9AC530-829A-48D6-AB6C-08E21D8434B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6845183"/>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4CD7DBC-6AC6-41AF-99F5-D02EE9022017}" type="datetimeFigureOut">
              <a:rPr lang="en-US" smtClean="0">
                <a:solidFill>
                  <a:prstClr val="black">
                    <a:tint val="75000"/>
                  </a:prstClr>
                </a:solidFill>
                <a:latin typeface="Calibri"/>
              </a:rPr>
              <a:pPr fontAlgn="auto">
                <a:spcBef>
                  <a:spcPts val="0"/>
                </a:spcBef>
                <a:spcAft>
                  <a:spcPts val="0"/>
                </a:spcAft>
              </a:pPr>
              <a:t>6/2/2023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9A25DF-408E-4A48-BEC6-079DCC3C20B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5821894"/>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a:defRPr/>
            </a:pPr>
            <a:endParaRPr lang="en-US">
              <a:solidFill>
                <a:srgbClr val="FFFFFF"/>
              </a:solidFill>
            </a:endParaRPr>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a:defRPr/>
            </a:pPr>
            <a:endParaRPr lang="en-US">
              <a:solidFill>
                <a:srgbClr val="FFFFFF"/>
              </a:solidFill>
            </a:endParaRP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charset="0"/>
              </a:defRPr>
            </a:lvl1pPr>
          </a:lstStyle>
          <a:p>
            <a:pPr>
              <a:defRPr/>
            </a:pPr>
            <a:fld id="{391385EB-CE20-4C39-BAA7-809FB60AD0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4586347"/>
      </p:ext>
    </p:extLst>
  </p:cSld>
  <p:clrMap bg1="dk2" tx1="lt1" bg2="dk1" tx2="lt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Lst>
  <p:txStyles>
    <p:titleStyle>
      <a:lvl1pPr algn="ctr" rtl="0" eaLnBrk="0" fontAlgn="base" hangingPunct="0">
        <a:spcBef>
          <a:spcPct val="0"/>
        </a:spcBef>
        <a:spcAft>
          <a:spcPct val="0"/>
        </a:spcAft>
        <a:defRPr sz="3300">
          <a:solidFill>
            <a:schemeClr val="bg2"/>
          </a:solidFill>
          <a:latin typeface="+mj-lt"/>
          <a:ea typeface="+mj-ea"/>
          <a:cs typeface="+mj-cs"/>
        </a:defRPr>
      </a:lvl1pPr>
      <a:lvl2pPr algn="ctr" rtl="0" eaLnBrk="0" fontAlgn="base" hangingPunct="0">
        <a:spcBef>
          <a:spcPct val="0"/>
        </a:spcBef>
        <a:spcAft>
          <a:spcPct val="0"/>
        </a:spcAft>
        <a:defRPr sz="3300">
          <a:solidFill>
            <a:schemeClr val="bg2"/>
          </a:solidFill>
          <a:latin typeface="Arial" charset="0"/>
        </a:defRPr>
      </a:lvl2pPr>
      <a:lvl3pPr algn="ctr" rtl="0" eaLnBrk="0" fontAlgn="base" hangingPunct="0">
        <a:spcBef>
          <a:spcPct val="0"/>
        </a:spcBef>
        <a:spcAft>
          <a:spcPct val="0"/>
        </a:spcAft>
        <a:defRPr sz="3300">
          <a:solidFill>
            <a:schemeClr val="bg2"/>
          </a:solidFill>
          <a:latin typeface="Arial" charset="0"/>
        </a:defRPr>
      </a:lvl3pPr>
      <a:lvl4pPr algn="ctr" rtl="0" eaLnBrk="0" fontAlgn="base" hangingPunct="0">
        <a:spcBef>
          <a:spcPct val="0"/>
        </a:spcBef>
        <a:spcAft>
          <a:spcPct val="0"/>
        </a:spcAft>
        <a:defRPr sz="3300">
          <a:solidFill>
            <a:schemeClr val="bg2"/>
          </a:solidFill>
          <a:latin typeface="Arial" charset="0"/>
        </a:defRPr>
      </a:lvl4pPr>
      <a:lvl5pPr algn="ctr" rtl="0" eaLnBrk="0" fontAlgn="base" hangingPunct="0">
        <a:spcBef>
          <a:spcPct val="0"/>
        </a:spcBef>
        <a:spcAft>
          <a:spcPct val="0"/>
        </a:spcAft>
        <a:defRPr sz="3300">
          <a:solidFill>
            <a:schemeClr val="bg2"/>
          </a:solidFill>
          <a:latin typeface="Arial" charset="0"/>
        </a:defRPr>
      </a:lvl5pPr>
      <a:lvl6pPr marL="342900" algn="ctr" rtl="0" fontAlgn="base">
        <a:spcBef>
          <a:spcPct val="0"/>
        </a:spcBef>
        <a:spcAft>
          <a:spcPct val="0"/>
        </a:spcAft>
        <a:defRPr sz="3300">
          <a:solidFill>
            <a:schemeClr val="bg2"/>
          </a:solidFill>
          <a:latin typeface="Arial" charset="0"/>
        </a:defRPr>
      </a:lvl6pPr>
      <a:lvl7pPr marL="685800" algn="ctr" rtl="0" fontAlgn="base">
        <a:spcBef>
          <a:spcPct val="0"/>
        </a:spcBef>
        <a:spcAft>
          <a:spcPct val="0"/>
        </a:spcAft>
        <a:defRPr sz="3300">
          <a:solidFill>
            <a:schemeClr val="bg2"/>
          </a:solidFill>
          <a:latin typeface="Arial" charset="0"/>
        </a:defRPr>
      </a:lvl7pPr>
      <a:lvl8pPr marL="1028700" algn="ctr" rtl="0" fontAlgn="base">
        <a:spcBef>
          <a:spcPct val="0"/>
        </a:spcBef>
        <a:spcAft>
          <a:spcPct val="0"/>
        </a:spcAft>
        <a:defRPr sz="3300">
          <a:solidFill>
            <a:schemeClr val="bg2"/>
          </a:solidFill>
          <a:latin typeface="Arial" charset="0"/>
        </a:defRPr>
      </a:lvl8pPr>
      <a:lvl9pPr marL="1371600" algn="ctr" rtl="0" fontAlgn="base">
        <a:spcBef>
          <a:spcPct val="0"/>
        </a:spcBef>
        <a:spcAft>
          <a:spcPct val="0"/>
        </a:spcAft>
        <a:defRPr sz="3300">
          <a:solidFill>
            <a:schemeClr val="bg2"/>
          </a:solidFill>
          <a:latin typeface="Arial" charset="0"/>
        </a:defRPr>
      </a:lvl9pPr>
    </p:titleStyle>
    <p:bodyStyle>
      <a:lvl1pPr marL="257175" indent="-257175" algn="l" rtl="0" eaLnBrk="0" fontAlgn="base" hangingPunct="0">
        <a:spcBef>
          <a:spcPct val="20000"/>
        </a:spcBef>
        <a:spcAft>
          <a:spcPct val="0"/>
        </a:spcAft>
        <a:buChar char="•"/>
        <a:defRPr sz="2400">
          <a:solidFill>
            <a:schemeClr val="bg2"/>
          </a:solidFill>
          <a:latin typeface="+mn-lt"/>
          <a:ea typeface="+mn-ea"/>
          <a:cs typeface="+mn-cs"/>
        </a:defRPr>
      </a:lvl1pPr>
      <a:lvl2pPr marL="557213" indent="-214313" algn="l" rtl="0" eaLnBrk="0" fontAlgn="base" hangingPunct="0">
        <a:spcBef>
          <a:spcPct val="20000"/>
        </a:spcBef>
        <a:spcAft>
          <a:spcPct val="0"/>
        </a:spcAft>
        <a:buChar char="–"/>
        <a:defRPr sz="2100">
          <a:solidFill>
            <a:schemeClr val="bg2"/>
          </a:solidFill>
          <a:latin typeface="+mn-lt"/>
        </a:defRPr>
      </a:lvl2pPr>
      <a:lvl3pPr marL="857250" indent="-171450" algn="l" rtl="0" eaLnBrk="0" fontAlgn="base" hangingPunct="0">
        <a:spcBef>
          <a:spcPct val="20000"/>
        </a:spcBef>
        <a:spcAft>
          <a:spcPct val="0"/>
        </a:spcAft>
        <a:buChar char="•"/>
        <a:defRPr sz="1800">
          <a:solidFill>
            <a:schemeClr val="bg2"/>
          </a:solidFill>
          <a:latin typeface="+mn-lt"/>
        </a:defRPr>
      </a:lvl3pPr>
      <a:lvl4pPr marL="1200150" indent="-171450" algn="l" rtl="0" eaLnBrk="0" fontAlgn="base" hangingPunct="0">
        <a:spcBef>
          <a:spcPct val="20000"/>
        </a:spcBef>
        <a:spcAft>
          <a:spcPct val="0"/>
        </a:spcAft>
        <a:buChar char="–"/>
        <a:defRPr sz="1500">
          <a:solidFill>
            <a:schemeClr val="bg2"/>
          </a:solidFill>
          <a:latin typeface="+mn-lt"/>
        </a:defRPr>
      </a:lvl4pPr>
      <a:lvl5pPr marL="1543050" indent="-171450" algn="l" rtl="0" eaLnBrk="0" fontAlgn="base" hangingPunct="0">
        <a:spcBef>
          <a:spcPct val="20000"/>
        </a:spcBef>
        <a:spcAft>
          <a:spcPct val="0"/>
        </a:spcAft>
        <a:buChar char="»"/>
        <a:defRPr sz="1500">
          <a:solidFill>
            <a:schemeClr val="bg2"/>
          </a:solidFill>
          <a:latin typeface="+mn-lt"/>
        </a:defRPr>
      </a:lvl5pPr>
      <a:lvl6pPr marL="1885950" indent="-171450" algn="l" rtl="0" fontAlgn="base">
        <a:spcBef>
          <a:spcPct val="20000"/>
        </a:spcBef>
        <a:spcAft>
          <a:spcPct val="0"/>
        </a:spcAft>
        <a:buChar char="»"/>
        <a:defRPr sz="1500">
          <a:solidFill>
            <a:schemeClr val="bg2"/>
          </a:solidFill>
          <a:latin typeface="+mn-lt"/>
        </a:defRPr>
      </a:lvl6pPr>
      <a:lvl7pPr marL="2228850" indent="-171450" algn="l" rtl="0" fontAlgn="base">
        <a:spcBef>
          <a:spcPct val="20000"/>
        </a:spcBef>
        <a:spcAft>
          <a:spcPct val="0"/>
        </a:spcAft>
        <a:buChar char="»"/>
        <a:defRPr sz="1500">
          <a:solidFill>
            <a:schemeClr val="bg2"/>
          </a:solidFill>
          <a:latin typeface="+mn-lt"/>
        </a:defRPr>
      </a:lvl7pPr>
      <a:lvl8pPr marL="2571750" indent="-171450" algn="l" rtl="0" fontAlgn="base">
        <a:spcBef>
          <a:spcPct val="20000"/>
        </a:spcBef>
        <a:spcAft>
          <a:spcPct val="0"/>
        </a:spcAft>
        <a:buChar char="»"/>
        <a:defRPr sz="1500">
          <a:solidFill>
            <a:schemeClr val="bg2"/>
          </a:solidFill>
          <a:latin typeface="+mn-lt"/>
        </a:defRPr>
      </a:lvl8pPr>
      <a:lvl9pPr marL="2914650" indent="-171450" algn="l" rtl="0" fontAlgn="base">
        <a:spcBef>
          <a:spcPct val="20000"/>
        </a:spcBef>
        <a:spcAft>
          <a:spcPct val="0"/>
        </a:spcAft>
        <a:buChar char="»"/>
        <a:defRPr sz="1500">
          <a:solidFill>
            <a:schemeClr val="bg2"/>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1712D9-5047-476F-9ACC-413A440613D1}" type="slidenum">
              <a:rPr lang="en-US" smtClean="0"/>
              <a:pPr>
                <a:defRPr/>
              </a:pPr>
              <a:t>‹#›</a:t>
            </a:fld>
            <a:endParaRPr lang="en-US"/>
          </a:p>
        </p:txBody>
      </p:sp>
    </p:spTree>
    <p:extLst>
      <p:ext uri="{BB962C8B-B14F-4D97-AF65-F5344CB8AC3E}">
        <p14:creationId xmlns:p14="http://schemas.microsoft.com/office/powerpoint/2010/main" val="516187778"/>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rthbythenumbers.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0.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21.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21.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132.xml"/><Relationship Id="rId4" Type="http://schemas.openxmlformats.org/officeDocument/2006/relationships/hyperlink" Target="http://www.birthbythenumbers.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177.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177.xml"/><Relationship Id="rId4" Type="http://schemas.openxmlformats.org/officeDocument/2006/relationships/hyperlink" Target="https://www.cdc.gov/nchs/nvss/vsrr/natality-dashboard.htm" TargetMode="Externa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72.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7.xml"/><Relationship Id="rId1" Type="http://schemas.openxmlformats.org/officeDocument/2006/relationships/slideLayout" Target="../slideLayouts/slideLayout134.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111.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210.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4.xml"/><Relationship Id="rId1" Type="http://schemas.openxmlformats.org/officeDocument/2006/relationships/slideLayout" Target="../slideLayouts/slideLayout232.xml"/></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5.xml"/><Relationship Id="rId1" Type="http://schemas.openxmlformats.org/officeDocument/2006/relationships/slideLayout" Target="../slideLayouts/slideLayout232.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6.xml"/><Relationship Id="rId1" Type="http://schemas.openxmlformats.org/officeDocument/2006/relationships/slideLayout" Target="../slideLayouts/slideLayout2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208.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8.xml"/><Relationship Id="rId4" Type="http://schemas.openxmlformats.org/officeDocument/2006/relationships/image" Target="../media/image12.emf"/></Relationships>
</file>

<file path=ppt/slides/_rels/slide5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png"/><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191.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10.xml"/><Relationship Id="rId4" Type="http://schemas.openxmlformats.org/officeDocument/2006/relationships/hyperlink" Target="https://wonder.cdc.gov/natality.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05000" y="76200"/>
            <a:ext cx="8305800" cy="6430962"/>
          </a:xfrm>
          <a:prstGeom prst="rect">
            <a:avLst/>
          </a:prstGeom>
          <a:solidFill>
            <a:schemeClr val="tx1"/>
          </a:solidFill>
          <a:ln w="9525">
            <a:solidFill>
              <a:srgbClr val="000000"/>
            </a:solidFill>
            <a:miter lim="800000"/>
            <a:headEnd/>
            <a:tailEnd/>
          </a:ln>
        </p:spPr>
        <p:txBody>
          <a:bodyPr anchor="ctr"/>
          <a:lstStyle/>
          <a:p>
            <a:pPr algn="ctr"/>
            <a:r>
              <a:rPr lang="en-US" sz="5400" b="1" i="1" dirty="0">
                <a:solidFill>
                  <a:schemeClr val="bg2"/>
                </a:solidFill>
                <a:latin typeface="Calibri" panose="020F0502020204030204" pitchFamily="34" charset="0"/>
              </a:rPr>
              <a:t>Birth By the Numbers </a:t>
            </a:r>
          </a:p>
          <a:p>
            <a:pPr algn="ctr"/>
            <a:r>
              <a:rPr lang="en-US" sz="5400" b="1" i="1" dirty="0">
                <a:solidFill>
                  <a:schemeClr val="bg2"/>
                </a:solidFill>
                <a:latin typeface="Calibri" panose="020F0502020204030204" pitchFamily="34" charset="0"/>
              </a:rPr>
              <a:t>Fall, 2023</a:t>
            </a:r>
          </a:p>
          <a:p>
            <a:pPr algn="ctr"/>
            <a:endParaRPr lang="en-US" sz="4800" b="1" i="1" dirty="0">
              <a:solidFill>
                <a:srgbClr val="C00000"/>
              </a:solidFill>
              <a:latin typeface="Calibri" panose="020F0502020204030204" pitchFamily="34" charset="0"/>
            </a:endParaRPr>
          </a:p>
          <a:p>
            <a:pPr algn="ctr"/>
            <a:r>
              <a:rPr lang="en-US" sz="4800" b="1" i="1" dirty="0">
                <a:solidFill>
                  <a:srgbClr val="C00000"/>
                </a:solidFill>
                <a:latin typeface="Calibri" panose="020F0502020204030204" pitchFamily="34" charset="0"/>
              </a:rPr>
              <a:t>Is there a problem with U.S. maternity care outcomes?</a:t>
            </a:r>
          </a:p>
          <a:p>
            <a:pPr algn="ctr"/>
            <a:endParaRPr lang="en-US" sz="4400" b="1" i="1" dirty="0">
              <a:solidFill>
                <a:schemeClr val="bg2"/>
              </a:solidFill>
              <a:latin typeface="Calibri" panose="020F0502020204030204" pitchFamily="34" charset="0"/>
            </a:endParaRPr>
          </a:p>
          <a:p>
            <a:pPr algn="ctr"/>
            <a:r>
              <a:rPr lang="en-US" sz="3200" b="1" i="1" dirty="0">
                <a:solidFill>
                  <a:schemeClr val="bg2"/>
                </a:solidFill>
                <a:latin typeface="Calibri" panose="020F0502020204030204" pitchFamily="34" charset="0"/>
              </a:rPr>
              <a:t>Gene Declercq, PhD</a:t>
            </a:r>
          </a:p>
          <a:p>
            <a:pPr algn="ctr"/>
            <a:r>
              <a:rPr lang="en-US" sz="3200" b="1" i="1" dirty="0">
                <a:solidFill>
                  <a:srgbClr val="C00000"/>
                </a:solidFill>
                <a:latin typeface="Calibri" panose="020F0502020204030204" pitchFamily="34" charset="0"/>
                <a:hlinkClick r:id="rId3"/>
              </a:rPr>
              <a:t>www.birthbythenumbers.org</a:t>
            </a:r>
            <a:endParaRPr lang="en-US" sz="3200" b="1" i="1" dirty="0">
              <a:solidFill>
                <a:srgbClr val="C00000"/>
              </a:solidFill>
              <a:latin typeface="Calibri" panose="020F0502020204030204" pitchFamily="34" charset="0"/>
            </a:endParaRPr>
          </a:p>
          <a:p>
            <a:pPr algn="ctr"/>
            <a:r>
              <a:rPr lang="en-US" sz="3200" b="1" i="1" dirty="0">
                <a:solidFill>
                  <a:schemeClr val="bg2"/>
                </a:solidFill>
                <a:latin typeface="Calibri" panose="020F0502020204030204" pitchFamily="34" charset="0"/>
              </a:rPr>
              <a:t> </a:t>
            </a:r>
          </a:p>
          <a:p>
            <a:pPr algn="ctr"/>
            <a:r>
              <a:rPr lang="en-US" sz="2400" b="1" i="1" dirty="0">
                <a:solidFill>
                  <a:schemeClr val="bg2"/>
                </a:solidFill>
                <a:latin typeface="Calibri" panose="020F0502020204030204" pitchFamily="34" charset="0"/>
              </a:rPr>
              <a:t>With initial support from: The Transforming Birth Fund</a:t>
            </a:r>
            <a:endParaRPr lang="en-US" sz="2400" b="1" dirty="0">
              <a:solidFill>
                <a:schemeClr val="bg1"/>
              </a:solidFill>
              <a:latin typeface="Calibri" panose="020F0502020204030204" pitchFamily="34" charset="0"/>
            </a:endParaRPr>
          </a:p>
        </p:txBody>
      </p:sp>
      <p:sp>
        <p:nvSpPr>
          <p:cNvPr id="29699" name="Text Box 8"/>
          <p:cNvSpPr txBox="1">
            <a:spLocks noChangeArrowheads="1"/>
          </p:cNvSpPr>
          <p:nvPr/>
        </p:nvSpPr>
        <p:spPr bwMode="auto">
          <a:xfrm>
            <a:off x="2451101" y="5021264"/>
            <a:ext cx="1503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1200">
              <a:latin typeface="FrizQuadrata BT" pitchFamily="34" charset="0"/>
            </a:endParaRPr>
          </a:p>
        </p:txBody>
      </p:sp>
      <p:sp>
        <p:nvSpPr>
          <p:cNvPr id="29701" name="Rectangle 1"/>
          <p:cNvSpPr>
            <a:spLocks noChangeArrowheads="1"/>
          </p:cNvSpPr>
          <p:nvPr/>
        </p:nvSpPr>
        <p:spPr bwMode="auto">
          <a:xfrm>
            <a:off x="8037967" y="6507162"/>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972800" cy="639762"/>
          </a:xfrm>
        </p:spPr>
        <p:txBody>
          <a:bodyPr/>
          <a:lstStyle/>
          <a:p>
            <a:r>
              <a:rPr lang="en-US" sz="4000" b="1" dirty="0">
                <a:solidFill>
                  <a:srgbClr val="000000"/>
                </a:solidFill>
                <a:latin typeface="Calibri" panose="020F0502020204030204" pitchFamily="34" charset="0"/>
              </a:rPr>
              <a:t>Outcomes: Comparative Neonatal Mortality Rates</a:t>
            </a:r>
            <a:endParaRPr lang="en-US" sz="4000"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945170118"/>
              </p:ext>
            </p:extLst>
          </p:nvPr>
        </p:nvGraphicFramePr>
        <p:xfrm>
          <a:off x="190500" y="72390"/>
          <a:ext cx="11810999" cy="6713220"/>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848099">
                  <a:extLst>
                    <a:ext uri="{9D8B030D-6E8A-4147-A177-3AD203B41FA5}">
                      <a16:colId xmlns:a16="http://schemas.microsoft.com/office/drawing/2014/main" val="20005"/>
                    </a:ext>
                  </a:extLst>
                </a:gridCol>
              </a:tblGrid>
              <a:tr h="362027">
                <a:tc>
                  <a:txBody>
                    <a:bodyPr/>
                    <a:lstStyle/>
                    <a:p>
                      <a:r>
                        <a:rPr lang="en-US" sz="1800" dirty="0">
                          <a:solidFill>
                            <a:srgbClr val="000000"/>
                          </a:solidFill>
                          <a:latin typeface="Calibri" panose="020F0502020204030204" pitchFamily="34" charset="0"/>
                        </a:rPr>
                        <a:t>Rank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Country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sz="1800" dirty="0">
                        <a:solidFill>
                          <a:srgbClr val="000000"/>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Country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sz="1800" dirty="0">
                        <a:solidFill>
                          <a:srgbClr val="000000"/>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Country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62027">
                <a:tc>
                  <a:txBody>
                    <a:bodyPr/>
                    <a:lstStyle/>
                    <a:p>
                      <a:pPr algn="l" fontAlgn="b"/>
                      <a:r>
                        <a:rPr lang="en-US" sz="1600" b="0" i="0" u="none" strike="noStrike" dirty="0">
                          <a:solidFill>
                            <a:srgbClr val="000000"/>
                          </a:solidFill>
                          <a:effectLst/>
                          <a:latin typeface="Calibri" panose="020F0502020204030204" pitchFamily="34" charset="0"/>
                        </a:rPr>
                        <a:t>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C00000"/>
                          </a:solidFill>
                          <a:effectLst/>
                          <a:latin typeface="Calibri" panose="020F0502020204030204" pitchFamily="34" charset="0"/>
                        </a:rPr>
                        <a:t>Andorra</a:t>
                      </a: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FF"/>
                          </a:solidFill>
                          <a:effectLst/>
                          <a:latin typeface="Calibri" panose="020F0502020204030204" pitchFamily="34" charset="0"/>
                        </a:rPr>
                        <a:t>(1)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Hungary</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China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41616167"/>
                  </a:ext>
                </a:extLst>
              </a:tr>
              <a:tr h="362027">
                <a:tc>
                  <a:txBody>
                    <a:bodyPr/>
                    <a:lstStyle/>
                    <a:p>
                      <a:pPr algn="l" fontAlgn="b"/>
                      <a:r>
                        <a:rPr lang="en-US" sz="1600" b="0" i="0" u="none" strike="noStrike" dirty="0">
                          <a:solidFill>
                            <a:srgbClr val="000000"/>
                          </a:solidFill>
                          <a:effectLst/>
                          <a:latin typeface="Calibri" panose="020F0502020204030204" pitchFamily="34" charset="0"/>
                        </a:rPr>
                        <a:t>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Belarus</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Ireland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Croatia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362027">
                <a:tc>
                  <a:txBody>
                    <a:bodyPr/>
                    <a:lstStyle/>
                    <a:p>
                      <a:pPr algn="l" fontAlgn="b"/>
                      <a:r>
                        <a:rPr lang="en-US" sz="1600" b="0" i="0" u="none" strike="noStrike" dirty="0">
                          <a:solidFill>
                            <a:srgbClr val="000000"/>
                          </a:solidFill>
                          <a:effectLst/>
                          <a:latin typeface="Calibri" panose="020F0502020204030204" pitchFamily="34" charset="0"/>
                        </a:rPr>
                        <a:t>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Finland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Israel</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Denmark</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362027">
                <a:tc>
                  <a:txBody>
                    <a:bodyPr/>
                    <a:lstStyle/>
                    <a:p>
                      <a:pPr algn="l" fontAlgn="b"/>
                      <a:r>
                        <a:rPr lang="en-US" sz="1600" b="0" i="0" u="none" strike="noStrike" dirty="0">
                          <a:solidFill>
                            <a:srgbClr val="000000"/>
                          </a:solidFill>
                          <a:effectLst/>
                          <a:latin typeface="Calibri" panose="020F0502020204030204" pitchFamily="34" charset="0"/>
                        </a:rPr>
                        <a:t>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C00000"/>
                          </a:solidFill>
                          <a:effectLst/>
                          <a:latin typeface="Calibri" panose="020F0502020204030204" pitchFamily="34" charset="0"/>
                        </a:rPr>
                        <a:t>Montenegro</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Italy</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France</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362027">
                <a:tc>
                  <a:txBody>
                    <a:bodyPr/>
                    <a:lstStyle/>
                    <a:p>
                      <a:pPr algn="l" fontAlgn="b"/>
                      <a:r>
                        <a:rPr lang="en-US" sz="1600" b="0" i="0" u="none" strike="noStrike" dirty="0">
                          <a:solidFill>
                            <a:srgbClr val="000000"/>
                          </a:solidFill>
                          <a:effectLst/>
                          <a:latin typeface="Calibri" panose="020F0502020204030204" pitchFamily="34" charset="0"/>
                        </a:rPr>
                        <a:t>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Norway</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Latvia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Netherlands</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r h="362027">
                <a:tc>
                  <a:txBody>
                    <a:bodyPr/>
                    <a:lstStyle/>
                    <a:p>
                      <a:pPr algn="l" fontAlgn="b"/>
                      <a:r>
                        <a:rPr lang="en-US" sz="1600" b="0" i="0" u="none" strike="noStrike" dirty="0">
                          <a:solidFill>
                            <a:srgbClr val="000000"/>
                          </a:solidFill>
                          <a:effectLst/>
                          <a:latin typeface="Calibri" panose="020F0502020204030204" pitchFamily="34" charset="0"/>
                        </a:rPr>
                        <a:t>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Republic of Korea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Lithuania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New Zealand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362027">
                <a:tc>
                  <a:txBody>
                    <a:bodyPr/>
                    <a:lstStyle/>
                    <a:p>
                      <a:pPr algn="l" fontAlgn="b"/>
                      <a:r>
                        <a:rPr lang="en-US" sz="1600" b="0" i="0" u="none" strike="noStrike" dirty="0">
                          <a:solidFill>
                            <a:srgbClr val="000000"/>
                          </a:solidFill>
                          <a:effectLst/>
                          <a:latin typeface="Calibri" panose="020F0502020204030204" pitchFamily="34" charset="0"/>
                        </a:rPr>
                        <a:t>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Slovenia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C00000"/>
                          </a:solidFill>
                          <a:effectLst/>
                          <a:latin typeface="Calibri" panose="020F0502020204030204" pitchFamily="34" charset="0"/>
                        </a:rPr>
                        <a:t>Luxembourg</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Poland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362027">
                <a:tc>
                  <a:txBody>
                    <a:bodyPr/>
                    <a:lstStyle/>
                    <a:p>
                      <a:pPr algn="l" fontAlgn="b"/>
                      <a:r>
                        <a:rPr lang="en-US" sz="1600" b="0" i="0" u="none" strike="noStrike" dirty="0">
                          <a:solidFill>
                            <a:srgbClr val="000000"/>
                          </a:solidFill>
                          <a:effectLst/>
                          <a:latin typeface="Calibri" panose="020F0502020204030204" pitchFamily="34" charset="0"/>
                        </a:rPr>
                        <a:t>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Sweden</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C00000"/>
                          </a:solidFill>
                          <a:effectLst/>
                          <a:latin typeface="Calibri" panose="020F0502020204030204" pitchFamily="34" charset="0"/>
                        </a:rPr>
                        <a:t>Monaco</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Romania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7"/>
                  </a:ext>
                </a:extLst>
              </a:tr>
              <a:tr h="362027">
                <a:tc>
                  <a:txBody>
                    <a:bodyPr/>
                    <a:lstStyle/>
                    <a:p>
                      <a:pPr algn="l" fontAlgn="b"/>
                      <a:r>
                        <a:rPr lang="en-US" sz="1600" b="0" i="0" u="none" strike="noStrike" dirty="0">
                          <a:solidFill>
                            <a:srgbClr val="000000"/>
                          </a:solidFill>
                          <a:effectLst/>
                          <a:latin typeface="Calibri" panose="020F0502020204030204" pitchFamily="34" charset="0"/>
                        </a:rPr>
                        <a:t>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Australia </a:t>
                      </a:r>
                      <a:r>
                        <a:rPr lang="en-US" sz="1800" b="1" i="0" u="none" strike="noStrike" dirty="0">
                          <a:solidFill>
                            <a:srgbClr val="0000FF"/>
                          </a:solidFill>
                          <a:effectLst/>
                          <a:latin typeface="Calibri" panose="020F0502020204030204" pitchFamily="34" charset="0"/>
                        </a:rPr>
                        <a:t>(2)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Portugal</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Saudi Arabia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8"/>
                  </a:ext>
                </a:extLst>
              </a:tr>
              <a:tr h="362027">
                <a:tc>
                  <a:txBody>
                    <a:bodyPr/>
                    <a:lstStyle/>
                    <a:p>
                      <a:pPr algn="l" fontAlgn="b"/>
                      <a:r>
                        <a:rPr lang="en-US" sz="1600" b="0" i="0" u="none" strike="noStrike" dirty="0">
                          <a:solidFill>
                            <a:srgbClr val="000000"/>
                          </a:solidFill>
                          <a:effectLst/>
                          <a:latin typeface="Calibri" panose="020F0502020204030204" pitchFamily="34" charset="0"/>
                        </a:rPr>
                        <a:t>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Austria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Russian Federation</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Slovakia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9"/>
                  </a:ext>
                </a:extLst>
              </a:tr>
              <a:tr h="362027">
                <a:tc>
                  <a:txBody>
                    <a:bodyPr/>
                    <a:lstStyle/>
                    <a:p>
                      <a:pPr algn="l" fontAlgn="b"/>
                      <a:r>
                        <a:rPr lang="en-US" sz="1600" b="0" i="0" u="none" strike="noStrike" dirty="0">
                          <a:solidFill>
                            <a:srgbClr val="000000"/>
                          </a:solidFill>
                          <a:effectLst/>
                          <a:latin typeface="Calibri" panose="020F0502020204030204" pitchFamily="34" charset="0"/>
                        </a:rPr>
                        <a:t>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Belgium</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Spain</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Switzerland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0"/>
                  </a:ext>
                </a:extLst>
              </a:tr>
              <a:tr h="362027">
                <a:tc>
                  <a:txBody>
                    <a:bodyPr/>
                    <a:lstStyle/>
                    <a:p>
                      <a:pPr algn="l" fontAlgn="b"/>
                      <a:r>
                        <a:rPr lang="en-US" sz="1600" b="0" i="0" u="none" strike="noStrike" dirty="0">
                          <a:solidFill>
                            <a:srgbClr val="000000"/>
                          </a:solidFill>
                          <a:effectLst/>
                          <a:latin typeface="Calibri" panose="020F0502020204030204" pitchFamily="34" charset="0"/>
                        </a:rPr>
                        <a:t>12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Cuba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2400" b="1" i="0" u="none" strike="noStrike" dirty="0">
                          <a:solidFill>
                            <a:srgbClr val="C00000"/>
                          </a:solidFill>
                          <a:effectLst/>
                          <a:latin typeface="Calibri" panose="020F0502020204030204" pitchFamily="34" charset="0"/>
                        </a:rPr>
                        <a:t>Antigua and Barbuda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cs typeface="Calibri" panose="020F0502020204030204" pitchFamily="34" charset="0"/>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United Kingdom</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1"/>
                  </a:ext>
                </a:extLst>
              </a:tr>
              <a:tr h="362027">
                <a:tc>
                  <a:txBody>
                    <a:bodyPr/>
                    <a:lstStyle/>
                    <a:p>
                      <a:pPr algn="l" fontAlgn="b"/>
                      <a:r>
                        <a:rPr lang="en-US" sz="1600" b="0" i="0" u="none" strike="noStrike" dirty="0">
                          <a:solidFill>
                            <a:srgbClr val="000000"/>
                          </a:solidFill>
                          <a:effectLst/>
                          <a:latin typeface="Calibri" panose="020F0502020204030204" pitchFamily="34" charset="0"/>
                        </a:rPr>
                        <a:t>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Cyprus</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1" u="none" strike="noStrike" dirty="0">
                          <a:solidFill>
                            <a:srgbClr val="0000FF"/>
                          </a:solidFill>
                          <a:effectLst/>
                          <a:latin typeface="Calibri" panose="020F0502020204030204" pitchFamily="34" charset="0"/>
                        </a:rPr>
                        <a:t>United States of America </a:t>
                      </a:r>
                      <a:r>
                        <a:rPr lang="en-US" sz="1800" b="1" i="0" u="none" strike="noStrike" dirty="0">
                          <a:solidFill>
                            <a:srgbClr val="0000FF"/>
                          </a:solidFill>
                          <a:effectLst/>
                          <a:latin typeface="Calibri" panose="020F0502020204030204" pitchFamily="34" charset="0"/>
                        </a:rPr>
                        <a:t>(3)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cs typeface="Calibri" panose="020F0502020204030204" pitchFamily="34" charset="0"/>
                        </a:rPr>
                        <a:t>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endParaRPr lang="en-US" sz="2400" b="1" i="0" u="none" strike="noStrike" dirty="0">
                        <a:solidFill>
                          <a:srgbClr val="0000FF"/>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2"/>
                  </a:ext>
                </a:extLst>
              </a:tr>
              <a:tr h="0">
                <a:tc>
                  <a:txBody>
                    <a:bodyPr/>
                    <a:lstStyle/>
                    <a:p>
                      <a:pPr algn="l" fontAlgn="b"/>
                      <a:r>
                        <a:rPr lang="en-US" sz="1600" b="0" i="0" u="none" strike="noStrike" dirty="0">
                          <a:solidFill>
                            <a:srgbClr val="000000"/>
                          </a:solidFill>
                          <a:effectLst/>
                          <a:latin typeface="Calibri" panose="020F0502020204030204" pitchFamily="34" charset="0"/>
                        </a:rPr>
                        <a:t>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Czechia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Bahrain </a:t>
                      </a:r>
                      <a:endParaRPr lang="en-US" sz="1800" b="1" i="0" u="none" strike="noStrike" dirty="0">
                        <a:solidFill>
                          <a:srgbClr val="0000FF"/>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sz="1800" b="0" dirty="0">
                        <a:solidFill>
                          <a:srgbClr val="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Source: WHO. </a:t>
                      </a:r>
                      <a:r>
                        <a:rPr lang="en-US" sz="1800" b="0" i="1" kern="1200" dirty="0">
                          <a:solidFill>
                            <a:srgbClr val="000000"/>
                          </a:solidFill>
                          <a:effectLst/>
                          <a:latin typeface="Calibri" panose="020F0502020204030204" pitchFamily="34" charset="0"/>
                          <a:ea typeface="+mn-ea"/>
                          <a:cs typeface="+mn-cs"/>
                        </a:rPr>
                        <a:t>World Health Statistics 2022</a:t>
                      </a:r>
                    </a:p>
                    <a:p>
                      <a:pPr algn="l" fontAlgn="b"/>
                      <a:endParaRPr lang="en-US" sz="1800" b="1" i="1" u="none" strike="noStrike" dirty="0">
                        <a:solidFill>
                          <a:srgbClr val="C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3"/>
                  </a:ext>
                </a:extLst>
              </a:tr>
              <a:tr h="362027">
                <a:tc>
                  <a:txBody>
                    <a:bodyPr/>
                    <a:lstStyle/>
                    <a:p>
                      <a:pPr algn="l" fontAlgn="b"/>
                      <a:r>
                        <a:rPr lang="en-US" sz="1600" b="0" i="0" u="none" strike="noStrike" dirty="0">
                          <a:solidFill>
                            <a:srgbClr val="000000"/>
                          </a:solidFill>
                          <a:effectLst/>
                          <a:latin typeface="Calibri" panose="020F0502020204030204" pitchFamily="34" charset="0"/>
                        </a:rPr>
                        <a:t>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Germany</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t>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Bulgaria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sz="1800" b="0" dirty="0">
                        <a:solidFill>
                          <a:srgbClr val="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4"/>
                  </a:ext>
                </a:extLst>
              </a:tr>
              <a:tr h="362027">
                <a:tc>
                  <a:txBody>
                    <a:bodyPr/>
                    <a:lstStyle/>
                    <a:p>
                      <a:pPr algn="l" fontAlgn="b"/>
                      <a:r>
                        <a:rPr lang="en-US" sz="1600" b="0" i="0" u="none" strike="noStrike" dirty="0">
                          <a:solidFill>
                            <a:srgbClr val="000000"/>
                          </a:solidFill>
                          <a:effectLst/>
                          <a:latin typeface="Calibri" panose="020F0502020204030204" pitchFamily="34" charset="0"/>
                        </a:rPr>
                        <a:t>16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Greece</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Canada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kern="1200" dirty="0">
                        <a:solidFill>
                          <a:srgbClr val="C00000"/>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76581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solidFill>
                  <a:srgbClr val="000000"/>
                </a:solidFill>
              </a:rPr>
              <a:t>Outcomes</a:t>
            </a:r>
            <a:endParaRPr lang="en-US"/>
          </a:p>
        </p:txBody>
      </p:sp>
      <p:sp>
        <p:nvSpPr>
          <p:cNvPr id="34819" name="TextBox 3"/>
          <p:cNvSpPr txBox="1">
            <a:spLocks noChangeArrowheads="1"/>
          </p:cNvSpPr>
          <p:nvPr/>
        </p:nvSpPr>
        <p:spPr bwMode="auto">
          <a:xfrm>
            <a:off x="769257" y="1417638"/>
            <a:ext cx="5326743" cy="30469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t>Total Births in the five countries in red background in 2020-21* were 16,971 or thousands fewer than the 17,080 in West Virginia in 2021</a:t>
            </a:r>
          </a:p>
        </p:txBody>
      </p:sp>
      <p:graphicFrame>
        <p:nvGraphicFramePr>
          <p:cNvPr id="32806" name="Group 38"/>
          <p:cNvGraphicFramePr>
            <a:graphicFrameLocks noGrp="1"/>
          </p:cNvGraphicFramePr>
          <p:nvPr>
            <p:extLst>
              <p:ext uri="{D42A27DB-BD31-4B8C-83A1-F6EECF244321}">
                <p14:modId xmlns:p14="http://schemas.microsoft.com/office/powerpoint/2010/main" val="4072078163"/>
              </p:ext>
            </p:extLst>
          </p:nvPr>
        </p:nvGraphicFramePr>
        <p:xfrm>
          <a:off x="7010400" y="1697038"/>
          <a:ext cx="4800600" cy="3613306"/>
        </p:xfrm>
        <a:graphic>
          <a:graphicData uri="http://schemas.openxmlformats.org/drawingml/2006/table">
            <a:tbl>
              <a:tblPr/>
              <a:tblGrid>
                <a:gridCol w="3048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822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Country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2021* Births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Andorra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503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1"/>
                  </a:ext>
                </a:extLst>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Antigua &amp; Barbuda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Arial" charset="0"/>
                        </a:rPr>
                        <a:t>1,163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4289036060"/>
                  </a:ext>
                </a:extLst>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Montenegro</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7,703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2"/>
                  </a:ext>
                </a:extLst>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Luxembourg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6,690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3"/>
                  </a:ext>
                </a:extLst>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Monaco</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912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5"/>
                  </a:ext>
                </a:extLst>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TOTAL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Arial" charset="0"/>
                        </a:rPr>
                        <a:t>16,971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6"/>
                  </a:ext>
                </a:extLst>
              </a:tr>
            </a:tbl>
          </a:graphicData>
        </a:graphic>
      </p:graphicFrame>
      <p:sp>
        <p:nvSpPr>
          <p:cNvPr id="34852" name="Rectangle 4"/>
          <p:cNvSpPr>
            <a:spLocks noChangeArrowheads="1"/>
          </p:cNvSpPr>
          <p:nvPr/>
        </p:nvSpPr>
        <p:spPr bwMode="auto">
          <a:xfrm>
            <a:off x="7772401"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
        <p:nvSpPr>
          <p:cNvPr id="2" name="TextBox 1"/>
          <p:cNvSpPr txBox="1"/>
          <p:nvPr/>
        </p:nvSpPr>
        <p:spPr>
          <a:xfrm>
            <a:off x="7422" y="6095364"/>
            <a:ext cx="9020418" cy="369332"/>
          </a:xfrm>
          <a:prstGeom prst="rect">
            <a:avLst/>
          </a:prstGeom>
          <a:solidFill>
            <a:srgbClr val="C00000"/>
          </a:solidFill>
        </p:spPr>
        <p:txBody>
          <a:bodyPr wrap="none" rtlCol="0">
            <a:spAutoFit/>
          </a:bodyPr>
          <a:lstStyle/>
          <a:p>
            <a:r>
              <a:rPr lang="en-US" dirty="0"/>
              <a:t>* Country data represents the most recent single year available ranging from 2020-21.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What’s a Fair Comparison with the US?</a:t>
            </a:r>
          </a:p>
        </p:txBody>
      </p:sp>
      <p:sp>
        <p:nvSpPr>
          <p:cNvPr id="5" name="Content Placeholder 4"/>
          <p:cNvSpPr>
            <a:spLocks noGrp="1"/>
          </p:cNvSpPr>
          <p:nvPr>
            <p:ph idx="1"/>
          </p:nvPr>
        </p:nvSpPr>
        <p:spPr>
          <a:solidFill>
            <a:schemeClr val="tx1"/>
          </a:solidFill>
        </p:spPr>
        <p:txBody>
          <a:bodyPr/>
          <a:lstStyle/>
          <a:p>
            <a:pPr marL="0" indent="0">
              <a:buNone/>
              <a:defRPr/>
            </a:pPr>
            <a:r>
              <a:rPr lang="en-US" b="1" dirty="0"/>
              <a:t>In the most recent year available (2020):</a:t>
            </a:r>
          </a:p>
          <a:p>
            <a:pPr marL="0" indent="0">
              <a:buNone/>
              <a:defRPr/>
            </a:pPr>
            <a:endParaRPr lang="en-US" b="1" dirty="0"/>
          </a:p>
          <a:p>
            <a:pPr>
              <a:defRPr/>
            </a:pPr>
            <a:r>
              <a:rPr lang="en-US" dirty="0"/>
              <a:t>Countries with at least 100,000 births</a:t>
            </a:r>
          </a:p>
          <a:p>
            <a:pPr marL="0" indent="0">
              <a:buNone/>
              <a:defRPr/>
            </a:pPr>
            <a:endParaRPr lang="en-US" dirty="0"/>
          </a:p>
          <a:p>
            <a:pPr>
              <a:defRPr/>
            </a:pPr>
            <a:r>
              <a:rPr lang="en-US" dirty="0"/>
              <a:t>Countries with a total per capita GDP of at least $35,000 annually in US dollars.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5937" name="Group 97"/>
          <p:cNvGraphicFramePr>
            <a:graphicFrameLocks noGrp="1"/>
          </p:cNvGraphicFramePr>
          <p:nvPr>
            <p:extLst>
              <p:ext uri="{D42A27DB-BD31-4B8C-83A1-F6EECF244321}">
                <p14:modId xmlns:p14="http://schemas.microsoft.com/office/powerpoint/2010/main" val="931664497"/>
              </p:ext>
            </p:extLst>
          </p:nvPr>
        </p:nvGraphicFramePr>
        <p:xfrm>
          <a:off x="1371599" y="228593"/>
          <a:ext cx="8763001" cy="6379368"/>
        </p:xfrm>
        <a:graphic>
          <a:graphicData uri="http://schemas.openxmlformats.org/drawingml/2006/table">
            <a:tbl>
              <a:tblPr/>
              <a:tblGrid>
                <a:gridCol w="3266209">
                  <a:extLst>
                    <a:ext uri="{9D8B030D-6E8A-4147-A177-3AD203B41FA5}">
                      <a16:colId xmlns:a16="http://schemas.microsoft.com/office/drawing/2014/main" val="20000"/>
                    </a:ext>
                  </a:extLst>
                </a:gridCol>
                <a:gridCol w="1967836">
                  <a:extLst>
                    <a:ext uri="{9D8B030D-6E8A-4147-A177-3AD203B41FA5}">
                      <a16:colId xmlns:a16="http://schemas.microsoft.com/office/drawing/2014/main" val="20001"/>
                    </a:ext>
                  </a:extLst>
                </a:gridCol>
                <a:gridCol w="2053519">
                  <a:extLst>
                    <a:ext uri="{9D8B030D-6E8A-4147-A177-3AD203B41FA5}">
                      <a16:colId xmlns:a16="http://schemas.microsoft.com/office/drawing/2014/main" val="20002"/>
                    </a:ext>
                  </a:extLst>
                </a:gridCol>
                <a:gridCol w="1475437">
                  <a:extLst>
                    <a:ext uri="{9D8B030D-6E8A-4147-A177-3AD203B41FA5}">
                      <a16:colId xmlns:a16="http://schemas.microsoft.com/office/drawing/2014/main" val="20003"/>
                    </a:ext>
                  </a:extLst>
                </a:gridCol>
              </a:tblGrid>
              <a:tr h="482203">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Defining a Set of Countries to Compare with the U.S.</a:t>
                      </a: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79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C0000"/>
                          </a:solidFill>
                          <a:effectLst/>
                          <a:latin typeface="Arial" charset="0"/>
                        </a:rPr>
                        <a:t>15 Comparison Countries</a:t>
                      </a:r>
                      <a:r>
                        <a:rPr kumimoji="0" lang="en-US" sz="1600" b="0" i="0" u="none" strike="noStrike" cap="none" normalizeH="0" baseline="0" dirty="0">
                          <a:ln>
                            <a:noFill/>
                          </a:ln>
                          <a:solidFill>
                            <a:schemeClr val="tx1"/>
                          </a:solidFill>
                          <a:effectLst/>
                          <a:latin typeface="Arial" charset="0"/>
                          <a:cs typeface="Arial" charset="0"/>
                        </a:rPr>
                        <a:t>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(SOURCE: OECD, Health Data 2020)</a:t>
                      </a:r>
                      <a:endParaRPr kumimoji="0" lang="en-US" sz="1400" b="0" i="0" u="none" strike="noStrike" cap="none" normalizeH="0" baseline="0" dirty="0">
                        <a:ln>
                          <a:noFill/>
                        </a:ln>
                        <a:solidFill>
                          <a:schemeClr val="bg1"/>
                        </a:solidFill>
                        <a:effectLst/>
                        <a:latin typeface="Arial"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000000"/>
                          </a:solidFill>
                          <a:effectLst/>
                          <a:latin typeface="Arial" charset="0"/>
                          <a:ea typeface="ＭＳ Ｐゴシック" charset="-128"/>
                        </a:rPr>
                        <a:t>2020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000000"/>
                          </a:solidFill>
                          <a:effectLst/>
                          <a:latin typeface="Arial" charset="0"/>
                          <a:ea typeface="ＭＳ Ｐゴシック" charset="-128"/>
                        </a:rPr>
                        <a:t>Total Births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000000"/>
                          </a:solidFill>
                          <a:effectLst/>
                          <a:latin typeface="Arial" charset="0"/>
                          <a:ea typeface="ＭＳ Ｐゴシック" charset="-128"/>
                        </a:rPr>
                        <a:t>(000)</a:t>
                      </a:r>
                      <a:endParaRPr kumimoji="0" lang="en-US" sz="1600" b="1" i="0" u="none" strike="noStrike" cap="none" normalizeH="0" baseline="0" dirty="0">
                        <a:ln>
                          <a:noFill/>
                        </a:ln>
                        <a:solidFill>
                          <a:srgbClr val="000000"/>
                        </a:solidFill>
                        <a:effectLst/>
                        <a:latin typeface="Arial"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000000"/>
                          </a:solidFill>
                          <a:effectLst/>
                          <a:latin typeface="Arial" charset="0"/>
                          <a:ea typeface="MS Mincho" pitchFamily="49" charset="-128"/>
                          <a:cs typeface="Times New Roman" pitchFamily="18" charset="0"/>
                        </a:rPr>
                        <a:t>2020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000000"/>
                          </a:solidFill>
                          <a:effectLst/>
                          <a:latin typeface="Arial" charset="0"/>
                          <a:ea typeface="MS Mincho" pitchFamily="49" charset="-128"/>
                          <a:cs typeface="Times New Roman" pitchFamily="18" charset="0"/>
                        </a:rPr>
                        <a:t>GDP per capita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MS Mincho" pitchFamily="49" charset="-128"/>
                          <a:cs typeface="Times New Roman" pitchFamily="18" charset="0"/>
                        </a:rPr>
                        <a:t>U.S. $</a:t>
                      </a: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000000"/>
                          </a:solidFill>
                          <a:effectLst/>
                          <a:latin typeface="Arial" charset="0"/>
                          <a:ea typeface="ＭＳ Ｐゴシック" charset="-128"/>
                        </a:rPr>
                        <a:t>2020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000000"/>
                          </a:solidFill>
                          <a:effectLst/>
                          <a:latin typeface="Arial" charset="0"/>
                          <a:ea typeface="ＭＳ Ｐゴシック" charset="-128"/>
                        </a:rPr>
                        <a:t>%  Births by Cesarean</a:t>
                      </a:r>
                      <a:endParaRPr kumimoji="0" lang="en-US" sz="1600" b="0" i="0" u="none" strike="noStrike" cap="none" normalizeH="0" baseline="0" dirty="0">
                        <a:ln>
                          <a:noFill/>
                        </a:ln>
                        <a:solidFill>
                          <a:schemeClr val="bg1"/>
                        </a:solidFill>
                        <a:effectLst/>
                        <a:latin typeface="Arial"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Australia</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306</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54,468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35.2</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Belgium</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114</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53,090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21.4</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Canada</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372</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48,217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28.9</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Czech Republic</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110</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41,599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23.8</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France</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736</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46,691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20.1</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Germany</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773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54,844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30.2</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rPr>
                        <a:t>Israel</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177</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39,493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14.8</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Italy</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405</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41,995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32.5</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Japan</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865</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43,484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0.0</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0"/>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Korea</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303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45,274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50.5</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1"/>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Netherlands</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169</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59,265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15.2</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2"/>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Spain</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341</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37,764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24.2</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3"/>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Sweden</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113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55,038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17.4</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4"/>
                  </a:ext>
                </a:extLst>
              </a:tr>
              <a:tr h="32146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United Kingdom</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dirty="0">
                          <a:solidFill>
                            <a:schemeClr val="accent5">
                              <a:lumMod val="50000"/>
                            </a:schemeClr>
                          </a:solidFill>
                          <a:effectLst/>
                          <a:latin typeface="Arial" panose="020B0604020202020204" pitchFamily="34" charset="0"/>
                        </a:rPr>
                        <a:t>683</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a:solidFill>
                            <a:schemeClr val="accent5">
                              <a:lumMod val="50000"/>
                            </a:schemeClr>
                          </a:solidFill>
                          <a:effectLst/>
                          <a:latin typeface="Arial" panose="020B0604020202020204" pitchFamily="34" charset="0"/>
                        </a:rPr>
                        <a:t>48,241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dirty="0">
                          <a:solidFill>
                            <a:schemeClr val="accent5">
                              <a:lumMod val="50000"/>
                            </a:schemeClr>
                          </a:solidFill>
                          <a:effectLst/>
                          <a:latin typeface="Arial" panose="020B0604020202020204" pitchFamily="34" charset="0"/>
                        </a:rPr>
                        <a:t>31.2</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5"/>
                  </a:ext>
                </a:extLst>
              </a:tr>
              <a:tr h="19050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cs typeface="Arial" charset="0"/>
                        </a:rPr>
                        <a:t>United States</a:t>
                      </a:r>
                      <a:endParaRPr kumimoji="0" lang="en-US" sz="1600" b="0"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cs typeface="Arial" charset="0"/>
                        </a:rPr>
                        <a:t>3,664</a:t>
                      </a:r>
                      <a:endParaRPr kumimoji="0" lang="en-US" sz="1600" b="1"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r" fontAlgn="b"/>
                      <a:r>
                        <a:rPr lang="en-US" sz="1800" b="1" i="0" u="none" strike="noStrike" dirty="0">
                          <a:solidFill>
                            <a:schemeClr val="accent5">
                              <a:lumMod val="50000"/>
                            </a:schemeClr>
                          </a:solidFill>
                          <a:effectLst/>
                          <a:latin typeface="Arial" panose="020B0604020202020204" pitchFamily="34" charset="0"/>
                        </a:rPr>
                        <a:t>64,010 </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cs typeface="Arial" charset="0"/>
                        </a:rPr>
                        <a:t>31.8</a:t>
                      </a:r>
                      <a:endParaRPr kumimoji="0" lang="en-US" sz="1600" b="1" i="0" u="none" strike="noStrike" cap="none" normalizeH="0" baseline="0" dirty="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6"/>
                  </a:ext>
                </a:extLst>
              </a:tr>
            </a:tbl>
          </a:graphicData>
        </a:graphic>
      </p:graphicFrame>
      <p:sp>
        <p:nvSpPr>
          <p:cNvPr id="36960" name="Rectangle 2"/>
          <p:cNvSpPr>
            <a:spLocks noChangeArrowheads="1"/>
          </p:cNvSpPr>
          <p:nvPr/>
        </p:nvSpPr>
        <p:spPr bwMode="auto">
          <a:xfrm>
            <a:off x="9808014" y="6519446"/>
            <a:ext cx="2383986" cy="338554"/>
          </a:xfrm>
          <a:prstGeom prst="rect">
            <a:avLst/>
          </a:prstGeom>
          <a:solidFill>
            <a:schemeClr val="tx1"/>
          </a:solidFill>
          <a:ln w="9525">
            <a:solidFill>
              <a:schemeClr val="accent1"/>
            </a:solidFill>
            <a:miter lim="800000"/>
            <a:headEnd/>
            <a:tailEnd/>
          </a:ln>
        </p:spPr>
        <p:txBody>
          <a:bodyPr wrap="none">
            <a:spAutoFit/>
          </a:bodyPr>
          <a:lstStyle/>
          <a:p>
            <a:r>
              <a:rPr lang="en-US" sz="1600" i="1" dirty="0">
                <a:solidFill>
                  <a:srgbClr val="000000"/>
                </a:solidFill>
              </a:rPr>
              <a:t>BirthByTheNumbers.org</a:t>
            </a:r>
            <a:endParaRPr lang="en-US" sz="16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0" y="0"/>
            <a:ext cx="9144000" cy="1219200"/>
          </a:xfrm>
          <a:solidFill>
            <a:schemeClr val="tx1"/>
          </a:solidFill>
        </p:spPr>
        <p:txBody>
          <a:bodyPr/>
          <a:lstStyle/>
          <a:p>
            <a:pPr eaLnBrk="1" hangingPunct="1"/>
            <a:r>
              <a:rPr lang="en-US" sz="4000" b="1">
                <a:solidFill>
                  <a:srgbClr val="000000"/>
                </a:solidFill>
              </a:rPr>
              <a:t>How is the U.S. doing relative to comparison countries?</a:t>
            </a:r>
          </a:p>
        </p:txBody>
      </p:sp>
      <p:graphicFrame>
        <p:nvGraphicFramePr>
          <p:cNvPr id="504845" name="Group 13"/>
          <p:cNvGraphicFramePr>
            <a:graphicFrameLocks noGrp="1"/>
          </p:cNvGraphicFramePr>
          <p:nvPr>
            <p:ph type="tbl" idx="1"/>
          </p:nvPr>
        </p:nvGraphicFramePr>
        <p:xfrm>
          <a:off x="1752600" y="1371601"/>
          <a:ext cx="8686800" cy="4773613"/>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773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000000"/>
                          </a:solidFill>
                          <a:effectLst/>
                          <a:latin typeface="Arial" charset="0"/>
                        </a:rPr>
                        <a:t>Neonatal Mortality Rate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0000"/>
                          </a:solidFill>
                          <a:effectLst/>
                          <a:latin typeface="Arial" charset="0"/>
                        </a:rPr>
                        <a:t>Infant Deaths in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0000"/>
                          </a:solidFill>
                          <a:effectLst/>
                          <a:latin typeface="Arial" charset="0"/>
                        </a:rPr>
                        <a:t>First 27 days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0000"/>
                          </a:solidFill>
                          <a:effectLst/>
                          <a:latin typeface="Arial" charset="0"/>
                        </a:rPr>
                        <a:t>X 1,000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rgbClr val="000000"/>
                          </a:solidFill>
                          <a:effectLst/>
                          <a:latin typeface="Arial" charset="0"/>
                        </a:rPr>
                        <a:t>_____________</a:t>
                      </a:r>
                      <a:r>
                        <a:rPr kumimoji="0" lang="en-US" sz="2800" b="0" i="1" u="sng" strike="noStrike" cap="none" normalizeH="0" baseline="0">
                          <a:ln>
                            <a:noFill/>
                          </a:ln>
                          <a:solidFill>
                            <a:srgbClr val="000000"/>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0000"/>
                          </a:solidFill>
                          <a:effectLst/>
                          <a:latin typeface="Arial" charset="0"/>
                        </a:rPr>
                        <a:t>Live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0000"/>
                          </a:solidFill>
                          <a:effectLst/>
                          <a:latin typeface="Arial" charset="0"/>
                        </a:rPr>
                        <a:t>Births</a:t>
                      </a:r>
                    </a:p>
                  </a:txBody>
                  <a:tcPr marT="45724" marB="45724"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000000"/>
                          </a:solidFill>
                          <a:effectLst/>
                          <a:latin typeface="Arial" charset="0"/>
                        </a:rPr>
                        <a:t>Perinatal Mortality Rate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0000"/>
                          </a:solidFill>
                          <a:effectLst/>
                          <a:latin typeface="Arial" charset="0"/>
                        </a:rPr>
                        <a:t>Fetal deaths + deaths in the first week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0000"/>
                          </a:solidFill>
                          <a:effectLst/>
                          <a:latin typeface="Arial" charset="0"/>
                        </a:rPr>
                        <a:t>X 1,000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a:ln>
                            <a:noFill/>
                          </a:ln>
                          <a:solidFill>
                            <a:srgbClr val="000000"/>
                          </a:solidFill>
                          <a:effectLst/>
                          <a:latin typeface="Arial" charset="0"/>
                        </a:rPr>
                        <a:t>_______________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000000"/>
                          </a:solidFill>
                          <a:effectLst/>
                          <a:latin typeface="Arial" charset="0"/>
                        </a:rPr>
                        <a:t>Live births + fetal deaths</a:t>
                      </a:r>
                    </a:p>
                  </a:txBody>
                  <a:tcPr marT="45724" marB="45724"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37899" name="Rectangle 3"/>
          <p:cNvSpPr>
            <a:spLocks noChangeArrowheads="1"/>
          </p:cNvSpPr>
          <p:nvPr/>
        </p:nvSpPr>
        <p:spPr bwMode="auto">
          <a:xfrm>
            <a:off x="7772401"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24000" y="152400"/>
            <a:ext cx="9144000" cy="990600"/>
          </a:xfrm>
        </p:spPr>
        <p:txBody>
          <a:bodyPr/>
          <a:lstStyle/>
          <a:p>
            <a:pPr eaLnBrk="1" hangingPunct="1"/>
            <a:r>
              <a:rPr lang="en-US" sz="3200" b="1" dirty="0">
                <a:solidFill>
                  <a:srgbClr val="000000"/>
                </a:solidFill>
              </a:rPr>
              <a:t>Neonatal Mortality Rates </a:t>
            </a:r>
            <a:r>
              <a:rPr lang="en-US" sz="2400" b="1" dirty="0">
                <a:solidFill>
                  <a:srgbClr val="000000"/>
                </a:solidFill>
              </a:rPr>
              <a:t>(per 1,000 births)</a:t>
            </a:r>
            <a:r>
              <a:rPr lang="en-US" sz="3200" b="1" dirty="0">
                <a:solidFill>
                  <a:srgbClr val="000000"/>
                </a:solidFill>
              </a:rPr>
              <a:t>, 2020, Industrialized Countries with 100,000+ Births</a:t>
            </a:r>
          </a:p>
        </p:txBody>
      </p:sp>
      <p:graphicFrame>
        <p:nvGraphicFramePr>
          <p:cNvPr id="2" name="Object 2"/>
          <p:cNvGraphicFramePr>
            <a:graphicFrameLocks noGrp="1" noChangeAspect="1"/>
          </p:cNvGraphicFramePr>
          <p:nvPr>
            <p:ph type="chart" idx="4294967295"/>
            <p:extLst>
              <p:ext uri="{D42A27DB-BD31-4B8C-83A1-F6EECF244321}">
                <p14:modId xmlns:p14="http://schemas.microsoft.com/office/powerpoint/2010/main" val="1516612201"/>
              </p:ext>
            </p:extLst>
          </p:nvPr>
        </p:nvGraphicFramePr>
        <p:xfrm>
          <a:off x="494385" y="1143000"/>
          <a:ext cx="11277600" cy="5530850"/>
        </p:xfrm>
        <a:graphic>
          <a:graphicData uri="http://schemas.openxmlformats.org/drawingml/2006/chart">
            <c:chart xmlns:c="http://schemas.openxmlformats.org/drawingml/2006/chart" xmlns:r="http://schemas.openxmlformats.org/officeDocument/2006/relationships" r:id="rId3"/>
          </a:graphicData>
        </a:graphic>
      </p:graphicFrame>
      <p:sp>
        <p:nvSpPr>
          <p:cNvPr id="38916" name="Text Box 4"/>
          <p:cNvSpPr txBox="1">
            <a:spLocks noChangeArrowheads="1"/>
          </p:cNvSpPr>
          <p:nvPr/>
        </p:nvSpPr>
        <p:spPr bwMode="auto">
          <a:xfrm>
            <a:off x="25423" y="6505575"/>
            <a:ext cx="4313681" cy="307777"/>
          </a:xfrm>
          <a:prstGeom prst="rect">
            <a:avLst/>
          </a:prstGeom>
          <a:solidFill>
            <a:schemeClr val="tx1"/>
          </a:solidFill>
          <a:ln w="952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OECD Health Data 2023 and CDC Wonder.</a:t>
            </a:r>
          </a:p>
        </p:txBody>
      </p:sp>
      <p:sp>
        <p:nvSpPr>
          <p:cNvPr id="38917" name="Rectangle 4"/>
          <p:cNvSpPr>
            <a:spLocks noChangeArrowheads="1"/>
          </p:cNvSpPr>
          <p:nvPr/>
        </p:nvSpPr>
        <p:spPr bwMode="auto">
          <a:xfrm>
            <a:off x="9527941" y="6488906"/>
            <a:ext cx="2659062"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
        <p:nvSpPr>
          <p:cNvPr id="6" name="TextBox 5"/>
          <p:cNvSpPr txBox="1"/>
          <p:nvPr/>
        </p:nvSpPr>
        <p:spPr>
          <a:xfrm>
            <a:off x="9015314" y="5462468"/>
            <a:ext cx="814486" cy="369332"/>
          </a:xfrm>
          <a:prstGeom prst="rect">
            <a:avLst/>
          </a:prstGeom>
          <a:noFill/>
          <a:ln>
            <a:solidFill>
              <a:srgbClr val="000000"/>
            </a:solidFill>
          </a:ln>
        </p:spPr>
        <p:txBody>
          <a:bodyPr wrap="square" rtlCol="0">
            <a:spAutoFit/>
          </a:bodyPr>
          <a:lstStyle/>
          <a:p>
            <a:r>
              <a:rPr lang="en-US" dirty="0">
                <a:solidFill>
                  <a:srgbClr val="000000"/>
                </a:solidFill>
              </a:rPr>
              <a:t>*2019 </a:t>
            </a:r>
          </a:p>
        </p:txBody>
      </p:sp>
      <p:sp>
        <p:nvSpPr>
          <p:cNvPr id="7" name="TextBox 6"/>
          <p:cNvSpPr txBox="1"/>
          <p:nvPr/>
        </p:nvSpPr>
        <p:spPr>
          <a:xfrm>
            <a:off x="5410201" y="6153932"/>
            <a:ext cx="2813591" cy="369332"/>
          </a:xfrm>
          <a:prstGeom prst="rect">
            <a:avLst/>
          </a:prstGeom>
          <a:solidFill>
            <a:schemeClr val="tx1"/>
          </a:solidFill>
        </p:spPr>
        <p:txBody>
          <a:bodyPr wrap="none" rtlCol="0">
            <a:spAutoFit/>
          </a:bodyPr>
          <a:lstStyle/>
          <a:p>
            <a:r>
              <a:rPr lang="en-US" b="1" dirty="0">
                <a:solidFill>
                  <a:srgbClr val="000000"/>
                </a:solidFill>
              </a:rPr>
              <a:t>Neonatal Mortality Rate </a:t>
            </a:r>
          </a:p>
        </p:txBody>
      </p:sp>
    </p:spTree>
    <p:extLst>
      <p:ext uri="{BB962C8B-B14F-4D97-AF65-F5344CB8AC3E}">
        <p14:creationId xmlns:p14="http://schemas.microsoft.com/office/powerpoint/2010/main" val="6943140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24000" y="152400"/>
            <a:ext cx="9144000" cy="990600"/>
          </a:xfrm>
        </p:spPr>
        <p:txBody>
          <a:bodyPr/>
          <a:lstStyle/>
          <a:p>
            <a:pPr eaLnBrk="1" hangingPunct="1"/>
            <a:r>
              <a:rPr lang="en-US" sz="3200" b="1" dirty="0">
                <a:solidFill>
                  <a:srgbClr val="000000"/>
                </a:solidFill>
              </a:rPr>
              <a:t>Neonatal Mortality Rates </a:t>
            </a:r>
            <a:r>
              <a:rPr lang="en-US" sz="2400" b="1" dirty="0">
                <a:solidFill>
                  <a:srgbClr val="000000"/>
                </a:solidFill>
              </a:rPr>
              <a:t>(per 1,000 births)</a:t>
            </a:r>
            <a:r>
              <a:rPr lang="en-US" sz="3200" b="1" dirty="0">
                <a:solidFill>
                  <a:srgbClr val="000000"/>
                </a:solidFill>
              </a:rPr>
              <a:t>, 2020, Industrialized Countries with 100,000+ Births</a:t>
            </a:r>
          </a:p>
        </p:txBody>
      </p:sp>
      <p:graphicFrame>
        <p:nvGraphicFramePr>
          <p:cNvPr id="2" name="Object 2"/>
          <p:cNvGraphicFramePr>
            <a:graphicFrameLocks noGrp="1" noChangeAspect="1"/>
          </p:cNvGraphicFramePr>
          <p:nvPr>
            <p:ph type="chart" idx="4294967295"/>
            <p:extLst>
              <p:ext uri="{D42A27DB-BD31-4B8C-83A1-F6EECF244321}">
                <p14:modId xmlns:p14="http://schemas.microsoft.com/office/powerpoint/2010/main" val="502500930"/>
              </p:ext>
            </p:extLst>
          </p:nvPr>
        </p:nvGraphicFramePr>
        <p:xfrm>
          <a:off x="494385" y="1143000"/>
          <a:ext cx="11277600" cy="5530850"/>
        </p:xfrm>
        <a:graphic>
          <a:graphicData uri="http://schemas.openxmlformats.org/drawingml/2006/chart">
            <c:chart xmlns:c="http://schemas.openxmlformats.org/drawingml/2006/chart" xmlns:r="http://schemas.openxmlformats.org/officeDocument/2006/relationships" r:id="rId3"/>
          </a:graphicData>
        </a:graphic>
      </p:graphicFrame>
      <p:sp>
        <p:nvSpPr>
          <p:cNvPr id="38916" name="Text Box 4"/>
          <p:cNvSpPr txBox="1">
            <a:spLocks noChangeArrowheads="1"/>
          </p:cNvSpPr>
          <p:nvPr/>
        </p:nvSpPr>
        <p:spPr bwMode="auto">
          <a:xfrm>
            <a:off x="25423" y="6505575"/>
            <a:ext cx="4273862" cy="307777"/>
          </a:xfrm>
          <a:prstGeom prst="rect">
            <a:avLst/>
          </a:prstGeom>
          <a:solidFill>
            <a:schemeClr val="tx1"/>
          </a:solidFill>
          <a:ln w="952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Source: OECD Health Data 2023 and CDC Wonder</a:t>
            </a:r>
          </a:p>
        </p:txBody>
      </p:sp>
      <p:sp>
        <p:nvSpPr>
          <p:cNvPr id="38917" name="Rectangle 4"/>
          <p:cNvSpPr>
            <a:spLocks noChangeArrowheads="1"/>
          </p:cNvSpPr>
          <p:nvPr/>
        </p:nvSpPr>
        <p:spPr bwMode="auto">
          <a:xfrm>
            <a:off x="9527941" y="6488906"/>
            <a:ext cx="2659062" cy="369888"/>
          </a:xfrm>
          <a:prstGeom prst="rect">
            <a:avLst/>
          </a:prstGeom>
          <a:solidFill>
            <a:schemeClr val="tx1"/>
          </a:solidFill>
          <a:ln w="9525">
            <a:solidFill>
              <a:schemeClr val="accent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charset="0"/>
                <a:ea typeface="+mn-ea"/>
                <a:cs typeface="+mn-cs"/>
              </a:rPr>
              <a:t>BirthByTheNumbers.org</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TextBox 5"/>
          <p:cNvSpPr txBox="1"/>
          <p:nvPr/>
        </p:nvSpPr>
        <p:spPr>
          <a:xfrm>
            <a:off x="9015314" y="5462468"/>
            <a:ext cx="814486" cy="369332"/>
          </a:xfrm>
          <a:prstGeom prst="rect">
            <a:avLst/>
          </a:prstGeom>
          <a:noFill/>
          <a:ln>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*2019 </a:t>
            </a:r>
          </a:p>
        </p:txBody>
      </p:sp>
      <p:sp>
        <p:nvSpPr>
          <p:cNvPr id="7" name="TextBox 6"/>
          <p:cNvSpPr txBox="1"/>
          <p:nvPr/>
        </p:nvSpPr>
        <p:spPr>
          <a:xfrm>
            <a:off x="5410201" y="6153932"/>
            <a:ext cx="2813591" cy="369332"/>
          </a:xfrm>
          <a:prstGeom prst="rect">
            <a:avLst/>
          </a:prstGeom>
          <a:solidFill>
            <a:schemeClr val="tx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Neonatal Mortality Rate </a:t>
            </a:r>
          </a:p>
        </p:txBody>
      </p:sp>
    </p:spTree>
    <p:extLst>
      <p:ext uri="{BB962C8B-B14F-4D97-AF65-F5344CB8AC3E}">
        <p14:creationId xmlns:p14="http://schemas.microsoft.com/office/powerpoint/2010/main" val="20875800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19200"/>
          </a:xfrm>
        </p:spPr>
        <p:txBody>
          <a:bodyPr/>
          <a:lstStyle/>
          <a:p>
            <a:r>
              <a:rPr lang="en-US" sz="3200" b="1" dirty="0">
                <a:solidFill>
                  <a:srgbClr val="000000"/>
                </a:solidFill>
              </a:rPr>
              <a:t>Perinatal Mortality Rates (per 1,000 births), 2020, Industrialized Countries 100,000+ Births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3496862"/>
              </p:ext>
            </p:extLst>
          </p:nvPr>
        </p:nvGraphicFramePr>
        <p:xfrm>
          <a:off x="685800" y="1219200"/>
          <a:ext cx="10591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117204" y="6412793"/>
            <a:ext cx="2912977" cy="307777"/>
          </a:xfrm>
          <a:prstGeom prst="rect">
            <a:avLst/>
          </a:prstGeom>
          <a:solidFill>
            <a:schemeClr val="tx1"/>
          </a:solidFill>
          <a:ln w="952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Source: OECD Health Data 2023</a:t>
            </a:r>
          </a:p>
        </p:txBody>
      </p:sp>
    </p:spTree>
    <p:extLst>
      <p:ext uri="{BB962C8B-B14F-4D97-AF65-F5344CB8AC3E}">
        <p14:creationId xmlns:p14="http://schemas.microsoft.com/office/powerpoint/2010/main" val="3816235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0" y="0"/>
            <a:ext cx="9144000" cy="990600"/>
          </a:xfrm>
          <a:solidFill>
            <a:schemeClr val="tx1"/>
          </a:solidFill>
        </p:spPr>
        <p:txBody>
          <a:bodyPr/>
          <a:lstStyle/>
          <a:p>
            <a:pPr eaLnBrk="1" hangingPunct="1"/>
            <a:r>
              <a:rPr lang="en-US" b="1">
                <a:solidFill>
                  <a:srgbClr val="000000"/>
                </a:solidFill>
              </a:rPr>
              <a:t>Maternal Mortality Ratios</a:t>
            </a:r>
          </a:p>
        </p:txBody>
      </p:sp>
      <p:graphicFrame>
        <p:nvGraphicFramePr>
          <p:cNvPr id="509968" name="Group 16"/>
          <p:cNvGraphicFramePr>
            <a:graphicFrameLocks noGrp="1"/>
          </p:cNvGraphicFramePr>
          <p:nvPr>
            <p:ph type="tbl" idx="1"/>
            <p:extLst>
              <p:ext uri="{D42A27DB-BD31-4B8C-83A1-F6EECF244321}">
                <p14:modId xmlns:p14="http://schemas.microsoft.com/office/powerpoint/2010/main" val="305616915"/>
              </p:ext>
            </p:extLst>
          </p:nvPr>
        </p:nvGraphicFramePr>
        <p:xfrm>
          <a:off x="1905000" y="1371600"/>
          <a:ext cx="8407400" cy="4724400"/>
        </p:xfrm>
        <a:graphic>
          <a:graphicData uri="http://schemas.openxmlformats.org/drawingml/2006/table">
            <a:tbl>
              <a:tblPr/>
              <a:tblGrid>
                <a:gridCol w="208274">
                  <a:extLst>
                    <a:ext uri="{9D8B030D-6E8A-4147-A177-3AD203B41FA5}">
                      <a16:colId xmlns:a16="http://schemas.microsoft.com/office/drawing/2014/main" val="20000"/>
                    </a:ext>
                  </a:extLst>
                </a:gridCol>
                <a:gridCol w="8199126">
                  <a:extLst>
                    <a:ext uri="{9D8B030D-6E8A-4147-A177-3AD203B41FA5}">
                      <a16:colId xmlns:a16="http://schemas.microsoft.com/office/drawing/2014/main" val="20001"/>
                    </a:ext>
                  </a:extLst>
                </a:gridCol>
              </a:tblGrid>
              <a:tr h="472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bg2"/>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chemeClr val="bg2"/>
                        </a:solidFill>
                        <a:effectLst/>
                        <a:latin typeface="Arial" charset="0"/>
                      </a:endParaRPr>
                    </a:p>
                  </a:txBody>
                  <a:tcPr marL="91437" marR="91437" horzOverflow="overflow">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Arial" charset="0"/>
                        </a:rPr>
                        <a:t>Maternal Mortality Ratio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rgbClr val="000000"/>
                          </a:solidFill>
                          <a:effectLst/>
                          <a:latin typeface="Arial" charset="0"/>
                        </a:rPr>
                        <a:t>Maternal Deaths</a:t>
                      </a:r>
                      <a:r>
                        <a:rPr kumimoji="0" lang="en-US" sz="2800" b="1" i="1" u="none" strike="noStrike" cap="none" normalizeH="0" baseline="0" dirty="0">
                          <a:ln>
                            <a:noFill/>
                          </a:ln>
                          <a:solidFill>
                            <a:srgbClr val="0000CC"/>
                          </a:solidFill>
                          <a:effectLst/>
                          <a:latin typeface="Arial" charset="0"/>
                        </a:rPr>
                        <a:t>*</a:t>
                      </a:r>
                      <a:r>
                        <a:rPr kumimoji="0" lang="en-US" sz="2800" b="1" i="1" u="none" strike="noStrike" cap="none" normalizeH="0" baseline="0" dirty="0">
                          <a:ln>
                            <a:noFill/>
                          </a:ln>
                          <a:solidFill>
                            <a:srgbClr val="000000"/>
                          </a:solidFill>
                          <a:effectLst/>
                          <a:latin typeface="Arial" charset="0"/>
                        </a:rPr>
                        <a:t> all causes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rgbClr val="000000"/>
                          </a:solidFill>
                          <a:effectLst/>
                          <a:latin typeface="Arial" charset="0"/>
                        </a:rPr>
                        <a:t>X 100,000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dirty="0">
                          <a:ln>
                            <a:noFill/>
                          </a:ln>
                          <a:solidFill>
                            <a:srgbClr val="000000"/>
                          </a:solidFill>
                          <a:effectLst/>
                          <a:latin typeface="Arial" charset="0"/>
                        </a:rPr>
                        <a:t>_______________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rgbClr val="000000"/>
                          </a:solidFill>
                          <a:effectLst/>
                          <a:latin typeface="Arial" charset="0"/>
                        </a:rPr>
                        <a:t>Live births</a:t>
                      </a:r>
                    </a:p>
                  </a:txBody>
                  <a:tcPr marL="91437" marR="91437" horzOverflow="overflow">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2" name="TextBox 1"/>
          <p:cNvSpPr txBox="1"/>
          <p:nvPr/>
        </p:nvSpPr>
        <p:spPr>
          <a:xfrm>
            <a:off x="2057400" y="5543062"/>
            <a:ext cx="7978466" cy="461665"/>
          </a:xfrm>
          <a:prstGeom prst="rect">
            <a:avLst/>
          </a:prstGeom>
          <a:noFill/>
        </p:spPr>
        <p:txBody>
          <a:bodyPr wrap="none" rtlCol="0">
            <a:spAutoFit/>
          </a:bodyPr>
          <a:lstStyle/>
          <a:p>
            <a:r>
              <a:rPr lang="en-US" sz="2400" b="1" i="1" dirty="0">
                <a:solidFill>
                  <a:srgbClr val="0000CC"/>
                </a:solidFill>
              </a:rPr>
              <a:t>* Deaths in pregnancy and up to 42 days postpartum </a:t>
            </a:r>
          </a:p>
        </p:txBody>
      </p:sp>
      <p:sp>
        <p:nvSpPr>
          <p:cNvPr id="5" name="Rectangle 1"/>
          <p:cNvSpPr>
            <a:spLocks noChangeArrowheads="1"/>
          </p:cNvSpPr>
          <p:nvPr/>
        </p:nvSpPr>
        <p:spPr bwMode="auto">
          <a:xfrm>
            <a:off x="7772401"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38554"/>
            <a:ext cx="11730445" cy="756104"/>
          </a:xfrm>
        </p:spPr>
        <p:txBody>
          <a:bodyPr>
            <a:normAutofit/>
          </a:bodyPr>
          <a:lstStyle/>
          <a:p>
            <a:r>
              <a:rPr lang="en-US" dirty="0"/>
              <a:t>Maternal Mortality Ratios </a:t>
            </a:r>
            <a:r>
              <a:rPr lang="en-US" sz="3200" dirty="0"/>
              <a:t>(per 100,000 births), </a:t>
            </a:r>
            <a:r>
              <a:rPr lang="en-US" dirty="0"/>
              <a:t>2017-19</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7160117"/>
              </p:ext>
            </p:extLst>
          </p:nvPr>
        </p:nvGraphicFramePr>
        <p:xfrm>
          <a:off x="631371" y="671343"/>
          <a:ext cx="11151326" cy="59327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6705600" y="892630"/>
            <a:ext cx="4855029" cy="2062103"/>
          </a:xfrm>
          <a:prstGeom prst="rect">
            <a:avLst/>
          </a:prstGeom>
          <a:solidFill>
            <a:schemeClr val="bg1">
              <a:lumMod val="95000"/>
            </a:schemeClr>
          </a:solidFill>
          <a:ln w="38100">
            <a:solidFill>
              <a:srgbClr val="0066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a:ea typeface="+mn-ea"/>
                <a:cs typeface="+mn-cs"/>
              </a:rPr>
              <a:t>Countries in green have fewer than 100,000 births.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FF"/>
                </a:solidFill>
                <a:effectLst/>
                <a:uLnTx/>
                <a:uFillTx/>
                <a:latin typeface="Calibri" panose="020F0502020204030204"/>
                <a:ea typeface="+mn-ea"/>
                <a:cs typeface="+mn-cs"/>
              </a:rPr>
              <a:t>Let’s do a more reasonable comparison</a:t>
            </a:r>
          </a:p>
        </p:txBody>
      </p:sp>
      <p:sp>
        <p:nvSpPr>
          <p:cNvPr id="3" name="TextBox 2"/>
          <p:cNvSpPr txBox="1"/>
          <p:nvPr/>
        </p:nvSpPr>
        <p:spPr>
          <a:xfrm>
            <a:off x="222069" y="6495982"/>
            <a:ext cx="6884125"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WHO.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Trends In Maternal Mortality, 2000-2017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(Geneva, 2019)  </a:t>
            </a:r>
          </a:p>
        </p:txBody>
      </p:sp>
      <p:sp>
        <p:nvSpPr>
          <p:cNvPr id="8" name="TextBox 7"/>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4" name="TextBox 3">
            <a:extLst>
              <a:ext uri="{FF2B5EF4-FFF2-40B4-BE49-F238E27FC236}">
                <a16:creationId xmlns:a16="http://schemas.microsoft.com/office/drawing/2014/main" id="{77B342D1-584E-EF71-D301-0E4B9D7269F3}"/>
              </a:ext>
            </a:extLst>
          </p:cNvPr>
          <p:cNvSpPr txBox="1"/>
          <p:nvPr/>
        </p:nvSpPr>
        <p:spPr>
          <a:xfrm>
            <a:off x="9372600" y="4925430"/>
            <a:ext cx="1883849" cy="954107"/>
          </a:xfrm>
          <a:prstGeom prst="rect">
            <a:avLst/>
          </a:prstGeom>
          <a:solidFill>
            <a:schemeClr val="bg1">
              <a:lumMod val="95000"/>
            </a:schemeClr>
          </a:solidFill>
          <a:ln>
            <a:solidFill>
              <a:schemeClr val="tx1"/>
            </a:solidFill>
          </a:ln>
        </p:spPr>
        <p:txBody>
          <a:bodyPr wrap="none" rtlCol="0">
            <a:spAutoFit/>
          </a:bodyPr>
          <a:lstStyle/>
          <a:p>
            <a:r>
              <a:rPr lang="en-US" sz="2800" b="1" dirty="0"/>
              <a:t>U.S. Ratio</a:t>
            </a:r>
          </a:p>
          <a:p>
            <a:r>
              <a:rPr lang="en-US" sz="2800" b="1" dirty="0"/>
              <a:t>from 2021</a:t>
            </a:r>
          </a:p>
        </p:txBody>
      </p:sp>
    </p:spTree>
    <p:extLst>
      <p:ext uri="{BB962C8B-B14F-4D97-AF65-F5344CB8AC3E}">
        <p14:creationId xmlns:p14="http://schemas.microsoft.com/office/powerpoint/2010/main" val="297817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950" y="87994"/>
            <a:ext cx="7658100" cy="857250"/>
          </a:xfrm>
          <a:solidFill>
            <a:schemeClr val="bg1"/>
          </a:solidFill>
        </p:spPr>
        <p:txBody>
          <a:bodyPr>
            <a:noAutofit/>
          </a:bodyPr>
          <a:lstStyle/>
          <a:p>
            <a:pPr algn="ctr"/>
            <a:r>
              <a:rPr lang="en-US" sz="4000" b="1" dirty="0">
                <a:latin typeface="+mn-lt"/>
              </a:rPr>
              <a:t>Total U.S. Births, 1990-2022</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447723215"/>
              </p:ext>
            </p:extLst>
          </p:nvPr>
        </p:nvGraphicFramePr>
        <p:xfrm>
          <a:off x="304800" y="1066800"/>
          <a:ext cx="11734800" cy="49529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109917" y="6211669"/>
            <a:ext cx="4314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Source: Annual NCHS Reports on Births</a:t>
            </a:r>
          </a:p>
        </p:txBody>
      </p:sp>
      <p:sp>
        <p:nvSpPr>
          <p:cNvPr id="7" name="Rectangle 1"/>
          <p:cNvSpPr>
            <a:spLocks noChangeArrowheads="1"/>
          </p:cNvSpPr>
          <p:nvPr/>
        </p:nvSpPr>
        <p:spPr bwMode="auto">
          <a:xfrm>
            <a:off x="9532298" y="6488668"/>
            <a:ext cx="2659702" cy="369332"/>
          </a:xfrm>
          <a:prstGeom prst="rect">
            <a:avLst/>
          </a:prstGeom>
          <a:solidFill>
            <a:srgbClr val="FFFFFF"/>
          </a:solidFill>
          <a:ln w="9525">
            <a:solidFill>
              <a:srgbClr val="3366CC"/>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Arial" charset="0"/>
                <a:ea typeface="+mn-ea"/>
                <a:cs typeface="+mn-cs"/>
              </a:rPr>
              <a:t>BirthByTheNumbers.org</a:t>
            </a:r>
            <a:endParaRPr kumimoji="0" lang="en-US"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3" name="Rectangle 2"/>
          <p:cNvSpPr/>
          <p:nvPr/>
        </p:nvSpPr>
        <p:spPr>
          <a:xfrm>
            <a:off x="3810000" y="3071210"/>
            <a:ext cx="4572000" cy="73866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62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29" y="165833"/>
            <a:ext cx="11806142" cy="1325563"/>
          </a:xfrm>
        </p:spPr>
        <p:txBody>
          <a:bodyPr>
            <a:normAutofit fontScale="90000"/>
          </a:bodyPr>
          <a:lstStyle/>
          <a:p>
            <a:pPr algn="ctr"/>
            <a:r>
              <a:rPr lang="en-US" b="1" dirty="0">
                <a:latin typeface="+mn-lt"/>
              </a:rPr>
              <a:t>U.S. Maternal Mortality Ratio </a:t>
            </a:r>
            <a:r>
              <a:rPr lang="en-US" sz="3200" b="0" dirty="0"/>
              <a:t>(</a:t>
            </a:r>
            <a:r>
              <a:rPr lang="en-US" sz="3200" b="0" dirty="0">
                <a:solidFill>
                  <a:prstClr val="black"/>
                </a:solidFill>
              </a:rPr>
              <a:t>per 100,000 births ) </a:t>
            </a:r>
            <a:r>
              <a:rPr lang="en-US" b="1" dirty="0">
                <a:solidFill>
                  <a:prstClr val="black"/>
                </a:solidFill>
                <a:latin typeface="+mn-lt"/>
              </a:rPr>
              <a:t>in 2021 </a:t>
            </a:r>
            <a:r>
              <a:rPr lang="en-US" b="1" dirty="0">
                <a:latin typeface="+mn-lt"/>
              </a:rPr>
              <a:t>Compared to Industrialized Countries with 300,000+  births, 2019-2020</a:t>
            </a:r>
            <a:endParaRPr lang="en-US"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90888640"/>
              </p:ext>
            </p:extLst>
          </p:nvPr>
        </p:nvGraphicFramePr>
        <p:xfrm>
          <a:off x="609600" y="1758460"/>
          <a:ext cx="10717823" cy="40917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2928" y="6117299"/>
            <a:ext cx="11806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OECD Health Data 2022 &amp; U.S. Hoyert DL . NCHS Health E-Stats; 2/22/22. </a:t>
            </a: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22562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29" y="165833"/>
            <a:ext cx="11806142" cy="1325563"/>
          </a:xfrm>
        </p:spPr>
        <p:txBody>
          <a:bodyPr>
            <a:normAutofit fontScale="90000"/>
          </a:bodyPr>
          <a:lstStyle/>
          <a:p>
            <a:pPr algn="ctr"/>
            <a:r>
              <a:rPr lang="en-US" b="1" dirty="0">
                <a:latin typeface="+mn-lt"/>
              </a:rPr>
              <a:t>U.S. Maternal Mortality Ratio </a:t>
            </a:r>
            <a:r>
              <a:rPr lang="en-US" sz="3200" b="0" dirty="0"/>
              <a:t>(</a:t>
            </a:r>
            <a:r>
              <a:rPr lang="en-US" sz="3200" b="0" dirty="0">
                <a:solidFill>
                  <a:prstClr val="black"/>
                </a:solidFill>
              </a:rPr>
              <a:t>per 100,000 births ) </a:t>
            </a:r>
            <a:r>
              <a:rPr lang="en-US" b="1" dirty="0">
                <a:solidFill>
                  <a:prstClr val="black"/>
                </a:solidFill>
                <a:latin typeface="+mn-lt"/>
              </a:rPr>
              <a:t>in 2021 </a:t>
            </a:r>
            <a:r>
              <a:rPr lang="en-US" b="1" dirty="0">
                <a:latin typeface="+mn-lt"/>
              </a:rPr>
              <a:t>Compared to Industrialized Countries with 300,000+  births, 2019-2020</a:t>
            </a:r>
            <a:endParaRPr lang="en-US"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2514733"/>
              </p:ext>
            </p:extLst>
          </p:nvPr>
        </p:nvGraphicFramePr>
        <p:xfrm>
          <a:off x="609600" y="1758460"/>
          <a:ext cx="10717823" cy="40917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2928" y="6117299"/>
            <a:ext cx="11806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OECD Health Data 2022 &amp; U.S. Hoyert DL . NCHS Health E-Stats; 2/22/22. </a:t>
            </a: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74696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B6E943F-25F9-4A4E-A2DA-494F995CC097">
            <a:extLst>
              <a:ext uri="{FF2B5EF4-FFF2-40B4-BE49-F238E27FC236}">
                <a16:creationId xmlns:a16="http://schemas.microsoft.com/office/drawing/2014/main" id="{02845A24-24E6-E1D1-0D96-3B0964DD2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6192"/>
            <a:ext cx="10515599" cy="717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60B688E-3AE7-93D1-678C-38F92587AB2E}"/>
              </a:ext>
            </a:extLst>
          </p:cNvPr>
          <p:cNvSpPr txBox="1"/>
          <p:nvPr/>
        </p:nvSpPr>
        <p:spPr>
          <a:xfrm>
            <a:off x="9003482" y="3077873"/>
            <a:ext cx="3024231" cy="133882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rPr>
              <a:t>Maternal Mortality Ratio, U.S. States*,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rPr>
              <a:t>2018-21</a:t>
            </a:r>
          </a:p>
        </p:txBody>
      </p:sp>
      <p:sp>
        <p:nvSpPr>
          <p:cNvPr id="4" name="TextBox 3">
            <a:extLst>
              <a:ext uri="{FF2B5EF4-FFF2-40B4-BE49-F238E27FC236}">
                <a16:creationId xmlns:a16="http://schemas.microsoft.com/office/drawing/2014/main" id="{8E967AAF-C652-FFCC-530F-5341D342CC43}"/>
              </a:ext>
            </a:extLst>
          </p:cNvPr>
          <p:cNvSpPr txBox="1"/>
          <p:nvPr/>
        </p:nvSpPr>
        <p:spPr>
          <a:xfrm>
            <a:off x="4793601" y="6497800"/>
            <a:ext cx="75034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States with &lt; 10 maternal deaths, 2018-2021, are excluded from reporting</a:t>
            </a:r>
          </a:p>
        </p:txBody>
      </p:sp>
      <p:sp>
        <p:nvSpPr>
          <p:cNvPr id="5" name="TextBox 4">
            <a:extLst>
              <a:ext uri="{FF2B5EF4-FFF2-40B4-BE49-F238E27FC236}">
                <a16:creationId xmlns:a16="http://schemas.microsoft.com/office/drawing/2014/main" id="{E722CE1E-F401-8A6D-1AC1-9CD5714CAC9B}"/>
              </a:ext>
            </a:extLst>
          </p:cNvPr>
          <p:cNvSpPr txBox="1"/>
          <p:nvPr/>
        </p:nvSpPr>
        <p:spPr>
          <a:xfrm>
            <a:off x="9530366" y="5718220"/>
            <a:ext cx="2138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CDC Wonder</a:t>
            </a:r>
          </a:p>
        </p:txBody>
      </p:sp>
    </p:spTree>
    <p:extLst>
      <p:ext uri="{BB962C8B-B14F-4D97-AF65-F5344CB8AC3E}">
        <p14:creationId xmlns:p14="http://schemas.microsoft.com/office/powerpoint/2010/main" val="31138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4F941-AF2D-6DF7-6706-02588739F8D1}"/>
              </a:ext>
            </a:extLst>
          </p:cNvPr>
          <p:cNvSpPr>
            <a:spLocks noGrp="1"/>
          </p:cNvSpPr>
          <p:nvPr>
            <p:ph type="title"/>
          </p:nvPr>
        </p:nvSpPr>
        <p:spPr>
          <a:xfrm>
            <a:off x="367267" y="45523"/>
            <a:ext cx="11560573" cy="1243450"/>
          </a:xfrm>
        </p:spPr>
        <p:txBody>
          <a:bodyPr>
            <a:noAutofit/>
          </a:bodyPr>
          <a:lstStyle/>
          <a:p>
            <a:pPr algn="ctr"/>
            <a:r>
              <a:rPr lang="en-US" b="1" dirty="0">
                <a:latin typeface="+mn-lt"/>
              </a:rPr>
              <a:t>Pregnancy Related Mortality</a:t>
            </a:r>
            <a:r>
              <a:rPr lang="en-US" b="1" baseline="30000" dirty="0">
                <a:latin typeface="+mn-lt"/>
              </a:rPr>
              <a:t>#</a:t>
            </a:r>
            <a:r>
              <a:rPr lang="en-US" b="1" dirty="0">
                <a:latin typeface="+mn-lt"/>
              </a:rPr>
              <a:t> by State*, </a:t>
            </a:r>
            <a:br>
              <a:rPr lang="en-US" b="1" dirty="0">
                <a:latin typeface="+mn-lt"/>
              </a:rPr>
            </a:br>
            <a:r>
              <a:rPr lang="en-US" b="1" dirty="0">
                <a:latin typeface="+mn-lt"/>
              </a:rPr>
              <a:t>Pre-pandemic (2018, 2019, 2020Q1)</a:t>
            </a:r>
          </a:p>
        </p:txBody>
      </p:sp>
      <p:graphicFrame>
        <p:nvGraphicFramePr>
          <p:cNvPr id="7" name="Content Placeholder 6">
            <a:extLst>
              <a:ext uri="{FF2B5EF4-FFF2-40B4-BE49-F238E27FC236}">
                <a16:creationId xmlns:a16="http://schemas.microsoft.com/office/drawing/2014/main" id="{AB2ACB95-7988-E09E-39E9-48BA4B9AC9EB}"/>
              </a:ext>
            </a:extLst>
          </p:cNvPr>
          <p:cNvGraphicFramePr>
            <a:graphicFrameLocks noGrp="1"/>
          </p:cNvGraphicFramePr>
          <p:nvPr>
            <p:ph idx="1"/>
            <p:extLst>
              <p:ext uri="{D42A27DB-BD31-4B8C-83A1-F6EECF244321}">
                <p14:modId xmlns:p14="http://schemas.microsoft.com/office/powerpoint/2010/main" val="3617136981"/>
              </p:ext>
            </p:extLst>
          </p:nvPr>
        </p:nvGraphicFramePr>
        <p:xfrm>
          <a:off x="838199" y="1200839"/>
          <a:ext cx="10986533" cy="52920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0E5C866-2A1B-D4F8-8F04-6B63BE057C39}"/>
              </a:ext>
            </a:extLst>
          </p:cNvPr>
          <p:cNvSpPr txBox="1"/>
          <p:nvPr/>
        </p:nvSpPr>
        <p:spPr>
          <a:xfrm>
            <a:off x="0" y="6488668"/>
            <a:ext cx="34390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States with &gt; 10 maternal deaths</a:t>
            </a:r>
          </a:p>
        </p:txBody>
      </p:sp>
      <p:sp>
        <p:nvSpPr>
          <p:cNvPr id="9" name="TextBox 8">
            <a:extLst>
              <a:ext uri="{FF2B5EF4-FFF2-40B4-BE49-F238E27FC236}">
                <a16:creationId xmlns:a16="http://schemas.microsoft.com/office/drawing/2014/main" id="{B8CD45D0-776E-9EAE-C361-C9EF883B8CB6}"/>
              </a:ext>
            </a:extLst>
          </p:cNvPr>
          <p:cNvSpPr txBox="1"/>
          <p:nvPr/>
        </p:nvSpPr>
        <p:spPr>
          <a:xfrm rot="16200000">
            <a:off x="-1581458" y="3131820"/>
            <a:ext cx="4474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Pregnancy Related Deaths per 100,000 births</a:t>
            </a:r>
          </a:p>
        </p:txBody>
      </p:sp>
      <p:sp>
        <p:nvSpPr>
          <p:cNvPr id="2" name="TextBox 1">
            <a:extLst>
              <a:ext uri="{FF2B5EF4-FFF2-40B4-BE49-F238E27FC236}">
                <a16:creationId xmlns:a16="http://schemas.microsoft.com/office/drawing/2014/main" id="{E182E555-052E-748F-B815-788900F75C9F}"/>
              </a:ext>
            </a:extLst>
          </p:cNvPr>
          <p:cNvSpPr txBox="1"/>
          <p:nvPr/>
        </p:nvSpPr>
        <p:spPr>
          <a:xfrm>
            <a:off x="10053529" y="6488668"/>
            <a:ext cx="2138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CDC Wonder</a:t>
            </a:r>
          </a:p>
        </p:txBody>
      </p:sp>
      <p:sp>
        <p:nvSpPr>
          <p:cNvPr id="4" name="TextBox 3">
            <a:extLst>
              <a:ext uri="{FF2B5EF4-FFF2-40B4-BE49-F238E27FC236}">
                <a16:creationId xmlns:a16="http://schemas.microsoft.com/office/drawing/2014/main" id="{6EE70CEA-2CF2-85F8-52EC-4B5C1CEA4CFB}"/>
              </a:ext>
            </a:extLst>
          </p:cNvPr>
          <p:cNvSpPr txBox="1"/>
          <p:nvPr/>
        </p:nvSpPr>
        <p:spPr>
          <a:xfrm>
            <a:off x="4175618" y="2368062"/>
            <a:ext cx="2622898" cy="646331"/>
          </a:xfrm>
          <a:prstGeom prst="rect">
            <a:avLst/>
          </a:prstGeom>
          <a:solidFill>
            <a:schemeClr val="bg1">
              <a:lumMod val="95000"/>
            </a:schemeClr>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40 states with 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pregnancy related  deaths</a:t>
            </a:r>
          </a:p>
        </p:txBody>
      </p:sp>
      <p:sp>
        <p:nvSpPr>
          <p:cNvPr id="5" name="TextBox 4">
            <a:extLst>
              <a:ext uri="{FF2B5EF4-FFF2-40B4-BE49-F238E27FC236}">
                <a16:creationId xmlns:a16="http://schemas.microsoft.com/office/drawing/2014/main" id="{0D15B323-1CB1-A222-27F9-DB9E8FAFB55B}"/>
              </a:ext>
            </a:extLst>
          </p:cNvPr>
          <p:cNvSpPr txBox="1"/>
          <p:nvPr/>
        </p:nvSpPr>
        <p:spPr>
          <a:xfrm>
            <a:off x="3806287" y="6488668"/>
            <a:ext cx="51360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Deaths from pregnancy through 1 year postpartum</a:t>
            </a:r>
          </a:p>
        </p:txBody>
      </p:sp>
    </p:spTree>
    <p:extLst>
      <p:ext uri="{BB962C8B-B14F-4D97-AF65-F5344CB8AC3E}">
        <p14:creationId xmlns:p14="http://schemas.microsoft.com/office/powerpoint/2010/main" val="1644585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D2E7-EC8D-0A63-6611-33FD15C424AB}"/>
              </a:ext>
            </a:extLst>
          </p:cNvPr>
          <p:cNvSpPr>
            <a:spLocks noGrp="1"/>
          </p:cNvSpPr>
          <p:nvPr>
            <p:ph type="title"/>
          </p:nvPr>
        </p:nvSpPr>
        <p:spPr>
          <a:xfrm>
            <a:off x="838200" y="95687"/>
            <a:ext cx="10515600" cy="1325563"/>
          </a:xfrm>
        </p:spPr>
        <p:txBody>
          <a:bodyPr/>
          <a:lstStyle/>
          <a:p>
            <a:pPr algn="ctr"/>
            <a:r>
              <a:rPr lang="en-US" b="1" dirty="0">
                <a:latin typeface="+mn-lt"/>
              </a:rPr>
              <a:t>Pregnancy Related Mortality* by State, Pandemic (2020 Q2-Q4, 2021)</a:t>
            </a:r>
          </a:p>
        </p:txBody>
      </p:sp>
      <p:graphicFrame>
        <p:nvGraphicFramePr>
          <p:cNvPr id="6" name="Content Placeholder 5">
            <a:extLst>
              <a:ext uri="{FF2B5EF4-FFF2-40B4-BE49-F238E27FC236}">
                <a16:creationId xmlns:a16="http://schemas.microsoft.com/office/drawing/2014/main" id="{41FB110B-19DE-6893-DEA8-5DE36AED3C69}"/>
              </a:ext>
            </a:extLst>
          </p:cNvPr>
          <p:cNvGraphicFramePr>
            <a:graphicFrameLocks noGrp="1"/>
          </p:cNvGraphicFramePr>
          <p:nvPr>
            <p:ph idx="1"/>
            <p:extLst>
              <p:ext uri="{D42A27DB-BD31-4B8C-83A1-F6EECF244321}">
                <p14:modId xmlns:p14="http://schemas.microsoft.com/office/powerpoint/2010/main" val="2119919209"/>
              </p:ext>
            </p:extLst>
          </p:nvPr>
        </p:nvGraphicFramePr>
        <p:xfrm>
          <a:off x="838199" y="1421250"/>
          <a:ext cx="10986533" cy="50716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F9FCDA1-CA7D-844F-4CAA-ADA129FF87D9}"/>
              </a:ext>
            </a:extLst>
          </p:cNvPr>
          <p:cNvSpPr txBox="1"/>
          <p:nvPr/>
        </p:nvSpPr>
        <p:spPr>
          <a:xfrm>
            <a:off x="736600" y="6492875"/>
            <a:ext cx="34390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States with &gt; 10 maternal deaths</a:t>
            </a:r>
          </a:p>
        </p:txBody>
      </p:sp>
      <p:sp>
        <p:nvSpPr>
          <p:cNvPr id="9" name="TextBox 8">
            <a:extLst>
              <a:ext uri="{FF2B5EF4-FFF2-40B4-BE49-F238E27FC236}">
                <a16:creationId xmlns:a16="http://schemas.microsoft.com/office/drawing/2014/main" id="{88DF10F5-3E37-6858-0157-3AE0513DAA15}"/>
              </a:ext>
            </a:extLst>
          </p:cNvPr>
          <p:cNvSpPr txBox="1"/>
          <p:nvPr/>
        </p:nvSpPr>
        <p:spPr>
          <a:xfrm rot="16200000">
            <a:off x="-1583521" y="3244334"/>
            <a:ext cx="4474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Pregnancy Related Deaths per 100,000 births</a:t>
            </a:r>
          </a:p>
        </p:txBody>
      </p:sp>
      <p:sp>
        <p:nvSpPr>
          <p:cNvPr id="3" name="TextBox 2">
            <a:extLst>
              <a:ext uri="{FF2B5EF4-FFF2-40B4-BE49-F238E27FC236}">
                <a16:creationId xmlns:a16="http://schemas.microsoft.com/office/drawing/2014/main" id="{B94D3F0C-6512-FFDB-7FFA-F409CFC1E38F}"/>
              </a:ext>
            </a:extLst>
          </p:cNvPr>
          <p:cNvSpPr txBox="1"/>
          <p:nvPr/>
        </p:nvSpPr>
        <p:spPr>
          <a:xfrm>
            <a:off x="10113108" y="6566822"/>
            <a:ext cx="2138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CDC Wonder</a:t>
            </a:r>
          </a:p>
        </p:txBody>
      </p:sp>
      <p:sp>
        <p:nvSpPr>
          <p:cNvPr id="4" name="TextBox 3">
            <a:extLst>
              <a:ext uri="{FF2B5EF4-FFF2-40B4-BE49-F238E27FC236}">
                <a16:creationId xmlns:a16="http://schemas.microsoft.com/office/drawing/2014/main" id="{81D676CF-185A-FAC5-16B2-05D21F599E84}"/>
              </a:ext>
            </a:extLst>
          </p:cNvPr>
          <p:cNvSpPr txBox="1"/>
          <p:nvPr/>
        </p:nvSpPr>
        <p:spPr>
          <a:xfrm>
            <a:off x="3129138" y="2166845"/>
            <a:ext cx="2651303" cy="646331"/>
          </a:xfrm>
          <a:prstGeom prst="rect">
            <a:avLst/>
          </a:prstGeom>
          <a:solidFill>
            <a:schemeClr val="bg1">
              <a:lumMod val="95000"/>
            </a:schemeClr>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40 states with 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pregnancy related  deaths</a:t>
            </a:r>
          </a:p>
        </p:txBody>
      </p:sp>
      <p:sp>
        <p:nvSpPr>
          <p:cNvPr id="5" name="TextBox 4">
            <a:extLst>
              <a:ext uri="{FF2B5EF4-FFF2-40B4-BE49-F238E27FC236}">
                <a16:creationId xmlns:a16="http://schemas.microsoft.com/office/drawing/2014/main" id="{13B78FE1-4914-99A7-C46E-1B75655741AB}"/>
              </a:ext>
            </a:extLst>
          </p:cNvPr>
          <p:cNvSpPr txBox="1"/>
          <p:nvPr/>
        </p:nvSpPr>
        <p:spPr>
          <a:xfrm>
            <a:off x="4277216" y="6486947"/>
            <a:ext cx="51360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Deaths from pregnancy through 1 year postpartum</a:t>
            </a:r>
          </a:p>
        </p:txBody>
      </p:sp>
    </p:spTree>
    <p:extLst>
      <p:ext uri="{BB962C8B-B14F-4D97-AF65-F5344CB8AC3E}">
        <p14:creationId xmlns:p14="http://schemas.microsoft.com/office/powerpoint/2010/main" val="231708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133600" y="1447800"/>
            <a:ext cx="8001000" cy="3124200"/>
          </a:xfrm>
          <a:solidFill>
            <a:schemeClr val="tx1"/>
          </a:solidFill>
          <a:ln>
            <a:solidFill>
              <a:srgbClr val="000066"/>
            </a:solidFill>
          </a:ln>
        </p:spPr>
        <p:txBody>
          <a:bodyPr/>
          <a:lstStyle/>
          <a:p>
            <a:r>
              <a:rPr lang="en-US" sz="5400" b="1" dirty="0"/>
              <a:t>Are things Getting Better or Worse?</a:t>
            </a:r>
            <a:br>
              <a:rPr lang="en-US" sz="5400" b="1" dirty="0"/>
            </a:br>
            <a:endParaRPr lang="en-US" sz="5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133600" y="304800"/>
            <a:ext cx="8077200" cy="6096000"/>
          </a:xfrm>
          <a:solidFill>
            <a:schemeClr val="tx1"/>
          </a:solidFill>
          <a:ln>
            <a:solidFill>
              <a:srgbClr val="000066"/>
            </a:solidFill>
          </a:ln>
        </p:spPr>
        <p:txBody>
          <a:bodyPr/>
          <a:lstStyle/>
          <a:p>
            <a:r>
              <a:rPr lang="en-US" sz="5400" b="1" dirty="0"/>
              <a:t>Are things Getting Better or Worse?</a:t>
            </a:r>
            <a:br>
              <a:rPr lang="en-US" sz="5400" b="1" dirty="0"/>
            </a:br>
            <a:r>
              <a:rPr lang="en-US" sz="5400" b="1" dirty="0">
                <a:solidFill>
                  <a:srgbClr val="C00000"/>
                </a:solidFill>
              </a:rPr>
              <a:t>Yes</a:t>
            </a:r>
            <a:br>
              <a:rPr lang="en-US" sz="5400" b="1" dirty="0">
                <a:solidFill>
                  <a:srgbClr val="C00000"/>
                </a:solidFill>
              </a:rPr>
            </a:br>
            <a:endParaRPr lang="en-US" sz="5400" b="1" dirty="0">
              <a:solidFill>
                <a:srgbClr val="C00000"/>
              </a:solidFill>
            </a:endParaRPr>
          </a:p>
        </p:txBody>
      </p:sp>
    </p:spTree>
    <p:extLst>
      <p:ext uri="{BB962C8B-B14F-4D97-AF65-F5344CB8AC3E}">
        <p14:creationId xmlns:p14="http://schemas.microsoft.com/office/powerpoint/2010/main" val="333105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133600" y="304800"/>
            <a:ext cx="8077200" cy="6096000"/>
          </a:xfrm>
          <a:solidFill>
            <a:schemeClr val="tx1"/>
          </a:solidFill>
          <a:ln>
            <a:solidFill>
              <a:srgbClr val="000066"/>
            </a:solidFill>
          </a:ln>
        </p:spPr>
        <p:txBody>
          <a:bodyPr/>
          <a:lstStyle/>
          <a:p>
            <a:r>
              <a:rPr lang="en-US" sz="5400" b="1" dirty="0"/>
              <a:t>Are things Getting Better or Worse?</a:t>
            </a:r>
            <a:br>
              <a:rPr lang="en-US" sz="5400" b="1" dirty="0"/>
            </a:br>
            <a:r>
              <a:rPr lang="en-US" sz="5400" b="1" dirty="0">
                <a:solidFill>
                  <a:srgbClr val="C00000"/>
                </a:solidFill>
              </a:rPr>
              <a:t>Yes</a:t>
            </a:r>
            <a:br>
              <a:rPr lang="en-US" sz="5400" b="1" dirty="0">
                <a:solidFill>
                  <a:srgbClr val="C00000"/>
                </a:solidFill>
              </a:rPr>
            </a:br>
            <a:r>
              <a:rPr lang="en-US" sz="4800" b="1" i="1" dirty="0">
                <a:solidFill>
                  <a:srgbClr val="0000CC"/>
                </a:solidFill>
              </a:rPr>
              <a:t>Things are getting better in the U.S., but at a slower pace than comparable countries</a:t>
            </a:r>
          </a:p>
        </p:txBody>
      </p:sp>
    </p:spTree>
    <p:extLst>
      <p:ext uri="{BB962C8B-B14F-4D97-AF65-F5344CB8AC3E}">
        <p14:creationId xmlns:p14="http://schemas.microsoft.com/office/powerpoint/2010/main" val="1468969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133600" y="1447800"/>
            <a:ext cx="8077200" cy="3810000"/>
          </a:xfrm>
          <a:solidFill>
            <a:schemeClr val="tx1"/>
          </a:solidFill>
          <a:ln>
            <a:solidFill>
              <a:srgbClr val="000066"/>
            </a:solidFill>
          </a:ln>
        </p:spPr>
        <p:txBody>
          <a:bodyPr/>
          <a:lstStyle/>
          <a:p>
            <a:r>
              <a:rPr lang="en-US" sz="5400" b="1" dirty="0"/>
              <a:t>Examining Trends </a:t>
            </a:r>
            <a:br>
              <a:rPr lang="en-US" sz="5400" b="1" dirty="0"/>
            </a:br>
            <a:r>
              <a:rPr lang="en-US" sz="5400" b="1" dirty="0"/>
              <a:t>over Time</a:t>
            </a:r>
          </a:p>
        </p:txBody>
      </p:sp>
    </p:spTree>
    <p:extLst>
      <p:ext uri="{BB962C8B-B14F-4D97-AF65-F5344CB8AC3E}">
        <p14:creationId xmlns:p14="http://schemas.microsoft.com/office/powerpoint/2010/main" val="342352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524000" y="0"/>
            <a:ext cx="9144000" cy="1066800"/>
          </a:xfrm>
          <a:solidFill>
            <a:schemeClr val="tx1"/>
          </a:solidFill>
        </p:spPr>
        <p:txBody>
          <a:bodyPr/>
          <a:lstStyle/>
          <a:p>
            <a:pPr eaLnBrk="1" hangingPunct="1"/>
            <a:r>
              <a:rPr lang="en-US" sz="3200" b="1" dirty="0">
                <a:solidFill>
                  <a:srgbClr val="000000"/>
                </a:solidFill>
              </a:rPr>
              <a:t>Neonatal Mortality Rate </a:t>
            </a:r>
            <a:r>
              <a:rPr lang="en-US" sz="2800" b="1" dirty="0">
                <a:solidFill>
                  <a:srgbClr val="000000"/>
                </a:solidFill>
              </a:rPr>
              <a:t>(per 1,000 births), </a:t>
            </a:r>
            <a:r>
              <a:rPr lang="en-US" sz="3200" b="1" dirty="0">
                <a:solidFill>
                  <a:srgbClr val="000000"/>
                </a:solidFill>
              </a:rPr>
              <a:t>2000-2020, U.S., &amp; Ave. for Industrialized Countries*</a:t>
            </a:r>
          </a:p>
        </p:txBody>
      </p:sp>
      <p:graphicFrame>
        <p:nvGraphicFramePr>
          <p:cNvPr id="2" name="Object 2"/>
          <p:cNvGraphicFramePr>
            <a:graphicFrameLocks noGrp="1" noChangeAspect="1"/>
          </p:cNvGraphicFramePr>
          <p:nvPr>
            <p:ph type="chart" idx="4294967295"/>
            <p:extLst>
              <p:ext uri="{D42A27DB-BD31-4B8C-83A1-F6EECF244321}">
                <p14:modId xmlns:p14="http://schemas.microsoft.com/office/powerpoint/2010/main" val="678086078"/>
              </p:ext>
            </p:extLst>
          </p:nvPr>
        </p:nvGraphicFramePr>
        <p:xfrm>
          <a:off x="838200" y="1219200"/>
          <a:ext cx="10515600" cy="4518025"/>
        </p:xfrm>
        <a:graphic>
          <a:graphicData uri="http://schemas.openxmlformats.org/drawingml/2006/chart">
            <c:chart xmlns:c="http://schemas.openxmlformats.org/drawingml/2006/chart" xmlns:r="http://schemas.openxmlformats.org/officeDocument/2006/relationships" r:id="rId3"/>
          </a:graphicData>
        </a:graphic>
      </p:graphicFrame>
      <p:sp>
        <p:nvSpPr>
          <p:cNvPr id="51204" name="Text Box 4"/>
          <p:cNvSpPr txBox="1">
            <a:spLocks noChangeArrowheads="1"/>
          </p:cNvSpPr>
          <p:nvPr/>
        </p:nvSpPr>
        <p:spPr bwMode="auto">
          <a:xfrm>
            <a:off x="304800" y="6324600"/>
            <a:ext cx="1150620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rgbClr val="000000"/>
                </a:solidFill>
                <a:latin typeface="Verdana" pitchFamily="34" charset="0"/>
              </a:rPr>
              <a:t>Source: OECD Health Data, 2023</a:t>
            </a:r>
            <a:r>
              <a:rPr lang="en-US" sz="1400" dirty="0">
                <a:solidFill>
                  <a:srgbClr val="000000"/>
                </a:solidFill>
              </a:rPr>
              <a:t>.</a:t>
            </a:r>
            <a:endParaRPr lang="en-US" sz="1400" dirty="0">
              <a:solidFill>
                <a:srgbClr val="000000"/>
              </a:solidFill>
              <a:latin typeface="Verdana" pitchFamily="34" charset="0"/>
            </a:endParaRPr>
          </a:p>
        </p:txBody>
      </p:sp>
      <p:sp>
        <p:nvSpPr>
          <p:cNvPr id="51205" name="Text Box 5"/>
          <p:cNvSpPr txBox="1">
            <a:spLocks noChangeArrowheads="1"/>
          </p:cNvSpPr>
          <p:nvPr/>
        </p:nvSpPr>
        <p:spPr bwMode="auto">
          <a:xfrm>
            <a:off x="7195814" y="1452466"/>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solidFill>
                  <a:srgbClr val="000000"/>
                </a:solidFill>
                <a:latin typeface="Verdana" pitchFamily="34" charset="0"/>
              </a:rPr>
              <a:t>U.S.</a:t>
            </a:r>
          </a:p>
        </p:txBody>
      </p:sp>
      <p:sp>
        <p:nvSpPr>
          <p:cNvPr id="51206" name="Line 6"/>
          <p:cNvSpPr>
            <a:spLocks noChangeShapeType="1"/>
          </p:cNvSpPr>
          <p:nvPr/>
        </p:nvSpPr>
        <p:spPr bwMode="auto">
          <a:xfrm flipH="1" flipV="1">
            <a:off x="2667000" y="47244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7" name="Line 7"/>
          <p:cNvSpPr>
            <a:spLocks noChangeShapeType="1"/>
          </p:cNvSpPr>
          <p:nvPr/>
        </p:nvSpPr>
        <p:spPr bwMode="auto">
          <a:xfrm flipV="1">
            <a:off x="2667000" y="46482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8" name="Line 8"/>
          <p:cNvSpPr>
            <a:spLocks noChangeShapeType="1"/>
          </p:cNvSpPr>
          <p:nvPr/>
        </p:nvSpPr>
        <p:spPr bwMode="auto">
          <a:xfrm flipH="1" flipV="1">
            <a:off x="2667000" y="45720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9" name="Line 9"/>
          <p:cNvSpPr>
            <a:spLocks noChangeShapeType="1"/>
          </p:cNvSpPr>
          <p:nvPr/>
        </p:nvSpPr>
        <p:spPr bwMode="auto">
          <a:xfrm flipV="1">
            <a:off x="2667000" y="44958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Text Box 10"/>
          <p:cNvSpPr txBox="1">
            <a:spLocks noChangeArrowheads="1"/>
          </p:cNvSpPr>
          <p:nvPr/>
        </p:nvSpPr>
        <p:spPr bwMode="auto">
          <a:xfrm>
            <a:off x="1752600" y="5791200"/>
            <a:ext cx="8686800" cy="527050"/>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66"/>
                </a:solidFill>
              </a:rPr>
              <a:t>* </a:t>
            </a:r>
            <a:r>
              <a:rPr lang="en-US" sz="1400" dirty="0">
                <a:solidFill>
                  <a:srgbClr val="000000"/>
                </a:solidFill>
              </a:rPr>
              <a:t>Countries with 100,000+ births (2020): Australia, Belgium, Canada, Czech Republic, France, Germany, Israel, Italy, Japan, Netherlands, Spain, S. Korea, Sweden, U.K. </a:t>
            </a:r>
          </a:p>
        </p:txBody>
      </p:sp>
      <p:sp>
        <p:nvSpPr>
          <p:cNvPr id="51211" name="Text Box 11"/>
          <p:cNvSpPr txBox="1">
            <a:spLocks noChangeArrowheads="1"/>
          </p:cNvSpPr>
          <p:nvPr/>
        </p:nvSpPr>
        <p:spPr bwMode="auto">
          <a:xfrm>
            <a:off x="10691446" y="3834782"/>
            <a:ext cx="50526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CC0000"/>
                </a:solidFill>
              </a:rPr>
              <a:t>2.1</a:t>
            </a:r>
          </a:p>
        </p:txBody>
      </p:sp>
      <p:sp>
        <p:nvSpPr>
          <p:cNvPr id="51212" name="Text Box 12"/>
          <p:cNvSpPr txBox="1">
            <a:spLocks noChangeArrowheads="1"/>
          </p:cNvSpPr>
          <p:nvPr/>
        </p:nvSpPr>
        <p:spPr bwMode="auto">
          <a:xfrm>
            <a:off x="10835833" y="2342325"/>
            <a:ext cx="50526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0000"/>
                </a:solidFill>
              </a:rPr>
              <a:t>3.6</a:t>
            </a:r>
          </a:p>
        </p:txBody>
      </p:sp>
      <p:sp>
        <p:nvSpPr>
          <p:cNvPr id="51213" name="Text Box 13"/>
          <p:cNvSpPr txBox="1">
            <a:spLocks noChangeArrowheads="1"/>
          </p:cNvSpPr>
          <p:nvPr/>
        </p:nvSpPr>
        <p:spPr bwMode="auto">
          <a:xfrm>
            <a:off x="2250013" y="1467865"/>
            <a:ext cx="56938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0000"/>
                </a:solidFill>
              </a:rPr>
              <a:t>4.6 </a:t>
            </a:r>
          </a:p>
        </p:txBody>
      </p:sp>
      <p:sp>
        <p:nvSpPr>
          <p:cNvPr id="51214" name="Text Box 14"/>
          <p:cNvSpPr txBox="1">
            <a:spLocks noChangeArrowheads="1"/>
          </p:cNvSpPr>
          <p:nvPr/>
        </p:nvSpPr>
        <p:spPr bwMode="auto">
          <a:xfrm>
            <a:off x="2255874" y="2776835"/>
            <a:ext cx="56938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CC0000"/>
                </a:solidFill>
              </a:rPr>
              <a:t>3.2 </a:t>
            </a:r>
          </a:p>
        </p:txBody>
      </p:sp>
      <p:sp>
        <p:nvSpPr>
          <p:cNvPr id="16" name="Text Box 11"/>
          <p:cNvSpPr txBox="1">
            <a:spLocks noChangeArrowheads="1"/>
          </p:cNvSpPr>
          <p:nvPr/>
        </p:nvSpPr>
        <p:spPr bwMode="auto">
          <a:xfrm>
            <a:off x="8487142" y="3297628"/>
            <a:ext cx="2057400" cy="830997"/>
          </a:xfrm>
          <a:prstGeom prst="rect">
            <a:avLst/>
          </a:prstGeom>
          <a:solidFill>
            <a:schemeClr val="tx1"/>
          </a:solidFill>
          <a:ln w="19050">
            <a:solidFill>
              <a:srgbClr val="CC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CC0000"/>
                </a:solidFill>
              </a:rPr>
              <a:t>Industrialized  Countries </a:t>
            </a:r>
          </a:p>
          <a:p>
            <a:pPr algn="ctr" eaLnBrk="1" hangingPunct="1"/>
            <a:r>
              <a:rPr lang="en-US" sz="1600" b="1" dirty="0">
                <a:solidFill>
                  <a:srgbClr val="CC0000"/>
                </a:solidFill>
              </a:rPr>
              <a:t>34% decrease</a:t>
            </a:r>
          </a:p>
        </p:txBody>
      </p:sp>
      <p:sp>
        <p:nvSpPr>
          <p:cNvPr id="17" name="Text Box 11"/>
          <p:cNvSpPr txBox="1">
            <a:spLocks noChangeArrowheads="1"/>
          </p:cNvSpPr>
          <p:nvPr/>
        </p:nvSpPr>
        <p:spPr bwMode="auto">
          <a:xfrm>
            <a:off x="8703652" y="2025134"/>
            <a:ext cx="1724025" cy="369332"/>
          </a:xfrm>
          <a:prstGeom prst="rect">
            <a:avLst/>
          </a:prstGeom>
          <a:solidFill>
            <a:schemeClr val="tx1"/>
          </a:solidFill>
          <a:ln w="19050">
            <a:solidFill>
              <a:srgbClr val="CC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000000"/>
                </a:solidFill>
              </a:rPr>
              <a:t>22% decrease</a:t>
            </a:r>
          </a:p>
        </p:txBody>
      </p:sp>
    </p:spTree>
    <p:extLst>
      <p:ext uri="{BB962C8B-B14F-4D97-AF65-F5344CB8AC3E}">
        <p14:creationId xmlns:p14="http://schemas.microsoft.com/office/powerpoint/2010/main" val="8083095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152400"/>
            <a:ext cx="11429999" cy="990600"/>
          </a:xfrm>
        </p:spPr>
        <p:txBody>
          <a:bodyPr>
            <a:noAutofit/>
          </a:bodyPr>
          <a:lstStyle/>
          <a:p>
            <a:pPr algn="ctr"/>
            <a:r>
              <a:rPr lang="en-US" sz="4000" b="1" dirty="0">
                <a:latin typeface="+mn-lt"/>
              </a:rPr>
              <a:t>U.S. Fertility Rates (per 1,000) by Race/Ethnicity, 1989-2022</a:t>
            </a:r>
          </a:p>
        </p:txBody>
      </p:sp>
      <p:graphicFrame>
        <p:nvGraphicFramePr>
          <p:cNvPr id="2" name="Object 2"/>
          <p:cNvGraphicFramePr>
            <a:graphicFrameLocks noGrp="1" noChangeAspect="1"/>
          </p:cNvGraphicFramePr>
          <p:nvPr>
            <p:ph type="chart" idx="1"/>
            <p:extLst>
              <p:ext uri="{D42A27DB-BD31-4B8C-83A1-F6EECF244321}">
                <p14:modId xmlns:p14="http://schemas.microsoft.com/office/powerpoint/2010/main" val="465917785"/>
              </p:ext>
            </p:extLst>
          </p:nvPr>
        </p:nvGraphicFramePr>
        <p:xfrm>
          <a:off x="457200" y="1143000"/>
          <a:ext cx="11277599" cy="4722020"/>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6"/>
          <p:cNvSpPr txBox="1">
            <a:spLocks noChangeArrowheads="1"/>
          </p:cNvSpPr>
          <p:nvPr/>
        </p:nvSpPr>
        <p:spPr bwMode="auto">
          <a:xfrm>
            <a:off x="152400" y="6102638"/>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dirty="0">
                <a:solidFill>
                  <a:prstClr val="black"/>
                </a:solidFill>
              </a:rPr>
              <a:t>Fertility rates computed by relating total births, regardless of age of mother, to women 15-44 years.	</a:t>
            </a:r>
          </a:p>
        </p:txBody>
      </p:sp>
      <p:sp>
        <p:nvSpPr>
          <p:cNvPr id="5" name="Rectangle 1"/>
          <p:cNvSpPr>
            <a:spLocks noChangeArrowheads="1"/>
          </p:cNvSpPr>
          <p:nvPr/>
        </p:nvSpPr>
        <p:spPr bwMode="auto">
          <a:xfrm>
            <a:off x="8839200" y="6405086"/>
            <a:ext cx="3223959" cy="369332"/>
          </a:xfrm>
          <a:prstGeom prst="rect">
            <a:avLst/>
          </a:prstGeom>
          <a:solidFill>
            <a:srgbClr val="FFFFFF"/>
          </a:solidFill>
          <a:ln w="9525">
            <a:solidFill>
              <a:srgbClr val="3366CC"/>
            </a:solidFill>
            <a:miter lim="800000"/>
            <a:headEnd/>
            <a:tailEnd/>
          </a:ln>
        </p:spPr>
        <p:txBody>
          <a:bodyPr wrap="none">
            <a:spAutoFit/>
          </a:bodyPr>
          <a:lstStyle/>
          <a:p>
            <a:pPr fontAlgn="auto">
              <a:spcBef>
                <a:spcPts val="0"/>
              </a:spcBef>
              <a:spcAft>
                <a:spcPts val="0"/>
              </a:spcAft>
              <a:defRPr/>
            </a:pPr>
            <a:r>
              <a:rPr lang="en-US" i="1" kern="0" dirty="0">
                <a:solidFill>
                  <a:srgbClr val="000000"/>
                </a:solidFill>
                <a:latin typeface="Arial"/>
              </a:rPr>
              <a:t>www.BirthByTheNumbers.org</a:t>
            </a:r>
            <a:endParaRPr lang="en-US" kern="0" dirty="0">
              <a:solidFill>
                <a:srgbClr val="000000"/>
              </a:solidFill>
              <a:latin typeface="Arial"/>
            </a:endParaRPr>
          </a:p>
        </p:txBody>
      </p:sp>
    </p:spTree>
    <p:extLst>
      <p:ext uri="{BB962C8B-B14F-4D97-AF65-F5344CB8AC3E}">
        <p14:creationId xmlns:p14="http://schemas.microsoft.com/office/powerpoint/2010/main" val="4191995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524000" y="0"/>
            <a:ext cx="9144000" cy="1066800"/>
          </a:xfrm>
          <a:solidFill>
            <a:schemeClr val="tx1"/>
          </a:solidFill>
        </p:spPr>
        <p:txBody>
          <a:bodyPr/>
          <a:lstStyle/>
          <a:p>
            <a:pPr eaLnBrk="1" hangingPunct="1"/>
            <a:r>
              <a:rPr lang="en-US" sz="3200" b="1" dirty="0">
                <a:solidFill>
                  <a:srgbClr val="000000"/>
                </a:solidFill>
              </a:rPr>
              <a:t>Neonatal Mortality Rate </a:t>
            </a:r>
            <a:r>
              <a:rPr lang="en-US" sz="2800" b="1" dirty="0">
                <a:solidFill>
                  <a:srgbClr val="000000"/>
                </a:solidFill>
              </a:rPr>
              <a:t>(per 1,000 births), </a:t>
            </a:r>
            <a:r>
              <a:rPr lang="en-US" sz="3200" b="1" dirty="0">
                <a:solidFill>
                  <a:srgbClr val="000000"/>
                </a:solidFill>
              </a:rPr>
              <a:t>2000-2020, U.S., &amp; Ave. for Industrialized Countries*</a:t>
            </a:r>
          </a:p>
        </p:txBody>
      </p:sp>
      <p:graphicFrame>
        <p:nvGraphicFramePr>
          <p:cNvPr id="2" name="Object 2"/>
          <p:cNvGraphicFramePr>
            <a:graphicFrameLocks noGrp="1" noChangeAspect="1"/>
          </p:cNvGraphicFramePr>
          <p:nvPr>
            <p:ph type="chart" idx="4294967295"/>
          </p:nvPr>
        </p:nvGraphicFramePr>
        <p:xfrm>
          <a:off x="838200" y="1219200"/>
          <a:ext cx="10515600" cy="4518025"/>
        </p:xfrm>
        <a:graphic>
          <a:graphicData uri="http://schemas.openxmlformats.org/drawingml/2006/chart">
            <c:chart xmlns:c="http://schemas.openxmlformats.org/drawingml/2006/chart" xmlns:r="http://schemas.openxmlformats.org/officeDocument/2006/relationships" r:id="rId3"/>
          </a:graphicData>
        </a:graphic>
      </p:graphicFrame>
      <p:sp>
        <p:nvSpPr>
          <p:cNvPr id="51204" name="Text Box 4"/>
          <p:cNvSpPr txBox="1">
            <a:spLocks noChangeArrowheads="1"/>
          </p:cNvSpPr>
          <p:nvPr/>
        </p:nvSpPr>
        <p:spPr bwMode="auto">
          <a:xfrm>
            <a:off x="16598" y="6571088"/>
            <a:ext cx="350520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rPr>
              <a:t>Source: OECD Health Data, 2023.  </a:t>
            </a:r>
          </a:p>
        </p:txBody>
      </p:sp>
      <p:sp>
        <p:nvSpPr>
          <p:cNvPr id="51205" name="Text Box 5"/>
          <p:cNvSpPr txBox="1">
            <a:spLocks noChangeArrowheads="1"/>
          </p:cNvSpPr>
          <p:nvPr/>
        </p:nvSpPr>
        <p:spPr bwMode="auto">
          <a:xfrm>
            <a:off x="7195814" y="1452466"/>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pitchFamily="34" charset="0"/>
                <a:ea typeface="+mn-ea"/>
                <a:cs typeface="+mn-cs"/>
              </a:rPr>
              <a:t>U.S.</a:t>
            </a:r>
          </a:p>
        </p:txBody>
      </p:sp>
      <p:sp>
        <p:nvSpPr>
          <p:cNvPr id="51206" name="Line 6"/>
          <p:cNvSpPr>
            <a:spLocks noChangeShapeType="1"/>
          </p:cNvSpPr>
          <p:nvPr/>
        </p:nvSpPr>
        <p:spPr bwMode="auto">
          <a:xfrm flipH="1" flipV="1">
            <a:off x="2667000" y="47244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207" name="Line 7"/>
          <p:cNvSpPr>
            <a:spLocks noChangeShapeType="1"/>
          </p:cNvSpPr>
          <p:nvPr/>
        </p:nvSpPr>
        <p:spPr bwMode="auto">
          <a:xfrm flipV="1">
            <a:off x="2667000" y="46482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208" name="Line 8"/>
          <p:cNvSpPr>
            <a:spLocks noChangeShapeType="1"/>
          </p:cNvSpPr>
          <p:nvPr/>
        </p:nvSpPr>
        <p:spPr bwMode="auto">
          <a:xfrm flipH="1" flipV="1">
            <a:off x="2667000" y="45720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209" name="Line 9"/>
          <p:cNvSpPr>
            <a:spLocks noChangeShapeType="1"/>
          </p:cNvSpPr>
          <p:nvPr/>
        </p:nvSpPr>
        <p:spPr bwMode="auto">
          <a:xfrm flipV="1">
            <a:off x="2667000" y="44958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210" name="Text Box 10"/>
          <p:cNvSpPr txBox="1">
            <a:spLocks noChangeArrowheads="1"/>
          </p:cNvSpPr>
          <p:nvPr/>
        </p:nvSpPr>
        <p:spPr bwMode="auto">
          <a:xfrm>
            <a:off x="1752600" y="5791200"/>
            <a:ext cx="8686800" cy="527050"/>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66"/>
                </a:solidFill>
                <a:effectLst/>
                <a:uLnTx/>
                <a:uFillTx/>
                <a:latin typeface="Arial"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Countries with 100,000+ births (2017): Australia, Belgium, Canada, Czech Republic, France, Germany, Israel, Italy, Japan, Netherlands, Spain, S. Korea, Sweden, U.K. </a:t>
            </a:r>
          </a:p>
        </p:txBody>
      </p:sp>
      <p:sp>
        <p:nvSpPr>
          <p:cNvPr id="51211" name="Text Box 11"/>
          <p:cNvSpPr txBox="1">
            <a:spLocks noChangeArrowheads="1"/>
          </p:cNvSpPr>
          <p:nvPr/>
        </p:nvSpPr>
        <p:spPr bwMode="auto">
          <a:xfrm>
            <a:off x="10691446" y="3834782"/>
            <a:ext cx="50526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C0000"/>
                </a:solidFill>
                <a:effectLst/>
                <a:uLnTx/>
                <a:uFillTx/>
                <a:latin typeface="Arial" charset="0"/>
                <a:ea typeface="+mn-ea"/>
                <a:cs typeface="+mn-cs"/>
              </a:rPr>
              <a:t>2.1</a:t>
            </a:r>
          </a:p>
        </p:txBody>
      </p:sp>
      <p:sp>
        <p:nvSpPr>
          <p:cNvPr id="51212" name="Text Box 12"/>
          <p:cNvSpPr txBox="1">
            <a:spLocks noChangeArrowheads="1"/>
          </p:cNvSpPr>
          <p:nvPr/>
        </p:nvSpPr>
        <p:spPr bwMode="auto">
          <a:xfrm>
            <a:off x="10835833" y="2342325"/>
            <a:ext cx="50526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3.6</a:t>
            </a:r>
          </a:p>
        </p:txBody>
      </p:sp>
      <p:sp>
        <p:nvSpPr>
          <p:cNvPr id="51213" name="Text Box 13"/>
          <p:cNvSpPr txBox="1">
            <a:spLocks noChangeArrowheads="1"/>
          </p:cNvSpPr>
          <p:nvPr/>
        </p:nvSpPr>
        <p:spPr bwMode="auto">
          <a:xfrm>
            <a:off x="2250013" y="1467865"/>
            <a:ext cx="56938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4.6 </a:t>
            </a:r>
          </a:p>
        </p:txBody>
      </p:sp>
      <p:sp>
        <p:nvSpPr>
          <p:cNvPr id="51214" name="Text Box 14"/>
          <p:cNvSpPr txBox="1">
            <a:spLocks noChangeArrowheads="1"/>
          </p:cNvSpPr>
          <p:nvPr/>
        </p:nvSpPr>
        <p:spPr bwMode="auto">
          <a:xfrm>
            <a:off x="2255874" y="2776835"/>
            <a:ext cx="56938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C0000"/>
                </a:solidFill>
                <a:effectLst/>
                <a:uLnTx/>
                <a:uFillTx/>
                <a:latin typeface="Arial" charset="0"/>
                <a:ea typeface="+mn-ea"/>
                <a:cs typeface="+mn-cs"/>
              </a:rPr>
              <a:t>3.2 </a:t>
            </a:r>
          </a:p>
        </p:txBody>
      </p:sp>
      <p:sp>
        <p:nvSpPr>
          <p:cNvPr id="16" name="Text Box 11"/>
          <p:cNvSpPr txBox="1">
            <a:spLocks noChangeArrowheads="1"/>
          </p:cNvSpPr>
          <p:nvPr/>
        </p:nvSpPr>
        <p:spPr bwMode="auto">
          <a:xfrm>
            <a:off x="8487142" y="3297628"/>
            <a:ext cx="2057400" cy="830997"/>
          </a:xfrm>
          <a:prstGeom prst="rect">
            <a:avLst/>
          </a:prstGeom>
          <a:solidFill>
            <a:schemeClr val="tx1"/>
          </a:solidFill>
          <a:ln w="19050">
            <a:solidFill>
              <a:srgbClr val="CC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C0000"/>
                </a:solidFill>
                <a:effectLst/>
                <a:uLnTx/>
                <a:uFillTx/>
                <a:latin typeface="Arial" charset="0"/>
                <a:ea typeface="+mn-ea"/>
                <a:cs typeface="+mn-cs"/>
              </a:rPr>
              <a:t>Industrialized  Countries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C0000"/>
                </a:solidFill>
                <a:effectLst/>
                <a:uLnTx/>
                <a:uFillTx/>
                <a:latin typeface="Arial" charset="0"/>
                <a:ea typeface="+mn-ea"/>
                <a:cs typeface="+mn-cs"/>
              </a:rPr>
              <a:t>52% decrease</a:t>
            </a:r>
          </a:p>
        </p:txBody>
      </p:sp>
      <p:sp>
        <p:nvSpPr>
          <p:cNvPr id="17" name="Text Box 11"/>
          <p:cNvSpPr txBox="1">
            <a:spLocks noChangeArrowheads="1"/>
          </p:cNvSpPr>
          <p:nvPr/>
        </p:nvSpPr>
        <p:spPr bwMode="auto">
          <a:xfrm>
            <a:off x="8703652" y="2025134"/>
            <a:ext cx="1724025" cy="369332"/>
          </a:xfrm>
          <a:prstGeom prst="rect">
            <a:avLst/>
          </a:prstGeom>
          <a:solidFill>
            <a:schemeClr val="tx1"/>
          </a:solidFill>
          <a:ln w="19050">
            <a:solidFill>
              <a:srgbClr val="CC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28% decrease</a:t>
            </a:r>
          </a:p>
        </p:txBody>
      </p:sp>
      <p:sp>
        <p:nvSpPr>
          <p:cNvPr id="18" name="Text Box 12"/>
          <p:cNvSpPr txBox="1">
            <a:spLocks noChangeArrowheads="1"/>
          </p:cNvSpPr>
          <p:nvPr/>
        </p:nvSpPr>
        <p:spPr bwMode="auto">
          <a:xfrm>
            <a:off x="3390899" y="1961227"/>
            <a:ext cx="4855919" cy="1631216"/>
          </a:xfrm>
          <a:prstGeom prst="rect">
            <a:avLst/>
          </a:prstGeom>
          <a:solidFill>
            <a:schemeClr val="tx1"/>
          </a:solidFill>
          <a:ln w="38100">
            <a:solidFill>
              <a:srgbClr val="0033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i="1" dirty="0">
                <a:solidFill>
                  <a:srgbClr val="0000FF"/>
                </a:solidFill>
              </a:rPr>
              <a:t>If the U.S. neonatal mortality rate equaled the current average rate of the other countries in 2020, that would mean about </a:t>
            </a:r>
            <a:r>
              <a:rPr lang="en-US" sz="2000" b="1" i="1" dirty="0">
                <a:solidFill>
                  <a:srgbClr val="CC0000"/>
                </a:solidFill>
              </a:rPr>
              <a:t>5,277 </a:t>
            </a:r>
            <a:r>
              <a:rPr lang="en-US" sz="2000" i="1" dirty="0">
                <a:solidFill>
                  <a:srgbClr val="0000FF"/>
                </a:solidFill>
              </a:rPr>
              <a:t>fewer deaths to babies 28 days or younger annually. </a:t>
            </a:r>
          </a:p>
        </p:txBody>
      </p:sp>
    </p:spTree>
    <p:extLst>
      <p:ext uri="{BB962C8B-B14F-4D97-AF65-F5344CB8AC3E}">
        <p14:creationId xmlns:p14="http://schemas.microsoft.com/office/powerpoint/2010/main" val="129351636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064001" y="6019800"/>
            <a:ext cx="4463081" cy="707886"/>
          </a:xfrm>
          <a:prstGeom prst="rect">
            <a:avLst/>
          </a:prstGeom>
          <a:solidFill>
            <a:schemeClr val="tx1"/>
          </a:solidFill>
        </p:spPr>
        <p:txBody>
          <a:bodyPr wrap="none" rtlCol="0">
            <a:spAutoFit/>
          </a:bodyPr>
          <a:lstStyle/>
          <a:p>
            <a:r>
              <a:rPr lang="en-US" sz="4000" b="1" dirty="0">
                <a:solidFill>
                  <a:srgbClr val="000066"/>
                </a:solidFill>
              </a:rPr>
              <a:t>Capacity – 92,524</a:t>
            </a:r>
          </a:p>
        </p:txBody>
      </p:sp>
      <p:sp>
        <p:nvSpPr>
          <p:cNvPr id="3" name="TextBox 2"/>
          <p:cNvSpPr txBox="1"/>
          <p:nvPr/>
        </p:nvSpPr>
        <p:spPr>
          <a:xfrm>
            <a:off x="3166627" y="187850"/>
            <a:ext cx="6320641" cy="461665"/>
          </a:xfrm>
          <a:prstGeom prst="rect">
            <a:avLst/>
          </a:prstGeom>
          <a:noFill/>
        </p:spPr>
        <p:txBody>
          <a:bodyPr wrap="none" rtlCol="0">
            <a:spAutoFit/>
          </a:bodyPr>
          <a:lstStyle/>
          <a:p>
            <a:r>
              <a:rPr lang="en-US" sz="2400" b="1" dirty="0">
                <a:solidFill>
                  <a:srgbClr val="000000"/>
                </a:solidFill>
              </a:rPr>
              <a:t>&gt;110,000 fewer neonatal deaths 2000-2020</a:t>
            </a:r>
          </a:p>
        </p:txBody>
      </p:sp>
      <p:pic>
        <p:nvPicPr>
          <p:cNvPr id="125954" name="Picture 2" descr="http://www.rosebowl2016.org/wp-content/themes/atahualpa/images/rose_bo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626" y="953407"/>
            <a:ext cx="6634516" cy="468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80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lstStyle/>
          <a:p>
            <a:r>
              <a:rPr lang="en-US" sz="3600" b="1" dirty="0">
                <a:solidFill>
                  <a:srgbClr val="000000"/>
                </a:solidFill>
              </a:rPr>
              <a:t>Perinatal Mortality Rates, 2000-2020 , U.S., &amp; Ave. for Industrialized Countries*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72695"/>
              </p:ext>
            </p:extLst>
          </p:nvPr>
        </p:nvGraphicFramePr>
        <p:xfrm>
          <a:off x="762000" y="1371601"/>
          <a:ext cx="10896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p:cNvSpPr txBox="1">
            <a:spLocks noChangeArrowheads="1"/>
          </p:cNvSpPr>
          <p:nvPr/>
        </p:nvSpPr>
        <p:spPr bwMode="auto">
          <a:xfrm>
            <a:off x="757052" y="5848625"/>
            <a:ext cx="11231880" cy="584775"/>
          </a:xfrm>
          <a:prstGeom prst="rect">
            <a:avLst/>
          </a:prstGeom>
          <a:solidFill>
            <a:schemeClr val="tx1"/>
          </a:solidFill>
          <a:ln w="9525">
            <a:solidFill>
              <a:srgbClr val="00008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66"/>
                </a:solidFill>
              </a:rPr>
              <a:t>* Countries with 100,000+ births (2020): Australia, Belgium, Canada, Czech Republic, France, Germany, Israel,  Italy, Japan, Netherlands, S. Korea, Spain, Sweden, United Kingdom </a:t>
            </a:r>
          </a:p>
        </p:txBody>
      </p:sp>
      <p:sp>
        <p:nvSpPr>
          <p:cNvPr id="6" name="Text Box 12"/>
          <p:cNvSpPr txBox="1">
            <a:spLocks noChangeArrowheads="1"/>
          </p:cNvSpPr>
          <p:nvPr/>
        </p:nvSpPr>
        <p:spPr bwMode="auto">
          <a:xfrm>
            <a:off x="0" y="6529909"/>
            <a:ext cx="5744029" cy="307777"/>
          </a:xfrm>
          <a:prstGeom prst="rect">
            <a:avLst/>
          </a:prstGeom>
          <a:solidFill>
            <a:schemeClr val="tx1"/>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rgbClr val="000066"/>
                </a:solidFill>
              </a:rPr>
              <a:t>Sources: OECD Health Data 2023; </a:t>
            </a:r>
            <a:endParaRPr lang="en-US" sz="1400" dirty="0">
              <a:solidFill>
                <a:srgbClr val="FFFFFF"/>
              </a:solidFill>
            </a:endParaRPr>
          </a:p>
        </p:txBody>
      </p:sp>
      <p:sp>
        <p:nvSpPr>
          <p:cNvPr id="7" name="Text Box 5"/>
          <p:cNvSpPr txBox="1">
            <a:spLocks noChangeArrowheads="1"/>
          </p:cNvSpPr>
          <p:nvPr/>
        </p:nvSpPr>
        <p:spPr bwMode="auto">
          <a:xfrm>
            <a:off x="5259705" y="1749574"/>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solidFill>
                  <a:srgbClr val="000000"/>
                </a:solidFill>
                <a:latin typeface="Verdana" pitchFamily="34" charset="0"/>
              </a:rPr>
              <a:t>U.S.</a:t>
            </a:r>
          </a:p>
        </p:txBody>
      </p:sp>
    </p:spTree>
    <p:extLst>
      <p:ext uri="{BB962C8B-B14F-4D97-AF65-F5344CB8AC3E}">
        <p14:creationId xmlns:p14="http://schemas.microsoft.com/office/powerpoint/2010/main" val="434085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ph type="chart" idx="1"/>
            <p:extLst>
              <p:ext uri="{D42A27DB-BD31-4B8C-83A1-F6EECF244321}">
                <p14:modId xmlns:p14="http://schemas.microsoft.com/office/powerpoint/2010/main" val="1979272163"/>
              </p:ext>
            </p:extLst>
          </p:nvPr>
        </p:nvGraphicFramePr>
        <p:xfrm>
          <a:off x="462455" y="1370182"/>
          <a:ext cx="11140966" cy="4363269"/>
        </p:xfrm>
        <a:graphic>
          <a:graphicData uri="http://schemas.openxmlformats.org/drawingml/2006/chart">
            <c:chart xmlns:c="http://schemas.openxmlformats.org/drawingml/2006/chart" xmlns:r="http://schemas.openxmlformats.org/officeDocument/2006/relationships" r:id="rId3"/>
          </a:graphicData>
        </a:graphic>
      </p:graphicFrame>
      <p:sp>
        <p:nvSpPr>
          <p:cNvPr id="53252" name="Text Box 4"/>
          <p:cNvSpPr txBox="1">
            <a:spLocks noChangeArrowheads="1"/>
          </p:cNvSpPr>
          <p:nvPr/>
        </p:nvSpPr>
        <p:spPr bwMode="auto">
          <a:xfrm>
            <a:off x="9375468" y="4038600"/>
            <a:ext cx="1905000" cy="646331"/>
          </a:xfrm>
          <a:prstGeom prst="rect">
            <a:avLst/>
          </a:prstGeom>
          <a:solidFill>
            <a:schemeClr val="bg1"/>
          </a:solidFill>
          <a:ln w="25400">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mn-cs"/>
              </a:rPr>
              <a:t>OECD   3% Decrease</a:t>
            </a:r>
          </a:p>
        </p:txBody>
      </p:sp>
      <p:sp>
        <p:nvSpPr>
          <p:cNvPr id="53253" name="Text Box 5"/>
          <p:cNvSpPr txBox="1">
            <a:spLocks noChangeArrowheads="1"/>
          </p:cNvSpPr>
          <p:nvPr/>
        </p:nvSpPr>
        <p:spPr bwMode="auto">
          <a:xfrm>
            <a:off x="8534400" y="26670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4" name="Text Box 7"/>
          <p:cNvSpPr txBox="1">
            <a:spLocks noChangeArrowheads="1"/>
          </p:cNvSpPr>
          <p:nvPr/>
        </p:nvSpPr>
        <p:spPr bwMode="auto">
          <a:xfrm>
            <a:off x="142566" y="6057458"/>
            <a:ext cx="11906865" cy="369332"/>
          </a:xfrm>
          <a:prstGeom prst="rect">
            <a:avLst/>
          </a:prstGeom>
          <a:solidFill>
            <a:schemeClr val="bg1"/>
          </a:solidFill>
          <a:ln w="9525">
            <a:solidFill>
              <a:srgbClr val="00008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66"/>
                </a:solidFill>
                <a:effectLst/>
                <a:uLnTx/>
                <a:uFillTx/>
                <a:latin typeface="Calibri" panose="020F0502020204030204"/>
                <a:ea typeface="+mn-ea"/>
                <a:cs typeface="+mn-cs"/>
              </a:rPr>
              <a:t>Countries with </a:t>
            </a:r>
            <a:r>
              <a:rPr kumimoji="0" lang="en-US" sz="1800" b="1" i="0" u="none" strike="noStrike" kern="1200" cap="none" spc="0" normalizeH="0" baseline="0" noProof="0" dirty="0">
                <a:ln>
                  <a:noFill/>
                </a:ln>
                <a:solidFill>
                  <a:srgbClr val="0000CC"/>
                </a:solidFill>
                <a:effectLst/>
                <a:uLnTx/>
                <a:uFillTx/>
                <a:latin typeface="Calibri" panose="020F0502020204030204"/>
                <a:ea typeface="+mn-ea"/>
                <a:cs typeface="+mn-cs"/>
              </a:rPr>
              <a:t>300,000</a:t>
            </a:r>
            <a:r>
              <a:rPr kumimoji="0" lang="en-US" sz="1800" b="0" i="0" u="none" strike="noStrike" kern="1200" cap="none" spc="0" normalizeH="0" baseline="0" noProof="0" dirty="0">
                <a:ln>
                  <a:noFill/>
                </a:ln>
                <a:solidFill>
                  <a:srgbClr val="000066"/>
                </a:solidFill>
                <a:effectLst/>
                <a:uLnTx/>
                <a:uFillTx/>
                <a:latin typeface="Calibri" panose="020F0502020204030204"/>
                <a:ea typeface="+mn-ea"/>
                <a:cs typeface="+mn-cs"/>
              </a:rPr>
              <a:t>+ births (2021): Australia, Canada, France, Germany, Italy, Japan, S. Korea, Spain, United Kingdom </a:t>
            </a:r>
          </a:p>
        </p:txBody>
      </p:sp>
      <p:sp>
        <p:nvSpPr>
          <p:cNvPr id="13" name="Text Box 4"/>
          <p:cNvSpPr txBox="1">
            <a:spLocks noChangeArrowheads="1"/>
          </p:cNvSpPr>
          <p:nvPr/>
        </p:nvSpPr>
        <p:spPr bwMode="auto">
          <a:xfrm>
            <a:off x="271271" y="6466324"/>
            <a:ext cx="11649456" cy="338554"/>
          </a:xfrm>
          <a:prstGeom prst="rect">
            <a:avLst/>
          </a:prstGeom>
          <a:solidFill>
            <a:schemeClr val="bg1"/>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Sources: OECD Health Data 2023;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&amp; U.S. Estimated from NVSS &amp; Pregnancy Mortality Surveillance System</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 Box 4"/>
          <p:cNvSpPr txBox="1">
            <a:spLocks noChangeArrowheads="1"/>
          </p:cNvSpPr>
          <p:nvPr/>
        </p:nvSpPr>
        <p:spPr bwMode="auto">
          <a:xfrm>
            <a:off x="8153400" y="2452593"/>
            <a:ext cx="1905000" cy="646331"/>
          </a:xfrm>
          <a:prstGeom prst="rect">
            <a:avLst/>
          </a:prstGeom>
          <a:solidFill>
            <a:schemeClr val="bg1"/>
          </a:solidFill>
          <a:ln w="254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US  </a:t>
            </a:r>
            <a:r>
              <a:rPr lang="en-US" b="1" dirty="0">
                <a:solidFill>
                  <a:prstClr val="black"/>
                </a:solidFill>
              </a:rPr>
              <a:t>161</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Increase</a:t>
            </a:r>
          </a:p>
        </p:txBody>
      </p:sp>
      <p:sp>
        <p:nvSpPr>
          <p:cNvPr id="10" name="Rectangle 2"/>
          <p:cNvSpPr txBox="1">
            <a:spLocks noChangeArrowheads="1"/>
          </p:cNvSpPr>
          <p:nvPr/>
        </p:nvSpPr>
        <p:spPr>
          <a:xfrm>
            <a:off x="142565" y="1"/>
            <a:ext cx="11906865" cy="1728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Calibri" panose="020F0502020204030204"/>
                <a:ea typeface="+mj-ea"/>
                <a:cs typeface="+mj-cs"/>
              </a:rPr>
              <a:t>Trends for US vs Comparable Countries </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j-ea"/>
                <a:cs typeface="+mj-cs"/>
              </a:rPr>
              <a:t>Maternal Mortality Ratio (per 100K births), 2000-2021, </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j-ea"/>
                <a:cs typeface="+mj-cs"/>
              </a:rPr>
              <a:t>U.S. &amp; Comparable Countries*</a:t>
            </a:r>
          </a:p>
        </p:txBody>
      </p:sp>
      <p:sp>
        <p:nvSpPr>
          <p:cNvPr id="9" name="TextBox 8"/>
          <p:cNvSpPr txBox="1"/>
          <p:nvPr/>
        </p:nvSpPr>
        <p:spPr>
          <a:xfrm>
            <a:off x="9375468" y="6481980"/>
            <a:ext cx="2816532" cy="338554"/>
          </a:xfrm>
          <a:prstGeom prst="rect">
            <a:avLst/>
          </a:prstGeom>
          <a:solidFill>
            <a:schemeClr val="bg1"/>
          </a:solid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www.birthbythenumbers.org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E7D140FC-D0B6-613D-3BF7-2AD4888E4DE9}"/>
              </a:ext>
            </a:extLst>
          </p:cNvPr>
          <p:cNvSpPr txBox="1"/>
          <p:nvPr/>
        </p:nvSpPr>
        <p:spPr>
          <a:xfrm>
            <a:off x="2362200" y="2519728"/>
            <a:ext cx="2129750" cy="369332"/>
          </a:xfrm>
          <a:prstGeom prst="rect">
            <a:avLst/>
          </a:prstGeom>
          <a:noFill/>
        </p:spPr>
        <p:txBody>
          <a:bodyPr wrap="none" rtlCol="0">
            <a:spAutoFit/>
          </a:bodyPr>
          <a:lstStyle/>
          <a:p>
            <a:r>
              <a:rPr lang="en-US" dirty="0"/>
              <a:t>Official NVSS Rate</a:t>
            </a:r>
          </a:p>
        </p:txBody>
      </p:sp>
      <p:cxnSp>
        <p:nvCxnSpPr>
          <p:cNvPr id="5" name="Straight Connector 4">
            <a:extLst>
              <a:ext uri="{FF2B5EF4-FFF2-40B4-BE49-F238E27FC236}">
                <a16:creationId xmlns:a16="http://schemas.microsoft.com/office/drawing/2014/main" id="{1250F6AF-4F24-8CD4-AC67-DF96AF40BDF3}"/>
              </a:ext>
            </a:extLst>
          </p:cNvPr>
          <p:cNvCxnSpPr>
            <a:cxnSpLocks/>
            <a:endCxn id="2" idx="1"/>
          </p:cNvCxnSpPr>
          <p:nvPr/>
        </p:nvCxnSpPr>
        <p:spPr>
          <a:xfrm>
            <a:off x="1905000" y="2704394"/>
            <a:ext cx="45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D62D5F-2D31-38D9-7AFC-19244A19A851}"/>
              </a:ext>
            </a:extLst>
          </p:cNvPr>
          <p:cNvCxnSpPr>
            <a:cxnSpLocks/>
          </p:cNvCxnSpPr>
          <p:nvPr/>
        </p:nvCxnSpPr>
        <p:spPr>
          <a:xfrm>
            <a:off x="1905000" y="3124200"/>
            <a:ext cx="4572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DBF5CB-0DE8-614E-F946-8001A988C8A4}"/>
              </a:ext>
            </a:extLst>
          </p:cNvPr>
          <p:cNvSpPr txBox="1"/>
          <p:nvPr/>
        </p:nvSpPr>
        <p:spPr>
          <a:xfrm>
            <a:off x="9825282" y="1195973"/>
            <a:ext cx="2095445" cy="646331"/>
          </a:xfrm>
          <a:prstGeom prst="rect">
            <a:avLst/>
          </a:prstGeom>
          <a:noFill/>
        </p:spPr>
        <p:txBody>
          <a:bodyPr wrap="none" rtlCol="0">
            <a:spAutoFit/>
          </a:bodyPr>
          <a:lstStyle/>
          <a:p>
            <a:r>
              <a:rPr lang="en-US" b="1" i="1" dirty="0"/>
              <a:t>US 2020-21 rates </a:t>
            </a:r>
          </a:p>
          <a:p>
            <a:r>
              <a:rPr lang="en-US" b="1" i="1" dirty="0"/>
              <a:t>include COVID</a:t>
            </a:r>
          </a:p>
        </p:txBody>
      </p:sp>
      <p:sp>
        <p:nvSpPr>
          <p:cNvPr id="15" name="Rectangle 14">
            <a:extLst>
              <a:ext uri="{FF2B5EF4-FFF2-40B4-BE49-F238E27FC236}">
                <a16:creationId xmlns:a16="http://schemas.microsoft.com/office/drawing/2014/main" id="{88EBEE91-3138-901F-A0D9-C3A1041E8191}"/>
              </a:ext>
            </a:extLst>
          </p:cNvPr>
          <p:cNvSpPr/>
          <p:nvPr/>
        </p:nvSpPr>
        <p:spPr>
          <a:xfrm>
            <a:off x="1676400" y="2452593"/>
            <a:ext cx="3352800" cy="824007"/>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054004"/>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52600" y="533400"/>
            <a:ext cx="8686800" cy="5486400"/>
          </a:xfrm>
          <a:solidFill>
            <a:schemeClr val="tx1"/>
          </a:solidFill>
          <a:ln w="38100">
            <a:solidFill>
              <a:srgbClr val="000080"/>
            </a:solidFill>
            <a:miter lim="800000"/>
            <a:headEnd/>
            <a:tailEnd/>
          </a:ln>
        </p:spPr>
        <p:txBody>
          <a:bodyPr/>
          <a:lstStyle/>
          <a:p>
            <a:pPr eaLnBrk="1" hangingPunct="1"/>
            <a:r>
              <a:rPr lang="en-US" b="1"/>
              <a:t>What about process? </a:t>
            </a:r>
            <a:br>
              <a:rPr lang="en-US" b="1"/>
            </a:br>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840259" y="69850"/>
            <a:ext cx="10960443" cy="920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
                <a:ea typeface="+mn-ea"/>
                <a:cs typeface="+mn-cs"/>
              </a:rPr>
              <a:t>US Cesarean Rates, 1989-2022*</a:t>
            </a:r>
          </a:p>
        </p:txBody>
      </p:sp>
      <p:graphicFrame>
        <p:nvGraphicFramePr>
          <p:cNvPr id="2" name="Object 2"/>
          <p:cNvGraphicFramePr>
            <a:graphicFrameLocks noChangeAspect="1"/>
          </p:cNvGraphicFramePr>
          <p:nvPr/>
        </p:nvGraphicFramePr>
        <p:xfrm>
          <a:off x="431293" y="911641"/>
          <a:ext cx="10934700" cy="4528458"/>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Text Box 4"/>
          <p:cNvSpPr txBox="1">
            <a:spLocks noChangeArrowheads="1"/>
          </p:cNvSpPr>
          <p:nvPr/>
        </p:nvSpPr>
        <p:spPr bwMode="auto">
          <a:xfrm>
            <a:off x="0" y="6460245"/>
            <a:ext cx="685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charset="0"/>
                <a:ea typeface="+mn-ea"/>
                <a:cs typeface="+mn-cs"/>
              </a:rPr>
              <a:t>Source: National Center for Health Statistics Annual Birth Reports</a:t>
            </a:r>
          </a:p>
        </p:txBody>
      </p:sp>
      <p:sp>
        <p:nvSpPr>
          <p:cNvPr id="56325" name="Text Box 5"/>
          <p:cNvSpPr txBox="1">
            <a:spLocks noChangeArrowheads="1"/>
          </p:cNvSpPr>
          <p:nvPr/>
        </p:nvSpPr>
        <p:spPr bwMode="auto">
          <a:xfrm>
            <a:off x="637301" y="2450812"/>
            <a:ext cx="4844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56326" name="Line 6"/>
          <p:cNvSpPr>
            <a:spLocks noChangeShapeType="1"/>
          </p:cNvSpPr>
          <p:nvPr/>
        </p:nvSpPr>
        <p:spPr bwMode="auto">
          <a:xfrm flipH="1" flipV="1">
            <a:off x="2895600" y="4495800"/>
            <a:ext cx="1524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327" name="Line 7"/>
          <p:cNvSpPr>
            <a:spLocks noChangeShapeType="1"/>
          </p:cNvSpPr>
          <p:nvPr/>
        </p:nvSpPr>
        <p:spPr bwMode="auto">
          <a:xfrm flipV="1">
            <a:off x="2895600" y="4419600"/>
            <a:ext cx="3810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328" name="Line 8"/>
          <p:cNvSpPr>
            <a:spLocks noChangeShapeType="1"/>
          </p:cNvSpPr>
          <p:nvPr/>
        </p:nvSpPr>
        <p:spPr bwMode="auto">
          <a:xfrm flipH="1" flipV="1">
            <a:off x="3048000" y="4343400"/>
            <a:ext cx="2286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329" name="Text Box 9"/>
          <p:cNvSpPr txBox="1">
            <a:spLocks noChangeArrowheads="1"/>
          </p:cNvSpPr>
          <p:nvPr/>
        </p:nvSpPr>
        <p:spPr bwMode="auto">
          <a:xfrm>
            <a:off x="3276600" y="1997215"/>
            <a:ext cx="2513194" cy="707886"/>
          </a:xfrm>
          <a:prstGeom prst="rect">
            <a:avLst/>
          </a:prstGeom>
          <a:solidFill>
            <a:schemeClr val="tx1"/>
          </a:solidFill>
          <a:ln w="25400">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charset="0"/>
                <a:ea typeface="+mn-ea"/>
                <a:cs typeface="+mn-cs"/>
              </a:rPr>
              <a:t>1,178,913</a:t>
            </a:r>
          </a:p>
        </p:txBody>
      </p:sp>
      <p:sp>
        <p:nvSpPr>
          <p:cNvPr id="56330" name="Text Box 10"/>
          <p:cNvSpPr txBox="1">
            <a:spLocks noChangeArrowheads="1"/>
          </p:cNvSpPr>
          <p:nvPr/>
        </p:nvSpPr>
        <p:spPr bwMode="auto">
          <a:xfrm>
            <a:off x="934819" y="5560220"/>
            <a:ext cx="9927649" cy="830997"/>
          </a:xfrm>
          <a:prstGeom prst="rect">
            <a:avLst/>
          </a:prstGeom>
          <a:solidFill>
            <a:schemeClr val="tx1"/>
          </a:solidFill>
          <a:ln w="12700">
            <a:solidFill>
              <a:srgbClr val="003366"/>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00CC"/>
                </a:solidFill>
                <a:effectLst/>
                <a:uLnTx/>
                <a:uFillTx/>
                <a:latin typeface="Arial" charset="0"/>
                <a:ea typeface="+mn-ea"/>
                <a:cs typeface="+mn-cs"/>
              </a:rPr>
              <a:t>If the 2022 cesarean rate (32.2%) was the same as in 1996 (20.7%), there would have been 421,000 fewer cesareans in the U.S. in ’22.</a:t>
            </a:r>
          </a:p>
        </p:txBody>
      </p:sp>
      <p:sp>
        <p:nvSpPr>
          <p:cNvPr id="11" name="Rectangle 1"/>
          <p:cNvSpPr>
            <a:spLocks noChangeArrowheads="1"/>
          </p:cNvSpPr>
          <p:nvPr/>
        </p:nvSpPr>
        <p:spPr bwMode="auto">
          <a:xfrm>
            <a:off x="9532937" y="6488112"/>
            <a:ext cx="2659063" cy="369888"/>
          </a:xfrm>
          <a:prstGeom prst="rect">
            <a:avLst/>
          </a:prstGeom>
          <a:solidFill>
            <a:schemeClr val="tx1"/>
          </a:solidFill>
          <a:ln w="9525">
            <a:solidFill>
              <a:schemeClr val="accent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BirthByTheNumbers.org</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9E4DB69E-80F3-14F9-5429-A3B4BECB7292}"/>
              </a:ext>
            </a:extLst>
          </p:cNvPr>
          <p:cNvSpPr txBox="1"/>
          <p:nvPr/>
        </p:nvSpPr>
        <p:spPr>
          <a:xfrm>
            <a:off x="1628383" y="5070414"/>
            <a:ext cx="21082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a:ea typeface="+mn-ea"/>
                <a:cs typeface="+mn-cs"/>
              </a:rPr>
              <a:t>*2022-- provisional</a:t>
            </a:r>
          </a:p>
        </p:txBody>
      </p:sp>
    </p:spTree>
    <p:extLst>
      <p:ext uri="{BB962C8B-B14F-4D97-AF65-F5344CB8AC3E}">
        <p14:creationId xmlns:p14="http://schemas.microsoft.com/office/powerpoint/2010/main" val="352870197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4294967295"/>
          </p:nvPr>
        </p:nvGraphicFramePr>
        <p:xfrm>
          <a:off x="304800" y="1219201"/>
          <a:ext cx="11182350" cy="558800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3"/>
          <p:cNvSpPr>
            <a:spLocks noGrp="1" noChangeArrowheads="1"/>
          </p:cNvSpPr>
          <p:nvPr>
            <p:ph type="title" idx="4294967295"/>
          </p:nvPr>
        </p:nvSpPr>
        <p:spPr>
          <a:xfrm>
            <a:off x="1981200" y="76200"/>
            <a:ext cx="8229600" cy="1143000"/>
          </a:xfrm>
        </p:spPr>
        <p:txBody>
          <a:bodyPr/>
          <a:lstStyle/>
          <a:p>
            <a:pPr eaLnBrk="1" hangingPunct="1"/>
            <a:r>
              <a:rPr lang="en-US" sz="3600" b="1" dirty="0">
                <a:solidFill>
                  <a:srgbClr val="0000FF"/>
                </a:solidFill>
              </a:rPr>
              <a:t>Total cesarean rates by race/ethnicity, U.S. 1989-2022</a:t>
            </a:r>
          </a:p>
        </p:txBody>
      </p:sp>
      <p:sp>
        <p:nvSpPr>
          <p:cNvPr id="58373" name="Text Box 6"/>
          <p:cNvSpPr txBox="1">
            <a:spLocks noChangeArrowheads="1"/>
          </p:cNvSpPr>
          <p:nvPr/>
        </p:nvSpPr>
        <p:spPr bwMode="auto">
          <a:xfrm>
            <a:off x="989806" y="3089276"/>
            <a:ext cx="1982788"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Arial" charset="0"/>
                <a:ea typeface="+mn-ea"/>
                <a:cs typeface="+mn-cs"/>
              </a:rPr>
              <a:t>1989 WNH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Arial" charset="0"/>
                <a:ea typeface="+mn-ea"/>
                <a:cs typeface="+mn-cs"/>
              </a:rPr>
              <a:t>+1.4percentage points</a:t>
            </a:r>
          </a:p>
        </p:txBody>
      </p:sp>
      <p:sp>
        <p:nvSpPr>
          <p:cNvPr id="58374" name="Text Box 7"/>
          <p:cNvSpPr txBox="1">
            <a:spLocks noChangeArrowheads="1"/>
          </p:cNvSpPr>
          <p:nvPr/>
        </p:nvSpPr>
        <p:spPr bwMode="auto">
          <a:xfrm>
            <a:off x="9249569" y="3205162"/>
            <a:ext cx="1922462"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Arial" charset="0"/>
                <a:ea typeface="+mn-ea"/>
                <a:cs typeface="+mn-cs"/>
              </a:rPr>
              <a:t>2022 BNH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Arial" charset="0"/>
                <a:ea typeface="+mn-ea"/>
                <a:cs typeface="+mn-cs"/>
              </a:rPr>
              <a:t>+5.7 percentage points</a:t>
            </a:r>
          </a:p>
        </p:txBody>
      </p:sp>
      <p:sp>
        <p:nvSpPr>
          <p:cNvPr id="7" name="Rectangle 1"/>
          <p:cNvSpPr>
            <a:spLocks noChangeArrowheads="1"/>
          </p:cNvSpPr>
          <p:nvPr/>
        </p:nvSpPr>
        <p:spPr bwMode="auto">
          <a:xfrm>
            <a:off x="8820151" y="6445180"/>
            <a:ext cx="3223959" cy="369332"/>
          </a:xfrm>
          <a:prstGeom prst="rect">
            <a:avLst/>
          </a:prstGeom>
          <a:solidFill>
            <a:srgbClr val="FFFFFF"/>
          </a:solidFill>
          <a:ln w="9525">
            <a:solidFill>
              <a:srgbClr val="3366CC"/>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Arial"/>
                <a:ea typeface="+mn-ea"/>
                <a:cs typeface="+mn-cs"/>
              </a:rPr>
              <a:t>www.BirthByTheNumbers.org</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7"/>
          <p:cNvSpPr txBox="1"/>
          <p:nvPr/>
        </p:nvSpPr>
        <p:spPr>
          <a:xfrm>
            <a:off x="147890" y="6488668"/>
            <a:ext cx="7317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lumMod val="50000"/>
                  </a:srgbClr>
                </a:solidFill>
                <a:effectLst/>
                <a:uLnTx/>
                <a:uFillTx/>
                <a:latin typeface="Arial"/>
                <a:ea typeface="+mn-ea"/>
                <a:cs typeface="+mn-cs"/>
              </a:rPr>
              <a:t>Source: CDC Wonder &amp; </a:t>
            </a:r>
            <a:r>
              <a:rPr kumimoji="0" lang="en-US" sz="1200" b="1" i="0" u="none" strike="noStrike" kern="1200" cap="none" spc="0" normalizeH="0" baseline="0" noProof="0" dirty="0">
                <a:ln>
                  <a:noFill/>
                </a:ln>
                <a:solidFill>
                  <a:srgbClr val="000099">
                    <a:lumMod val="50000"/>
                  </a:srgbClr>
                </a:solidFill>
                <a:effectLst/>
                <a:uLnTx/>
                <a:uFillTx/>
                <a:latin typeface="Arial"/>
                <a:ea typeface="+mn-ea"/>
                <a:cs typeface="+mn-cs"/>
                <a:hlinkClick r:id="rId4"/>
              </a:rPr>
              <a:t>https://www.cdc.gov/nchs/nvss/vsrr/natality-dashboard.htm#</a:t>
            </a:r>
            <a:r>
              <a:rPr kumimoji="0" lang="en-US" sz="1200" b="1" i="0" u="none" strike="noStrike" kern="1200" cap="none" spc="0" normalizeH="0" baseline="0" noProof="0" dirty="0">
                <a:ln>
                  <a:noFill/>
                </a:ln>
                <a:solidFill>
                  <a:srgbClr val="000099">
                    <a:lumMod val="50000"/>
                  </a:srgbClr>
                </a:solidFill>
                <a:effectLst/>
                <a:uLnTx/>
                <a:uFillTx/>
                <a:latin typeface="Arial"/>
                <a:ea typeface="+mn-ea"/>
                <a:cs typeface="+mn-cs"/>
              </a:rPr>
              <a:t> </a:t>
            </a:r>
          </a:p>
        </p:txBody>
      </p:sp>
    </p:spTree>
    <p:extLst>
      <p:ext uri="{BB962C8B-B14F-4D97-AF65-F5344CB8AC3E}">
        <p14:creationId xmlns:p14="http://schemas.microsoft.com/office/powerpoint/2010/main" val="2659738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9900-750A-869E-9519-477858E0BC6E}"/>
              </a:ext>
            </a:extLst>
          </p:cNvPr>
          <p:cNvSpPr>
            <a:spLocks noGrp="1"/>
          </p:cNvSpPr>
          <p:nvPr>
            <p:ph type="title"/>
          </p:nvPr>
        </p:nvSpPr>
        <p:spPr>
          <a:xfrm>
            <a:off x="635000" y="120095"/>
            <a:ext cx="10972800" cy="1143000"/>
          </a:xfrm>
        </p:spPr>
        <p:txBody>
          <a:bodyPr/>
          <a:lstStyle/>
          <a:p>
            <a:r>
              <a:rPr lang="en-US" sz="4400" b="1" dirty="0">
                <a:solidFill>
                  <a:srgbClr val="0000FF"/>
                </a:solidFill>
              </a:rPr>
              <a:t>Total cesarean rates by race/ethnicity, U.S. 2003-2022</a:t>
            </a:r>
            <a:endParaRPr lang="en-US" dirty="0"/>
          </a:p>
        </p:txBody>
      </p:sp>
      <p:graphicFrame>
        <p:nvGraphicFramePr>
          <p:cNvPr id="6" name="Content Placeholder 5">
            <a:extLst>
              <a:ext uri="{FF2B5EF4-FFF2-40B4-BE49-F238E27FC236}">
                <a16:creationId xmlns:a16="http://schemas.microsoft.com/office/drawing/2014/main" id="{055687C5-7BBA-B33A-0E0A-DBAB97794D2D}"/>
              </a:ext>
            </a:extLst>
          </p:cNvPr>
          <p:cNvGraphicFramePr>
            <a:graphicFrameLocks noGrp="1"/>
          </p:cNvGraphicFramePr>
          <p:nvPr>
            <p:ph idx="1"/>
            <p:extLst>
              <p:ext uri="{D42A27DB-BD31-4B8C-83A1-F6EECF244321}">
                <p14:modId xmlns:p14="http://schemas.microsoft.com/office/powerpoint/2010/main" val="3151606562"/>
              </p:ext>
            </p:extLst>
          </p:nvPr>
        </p:nvGraphicFramePr>
        <p:xfrm>
          <a:off x="609600" y="1263096"/>
          <a:ext cx="10972800" cy="48630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B0D2337-B615-A637-2738-E6087CCB366D}"/>
              </a:ext>
            </a:extLst>
          </p:cNvPr>
          <p:cNvSpPr txBox="1"/>
          <p:nvPr/>
        </p:nvSpPr>
        <p:spPr>
          <a:xfrm>
            <a:off x="176220" y="3198167"/>
            <a:ext cx="458780" cy="461665"/>
          </a:xfrm>
          <a:prstGeom prst="rect">
            <a:avLst/>
          </a:prstGeom>
          <a:noFill/>
        </p:spPr>
        <p:txBody>
          <a:bodyPr wrap="none" rtlCol="0">
            <a:spAutoFit/>
          </a:bodyPr>
          <a:lstStyle/>
          <a:p>
            <a:r>
              <a:rPr lang="en-US" sz="2400" b="1" dirty="0">
                <a:solidFill>
                  <a:schemeClr val="bg1">
                    <a:lumMod val="50000"/>
                  </a:schemeClr>
                </a:solidFill>
              </a:rPr>
              <a:t>%</a:t>
            </a:r>
          </a:p>
        </p:txBody>
      </p:sp>
      <p:sp>
        <p:nvSpPr>
          <p:cNvPr id="8" name="TextBox 7">
            <a:extLst>
              <a:ext uri="{FF2B5EF4-FFF2-40B4-BE49-F238E27FC236}">
                <a16:creationId xmlns:a16="http://schemas.microsoft.com/office/drawing/2014/main" id="{DA980670-970E-C197-3CBC-2048029BE5D1}"/>
              </a:ext>
            </a:extLst>
          </p:cNvPr>
          <p:cNvSpPr txBox="1"/>
          <p:nvPr/>
        </p:nvSpPr>
        <p:spPr>
          <a:xfrm>
            <a:off x="147890" y="6488668"/>
            <a:ext cx="51690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lumMod val="50000"/>
                  </a:srgbClr>
                </a:solidFill>
                <a:effectLst/>
                <a:uLnTx/>
                <a:uFillTx/>
                <a:latin typeface="Arial"/>
                <a:ea typeface="+mn-ea"/>
                <a:cs typeface="+mn-cs"/>
              </a:rPr>
              <a:t>Source: CDC Wonder &amp; </a:t>
            </a:r>
            <a:r>
              <a:rPr kumimoji="0" lang="en-US" b="1" i="0" u="none" strike="noStrike" kern="1200" cap="none" spc="0" normalizeH="0" baseline="0" noProof="0" dirty="0">
                <a:ln>
                  <a:noFill/>
                </a:ln>
                <a:solidFill>
                  <a:srgbClr val="000099">
                    <a:lumMod val="50000"/>
                  </a:srgbClr>
                </a:solidFill>
                <a:effectLst/>
                <a:uLnTx/>
                <a:uFillTx/>
                <a:latin typeface="Arial"/>
                <a:ea typeface="+mn-ea"/>
                <a:cs typeface="+mn-cs"/>
              </a:rPr>
              <a:t>2022 provisional data</a:t>
            </a:r>
          </a:p>
        </p:txBody>
      </p:sp>
    </p:spTree>
    <p:extLst>
      <p:ext uri="{BB962C8B-B14F-4D97-AF65-F5344CB8AC3E}">
        <p14:creationId xmlns:p14="http://schemas.microsoft.com/office/powerpoint/2010/main" val="3206706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Cesarean and VBAC Rates, U.S., 1989-2021</a:t>
            </a:r>
            <a:endParaRPr lang="en-US" dirty="0"/>
          </a:p>
        </p:txBody>
      </p:sp>
      <p:graphicFrame>
        <p:nvGraphicFramePr>
          <p:cNvPr id="7" name="Content Placeholder 6"/>
          <p:cNvGraphicFramePr>
            <a:graphicFrameLocks noGrp="1"/>
          </p:cNvGraphicFramePr>
          <p:nvPr>
            <p:ph idx="1"/>
          </p:nvPr>
        </p:nvGraphicFramePr>
        <p:xfrm>
          <a:off x="381000" y="1600200"/>
          <a:ext cx="11201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7180" y="2324990"/>
            <a:ext cx="35589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charset="0"/>
                <a:ea typeface="+mn-ea"/>
                <a:cs typeface="+mn-cs"/>
              </a:rPr>
              <a:t>Primary Cesarean Rate</a:t>
            </a:r>
          </a:p>
        </p:txBody>
      </p:sp>
      <p:sp>
        <p:nvSpPr>
          <p:cNvPr id="10" name="TextBox 9"/>
          <p:cNvSpPr txBox="1"/>
          <p:nvPr/>
        </p:nvSpPr>
        <p:spPr>
          <a:xfrm>
            <a:off x="7280817" y="5347740"/>
            <a:ext cx="181171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charset="0"/>
                <a:ea typeface="+mn-ea"/>
                <a:cs typeface="+mn-cs"/>
              </a:rPr>
              <a:t>VBAC Rate</a:t>
            </a:r>
          </a:p>
        </p:txBody>
      </p:sp>
      <p:sp>
        <p:nvSpPr>
          <p:cNvPr id="11" name="TextBox 7"/>
          <p:cNvSpPr txBox="1">
            <a:spLocks noChangeArrowheads="1"/>
          </p:cNvSpPr>
          <p:nvPr/>
        </p:nvSpPr>
        <p:spPr bwMode="auto">
          <a:xfrm>
            <a:off x="6229589" y="3767553"/>
            <a:ext cx="2307042" cy="707886"/>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mn-ea"/>
                <a:cs typeface="+mn-cs"/>
              </a:rPr>
              <a:t>Note: 2005-2015*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mn-ea"/>
                <a:cs typeface="+mn-cs"/>
              </a:rPr>
              <a:t>unofficial</a:t>
            </a:r>
          </a:p>
        </p:txBody>
      </p:sp>
      <p:sp>
        <p:nvSpPr>
          <p:cNvPr id="12" name="Text Box 6"/>
          <p:cNvSpPr txBox="1">
            <a:spLocks noChangeArrowheads="1"/>
          </p:cNvSpPr>
          <p:nvPr/>
        </p:nvSpPr>
        <p:spPr bwMode="auto">
          <a:xfrm>
            <a:off x="1676400" y="5116908"/>
            <a:ext cx="1167307" cy="461665"/>
          </a:xfrm>
          <a:prstGeom prst="rect">
            <a:avLst/>
          </a:prstGeom>
          <a:noFill/>
          <a:ln w="2857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66"/>
                </a:solidFill>
                <a:effectLst/>
                <a:uLnTx/>
                <a:uFillTx/>
                <a:latin typeface="Arial" charset="0"/>
                <a:ea typeface="+mn-ea"/>
                <a:cs typeface="+mn-cs"/>
              </a:rPr>
              <a:t>r = -.92</a:t>
            </a:r>
          </a:p>
        </p:txBody>
      </p:sp>
      <p:sp>
        <p:nvSpPr>
          <p:cNvPr id="13" name="Rectangle 12"/>
          <p:cNvSpPr/>
          <p:nvPr/>
        </p:nvSpPr>
        <p:spPr>
          <a:xfrm>
            <a:off x="10744199" y="2745432"/>
            <a:ext cx="1058303" cy="461665"/>
          </a:xfrm>
          <a:prstGeom prst="rect">
            <a:avLst/>
          </a:prstGeom>
          <a:solidFill>
            <a:schemeClr val="tx1"/>
          </a:solidFill>
          <a:ln>
            <a:solidFill>
              <a:srgbClr val="FF0000"/>
            </a:solid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charset="0"/>
                <a:ea typeface="+mn-ea"/>
                <a:cs typeface="+mn-cs"/>
              </a:rPr>
              <a:t>22.3%</a:t>
            </a:r>
          </a:p>
        </p:txBody>
      </p:sp>
      <p:sp>
        <p:nvSpPr>
          <p:cNvPr id="14" name="Rectangle 13"/>
          <p:cNvSpPr/>
          <p:nvPr/>
        </p:nvSpPr>
        <p:spPr>
          <a:xfrm>
            <a:off x="10634148" y="3890664"/>
            <a:ext cx="1058303" cy="461665"/>
          </a:xfrm>
          <a:prstGeom prst="rect">
            <a:avLst/>
          </a:prstGeom>
          <a:solidFill>
            <a:schemeClr val="tx1"/>
          </a:solidFill>
          <a:ln>
            <a:solidFill>
              <a:srgbClr val="0000CC"/>
            </a:solid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Arial" charset="0"/>
                <a:ea typeface="+mn-ea"/>
                <a:cs typeface="+mn-cs"/>
              </a:rPr>
              <a:t>14.2%</a:t>
            </a:r>
          </a:p>
        </p:txBody>
      </p:sp>
    </p:spTree>
    <p:extLst>
      <p:ext uri="{BB962C8B-B14F-4D97-AF65-F5344CB8AC3E}">
        <p14:creationId xmlns:p14="http://schemas.microsoft.com/office/powerpoint/2010/main" val="2805547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5150" y="76200"/>
            <a:ext cx="11398250" cy="1341438"/>
          </a:xfrm>
        </p:spPr>
        <p:txBody>
          <a:bodyPr/>
          <a:lstStyle/>
          <a:p>
            <a:r>
              <a:rPr lang="en-US" sz="3600" b="1" dirty="0">
                <a:solidFill>
                  <a:srgbClr val="000000"/>
                </a:solidFill>
              </a:rPr>
              <a:t>Cesarean Rates (%) in Industrialized Countries* with 100,000+ Births, 2020</a:t>
            </a:r>
            <a:endParaRPr lang="en-US" sz="3600" dirty="0"/>
          </a:p>
        </p:txBody>
      </p:sp>
      <p:graphicFrame>
        <p:nvGraphicFramePr>
          <p:cNvPr id="7" name="Chart Placeholder 6"/>
          <p:cNvGraphicFramePr>
            <a:graphicFrameLocks noGrp="1"/>
          </p:cNvGraphicFramePr>
          <p:nvPr>
            <p:ph type="chart" idx="1"/>
          </p:nvPr>
        </p:nvGraphicFramePr>
        <p:xfrm>
          <a:off x="381000" y="1600201"/>
          <a:ext cx="11582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81000" y="6135689"/>
            <a:ext cx="5988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Source: OECD data, 2023.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 No comparative data on cesarean rates in Japan</a:t>
            </a:r>
          </a:p>
        </p:txBody>
      </p:sp>
      <p:sp>
        <p:nvSpPr>
          <p:cNvPr id="5" name="Rectangle 1"/>
          <p:cNvSpPr>
            <a:spLocks noChangeArrowheads="1"/>
          </p:cNvSpPr>
          <p:nvPr/>
        </p:nvSpPr>
        <p:spPr bwMode="auto">
          <a:xfrm>
            <a:off x="9532937" y="6488112"/>
            <a:ext cx="2659063" cy="369888"/>
          </a:xfrm>
          <a:prstGeom prst="rect">
            <a:avLst/>
          </a:prstGeom>
          <a:solidFill>
            <a:srgbClr val="FFFFFF"/>
          </a:solidFill>
          <a:ln w="9525">
            <a:solidFill>
              <a:srgbClr val="3366CC"/>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Arial"/>
                <a:ea typeface="+mn-ea"/>
                <a:cs typeface="+mn-cs"/>
              </a:rPr>
              <a:t>BirthByTheNumbers.org</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35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1"/>
            <a:ext cx="9144000" cy="1063229"/>
          </a:xfrm>
        </p:spPr>
        <p:txBody>
          <a:bodyPr/>
          <a:lstStyle/>
          <a:p>
            <a:r>
              <a:rPr lang="en-US" sz="2400" b="1" i="1" dirty="0">
                <a:solidFill>
                  <a:srgbClr val="C00000"/>
                </a:solidFill>
                <a:latin typeface="Calibri" panose="020F0502020204030204" pitchFamily="34" charset="0"/>
              </a:rPr>
              <a:t>Fears of a “Majority/Minority” of births are unfounded…for now</a:t>
            </a:r>
            <a:br>
              <a:rPr lang="en-US" sz="2400" b="1" dirty="0">
                <a:latin typeface="Calibri" panose="020F0502020204030204" pitchFamily="34" charset="0"/>
              </a:rPr>
            </a:br>
            <a:br>
              <a:rPr lang="en-US" sz="2400" b="1" dirty="0">
                <a:latin typeface="Calibri" panose="020F0502020204030204" pitchFamily="34" charset="0"/>
              </a:rPr>
            </a:br>
            <a:r>
              <a:rPr lang="en-US" sz="3600" b="1" dirty="0">
                <a:latin typeface="Calibri" panose="020F0502020204030204" pitchFamily="34" charset="0"/>
              </a:rPr>
              <a:t>Proportion of all U.S. Births, 1989-2022*</a:t>
            </a:r>
          </a:p>
        </p:txBody>
      </p:sp>
      <p:graphicFrame>
        <p:nvGraphicFramePr>
          <p:cNvPr id="7" name="Chart Placeholder 6"/>
          <p:cNvGraphicFramePr>
            <a:graphicFrameLocks noGrp="1"/>
          </p:cNvGraphicFramePr>
          <p:nvPr>
            <p:ph type="chart" idx="1"/>
            <p:extLst>
              <p:ext uri="{D42A27DB-BD31-4B8C-83A1-F6EECF244321}">
                <p14:modId xmlns:p14="http://schemas.microsoft.com/office/powerpoint/2010/main" val="2568287359"/>
              </p:ext>
            </p:extLst>
          </p:nvPr>
        </p:nvGraphicFramePr>
        <p:xfrm>
          <a:off x="533400" y="1600201"/>
          <a:ext cx="11277600" cy="440287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1295400" y="2971800"/>
            <a:ext cx="10515600" cy="762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ext Box 6"/>
          <p:cNvSpPr txBox="1">
            <a:spLocks noChangeArrowheads="1"/>
          </p:cNvSpPr>
          <p:nvPr/>
        </p:nvSpPr>
        <p:spPr bwMode="auto">
          <a:xfrm>
            <a:off x="76200" y="6211669"/>
            <a:ext cx="53144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dirty="0">
                <a:solidFill>
                  <a:srgbClr val="000000"/>
                </a:solidFill>
              </a:rPr>
              <a:t>Source: Adapted from NCHS Annual Birth Reports</a:t>
            </a:r>
          </a:p>
          <a:p>
            <a:pPr eaLnBrk="1" fontAlgn="auto" hangingPunct="1">
              <a:spcBef>
                <a:spcPts val="0"/>
              </a:spcBef>
              <a:spcAft>
                <a:spcPts val="0"/>
              </a:spcAft>
              <a:defRPr/>
            </a:pPr>
            <a:r>
              <a:rPr lang="en-US" dirty="0">
                <a:solidFill>
                  <a:srgbClr val="000000"/>
                </a:solidFill>
              </a:rPr>
              <a:t>*2022-provisional.</a:t>
            </a:r>
          </a:p>
        </p:txBody>
      </p:sp>
      <p:sp>
        <p:nvSpPr>
          <p:cNvPr id="8" name="Rectangle 1"/>
          <p:cNvSpPr>
            <a:spLocks noChangeArrowheads="1"/>
          </p:cNvSpPr>
          <p:nvPr/>
        </p:nvSpPr>
        <p:spPr bwMode="auto">
          <a:xfrm>
            <a:off x="8839200" y="6387651"/>
            <a:ext cx="3223959" cy="369332"/>
          </a:xfrm>
          <a:prstGeom prst="rect">
            <a:avLst/>
          </a:prstGeom>
          <a:solidFill>
            <a:srgbClr val="FFFFFF"/>
          </a:solidFill>
          <a:ln w="9525">
            <a:solidFill>
              <a:srgbClr val="3366CC"/>
            </a:solidFill>
            <a:miter lim="800000"/>
            <a:headEnd/>
            <a:tailEnd/>
          </a:ln>
        </p:spPr>
        <p:txBody>
          <a:bodyPr wrap="none">
            <a:spAutoFit/>
          </a:bodyPr>
          <a:lstStyle/>
          <a:p>
            <a:pPr fontAlgn="auto">
              <a:spcBef>
                <a:spcPts val="0"/>
              </a:spcBef>
              <a:spcAft>
                <a:spcPts val="0"/>
              </a:spcAft>
              <a:defRPr/>
            </a:pPr>
            <a:r>
              <a:rPr lang="en-US" i="1" kern="0" dirty="0">
                <a:solidFill>
                  <a:srgbClr val="000000"/>
                </a:solidFill>
                <a:latin typeface="Arial"/>
              </a:rPr>
              <a:t>www.BirthByTheNumbers.org</a:t>
            </a:r>
            <a:endParaRPr lang="en-US" kern="0" dirty="0">
              <a:solidFill>
                <a:srgbClr val="000000"/>
              </a:solidFill>
              <a:latin typeface="Arial"/>
            </a:endParaRPr>
          </a:p>
        </p:txBody>
      </p:sp>
    </p:spTree>
    <p:extLst>
      <p:ext uri="{BB962C8B-B14F-4D97-AF65-F5344CB8AC3E}">
        <p14:creationId xmlns:p14="http://schemas.microsoft.com/office/powerpoint/2010/main" val="3047383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51" y="71919"/>
            <a:ext cx="11753636" cy="1253447"/>
          </a:xfrm>
        </p:spPr>
        <p:txBody>
          <a:bodyPr>
            <a:normAutofit fontScale="90000"/>
          </a:bodyPr>
          <a:lstStyle/>
          <a:p>
            <a:pPr algn="ctr"/>
            <a:r>
              <a:rPr lang="en-US" b="1" dirty="0">
                <a:latin typeface="+mn-lt"/>
              </a:rPr>
              <a:t>Trends in Overall Cesarean Rate (per 1,000) 1990 – 2020, Countries with Current Highest &amp; Lowest Rates </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0789092"/>
              </p:ext>
            </p:extLst>
          </p:nvPr>
        </p:nvGraphicFramePr>
        <p:xfrm>
          <a:off x="469900" y="1325366"/>
          <a:ext cx="11277600" cy="51473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5813" y="6472719"/>
            <a:ext cx="62098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Sources: OECD data 2023; WHO Europe Health for All Database. </a:t>
            </a:r>
          </a:p>
        </p:txBody>
      </p:sp>
    </p:spTree>
    <p:extLst>
      <p:ext uri="{BB962C8B-B14F-4D97-AF65-F5344CB8AC3E}">
        <p14:creationId xmlns:p14="http://schemas.microsoft.com/office/powerpoint/2010/main" val="1715240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8724-8C30-C22D-C251-F740C09F48C0}"/>
              </a:ext>
            </a:extLst>
          </p:cNvPr>
          <p:cNvSpPr>
            <a:spLocks noGrp="1"/>
          </p:cNvSpPr>
          <p:nvPr>
            <p:ph type="title"/>
          </p:nvPr>
        </p:nvSpPr>
        <p:spPr>
          <a:xfrm>
            <a:off x="152400" y="81345"/>
            <a:ext cx="11887200" cy="917137"/>
          </a:xfrm>
        </p:spPr>
        <p:txBody>
          <a:bodyPr>
            <a:normAutofit/>
          </a:bodyPr>
          <a:lstStyle/>
          <a:p>
            <a:pPr algn="ctr"/>
            <a:r>
              <a:rPr lang="en-US" sz="4000" b="1" dirty="0">
                <a:latin typeface="+mn-lt"/>
              </a:rPr>
              <a:t>Cesarean Trends (%) U.S. &amp; OECD Countries, 2000-21 </a:t>
            </a:r>
            <a:endParaRPr lang="en-US" sz="4000" dirty="0"/>
          </a:p>
        </p:txBody>
      </p:sp>
      <p:graphicFrame>
        <p:nvGraphicFramePr>
          <p:cNvPr id="6" name="Content Placeholder 5">
            <a:extLst>
              <a:ext uri="{FF2B5EF4-FFF2-40B4-BE49-F238E27FC236}">
                <a16:creationId xmlns:a16="http://schemas.microsoft.com/office/drawing/2014/main" id="{F19C530A-88FA-0A2F-A9EC-42E6626EBD9B}"/>
              </a:ext>
            </a:extLst>
          </p:cNvPr>
          <p:cNvGraphicFramePr>
            <a:graphicFrameLocks noGrp="1"/>
          </p:cNvGraphicFramePr>
          <p:nvPr>
            <p:ph idx="1"/>
            <p:extLst>
              <p:ext uri="{D42A27DB-BD31-4B8C-83A1-F6EECF244321}">
                <p14:modId xmlns:p14="http://schemas.microsoft.com/office/powerpoint/2010/main" val="1157289658"/>
              </p:ext>
            </p:extLst>
          </p:nvPr>
        </p:nvGraphicFramePr>
        <p:xfrm>
          <a:off x="409903" y="998482"/>
          <a:ext cx="11414235" cy="49537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AC4A985-0024-D9C2-474D-68EFE67E2F7E}"/>
              </a:ext>
            </a:extLst>
          </p:cNvPr>
          <p:cNvSpPr txBox="1"/>
          <p:nvPr/>
        </p:nvSpPr>
        <p:spPr>
          <a:xfrm>
            <a:off x="148460" y="6488668"/>
            <a:ext cx="121249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Source: OECD Health Data 2023; England – NHS Maternity Statistics Annual Reports(2000-2001 through 2020-21)</a:t>
            </a:r>
          </a:p>
        </p:txBody>
      </p:sp>
      <p:sp>
        <p:nvSpPr>
          <p:cNvPr id="8" name="TextBox 7">
            <a:extLst>
              <a:ext uri="{FF2B5EF4-FFF2-40B4-BE49-F238E27FC236}">
                <a16:creationId xmlns:a16="http://schemas.microsoft.com/office/drawing/2014/main" id="{A6BFE04C-779A-C740-E56C-722C17CCA15B}"/>
              </a:ext>
            </a:extLst>
          </p:cNvPr>
          <p:cNvSpPr txBox="1"/>
          <p:nvPr/>
        </p:nvSpPr>
        <p:spPr>
          <a:xfrm>
            <a:off x="150562" y="2143760"/>
            <a:ext cx="4090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320D9FDE-DAEF-4EC7-9EA7-1DC3B1FA1025}"/>
              </a:ext>
            </a:extLst>
          </p:cNvPr>
          <p:cNvSpPr txBox="1"/>
          <p:nvPr/>
        </p:nvSpPr>
        <p:spPr>
          <a:xfrm>
            <a:off x="409903" y="5598283"/>
            <a:ext cx="110748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Comparison countries: Australia, Austria, Canada, Czech Republic, Denmark, Finland, France, Germany, Italy, Israel, Netherlands, Norway,   Portugal, Slovak Republic, Spain, Sweden</a:t>
            </a:r>
          </a:p>
        </p:txBody>
      </p:sp>
    </p:spTree>
    <p:extLst>
      <p:ext uri="{BB962C8B-B14F-4D97-AF65-F5344CB8AC3E}">
        <p14:creationId xmlns:p14="http://schemas.microsoft.com/office/powerpoint/2010/main" val="4287442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914400"/>
          </a:xfrm>
        </p:spPr>
        <p:txBody>
          <a:bodyPr>
            <a:normAutofit fontScale="90000"/>
          </a:bodyPr>
          <a:lstStyle/>
          <a:p>
            <a:r>
              <a:rPr lang="en-US" b="1" dirty="0"/>
              <a:t>VBAC Rates Industrialized Countries, 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0974457"/>
              </p:ext>
            </p:extLst>
          </p:nvPr>
        </p:nvGraphicFramePr>
        <p:xfrm>
          <a:off x="609600" y="1025047"/>
          <a:ext cx="10972800" cy="52233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6248400"/>
            <a:ext cx="11430000" cy="523220"/>
          </a:xfrm>
          <a:prstGeom prst="rect">
            <a:avLst/>
          </a:prstGeom>
          <a:noFill/>
        </p:spPr>
        <p:txBody>
          <a:bodyPr wrap="square" rtlCol="0">
            <a:spAutoFit/>
          </a:bodyPr>
          <a:lstStyle/>
          <a:p>
            <a:r>
              <a:rPr lang="en-US" sz="1400" dirty="0">
                <a:solidFill>
                  <a:prstClr val="black"/>
                </a:solidFill>
                <a:latin typeface="Arial" panose="020B0604020202020204" pitchFamily="34" charset="0"/>
              </a:rPr>
              <a:t>Source: Euro-</a:t>
            </a:r>
            <a:r>
              <a:rPr lang="en-US" sz="1400" dirty="0" err="1">
                <a:solidFill>
                  <a:prstClr val="black"/>
                </a:solidFill>
                <a:latin typeface="Arial" panose="020B0604020202020204" pitchFamily="34" charset="0"/>
              </a:rPr>
              <a:t>Peristat</a:t>
            </a:r>
            <a:r>
              <a:rPr lang="en-US" sz="1400" dirty="0">
                <a:solidFill>
                  <a:prstClr val="black"/>
                </a:solidFill>
                <a:latin typeface="Arial" panose="020B0604020202020204" pitchFamily="34" charset="0"/>
              </a:rPr>
              <a:t> Project. European Perinatal Health Report. Core indicators of the health and care of pregnant women and babies in Europe in 2015. November 2018. </a:t>
            </a:r>
          </a:p>
        </p:txBody>
      </p:sp>
      <p:sp>
        <p:nvSpPr>
          <p:cNvPr id="5" name="TextBox 4">
            <a:extLst>
              <a:ext uri="{FF2B5EF4-FFF2-40B4-BE49-F238E27FC236}">
                <a16:creationId xmlns:a16="http://schemas.microsoft.com/office/drawing/2014/main" id="{62EB820A-5464-90FE-9E86-A02E2AF67937}"/>
              </a:ext>
            </a:extLst>
          </p:cNvPr>
          <p:cNvSpPr txBox="1"/>
          <p:nvPr/>
        </p:nvSpPr>
        <p:spPr>
          <a:xfrm>
            <a:off x="8165392" y="1447800"/>
            <a:ext cx="2502608" cy="954107"/>
          </a:xfrm>
          <a:prstGeom prst="rect">
            <a:avLst/>
          </a:prstGeom>
          <a:solidFill>
            <a:schemeClr val="bg1"/>
          </a:solidFill>
          <a:ln w="38100">
            <a:solidFill>
              <a:srgbClr val="C00000"/>
            </a:solidFill>
          </a:ln>
        </p:spPr>
        <p:txBody>
          <a:bodyPr wrap="none" rtlCol="0">
            <a:spAutoFit/>
          </a:bodyPr>
          <a:lstStyle/>
          <a:p>
            <a:pPr algn="ctr"/>
            <a:r>
              <a:rPr lang="en-US" sz="2800" dirty="0"/>
              <a:t>U.S. 2021 rate</a:t>
            </a:r>
          </a:p>
          <a:p>
            <a:pPr algn="ctr"/>
            <a:r>
              <a:rPr lang="en-US" sz="2800" dirty="0"/>
              <a:t> 14.2%</a:t>
            </a:r>
          </a:p>
        </p:txBody>
      </p:sp>
    </p:spTree>
    <p:extLst>
      <p:ext uri="{BB962C8B-B14F-4D97-AF65-F5344CB8AC3E}">
        <p14:creationId xmlns:p14="http://schemas.microsoft.com/office/powerpoint/2010/main" val="1367436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81200" y="838201"/>
            <a:ext cx="8229600" cy="4983163"/>
          </a:xfrm>
          <a:solidFill>
            <a:schemeClr val="tx1"/>
          </a:solidFill>
          <a:ln w="38100">
            <a:solidFill>
              <a:srgbClr val="000080"/>
            </a:solidFill>
            <a:miter lim="800000"/>
            <a:headEnd/>
            <a:tailEnd/>
          </a:ln>
        </p:spPr>
        <p:txBody>
          <a:bodyPr/>
          <a:lstStyle/>
          <a:p>
            <a:r>
              <a:rPr lang="en-US" sz="5400" i="1" dirty="0"/>
              <a:t>Do High Rates of Intervention Matter?</a:t>
            </a:r>
            <a:br>
              <a:rPr lang="en-US" sz="5400" i="1" dirty="0"/>
            </a:br>
            <a:br>
              <a:rPr lang="en-US" sz="5400" i="1" dirty="0"/>
            </a:br>
            <a:r>
              <a:rPr lang="en-US" sz="5400" i="1" dirty="0"/>
              <a:t>The shifting of gestational age in the U.S.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b="1" dirty="0">
                <a:solidFill>
                  <a:srgbClr val="000000"/>
                </a:solidFill>
              </a:rPr>
              <a:t>Gestational Age, U.S. All Births, 1990</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8880171"/>
              </p:ext>
            </p:extLst>
          </p:nvPr>
        </p:nvGraphicFramePr>
        <p:xfrm>
          <a:off x="1066800" y="1143000"/>
          <a:ext cx="10058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rot="21431004">
            <a:off x="7260914" y="223223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057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0851"/>
            <a:ext cx="11826240" cy="896927"/>
          </a:xfrm>
        </p:spPr>
        <p:txBody>
          <a:bodyPr>
            <a:normAutofit/>
          </a:bodyPr>
          <a:lstStyle/>
          <a:p>
            <a:pPr algn="ctr"/>
            <a:r>
              <a:rPr lang="en-US" b="1" dirty="0">
                <a:latin typeface="+mn-lt"/>
              </a:rPr>
              <a:t>Gestational Age, U. S., </a:t>
            </a:r>
            <a:r>
              <a:rPr lang="en-US" b="1" dirty="0">
                <a:solidFill>
                  <a:srgbClr val="000000"/>
                </a:solidFill>
                <a:latin typeface="+mn-lt"/>
              </a:rPr>
              <a:t>All Births, 2021</a:t>
            </a:r>
            <a:endParaRPr lang="en-US"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9426993"/>
              </p:ext>
            </p:extLst>
          </p:nvPr>
        </p:nvGraphicFramePr>
        <p:xfrm>
          <a:off x="571500" y="805611"/>
          <a:ext cx="10927080" cy="50444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9632" y="6288276"/>
            <a:ext cx="116908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Sources: U.S.: National Vital Statistics System, 1990 &amp; 2020 Public Use Datasets. Note: While NCHS recommends use obstetrical estimate of gestational age, it was not available in 1990, thus comparison is based on last menstrual period for consistency between 1990 and 2020 measure.  </a:t>
            </a:r>
          </a:p>
        </p:txBody>
      </p:sp>
      <p:sp>
        <p:nvSpPr>
          <p:cNvPr id="9" name="TextBox 8"/>
          <p:cNvSpPr txBox="1"/>
          <p:nvPr/>
        </p:nvSpPr>
        <p:spPr>
          <a:xfrm>
            <a:off x="2576456" y="5619218"/>
            <a:ext cx="77363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Completed weeks gestation based on last menstrual period</a:t>
            </a:r>
          </a:p>
        </p:txBody>
      </p:sp>
      <p:sp>
        <p:nvSpPr>
          <p:cNvPr id="10" name="Oval 9">
            <a:extLst>
              <a:ext uri="{FF2B5EF4-FFF2-40B4-BE49-F238E27FC236}">
                <a16:creationId xmlns:a16="http://schemas.microsoft.com/office/drawing/2014/main" id="{18A39420-B556-3E1B-5131-1FDAE0F53628}"/>
              </a:ext>
            </a:extLst>
          </p:cNvPr>
          <p:cNvSpPr/>
          <p:nvPr/>
        </p:nvSpPr>
        <p:spPr>
          <a:xfrm rot="21431004">
            <a:off x="6575114" y="827526"/>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596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0851"/>
            <a:ext cx="11826240" cy="896927"/>
          </a:xfrm>
        </p:spPr>
        <p:txBody>
          <a:bodyPr>
            <a:normAutofit/>
          </a:bodyPr>
          <a:lstStyle/>
          <a:p>
            <a:pPr algn="ctr"/>
            <a:r>
              <a:rPr lang="en-US" b="1" dirty="0">
                <a:latin typeface="+mn-lt"/>
              </a:rPr>
              <a:t>Gestational Age, U. S., </a:t>
            </a:r>
            <a:r>
              <a:rPr lang="en-US" b="1" dirty="0">
                <a:solidFill>
                  <a:srgbClr val="000000"/>
                </a:solidFill>
                <a:latin typeface="+mn-lt"/>
              </a:rPr>
              <a:t>All Births, 1990, 2021</a:t>
            </a:r>
            <a:endParaRPr lang="en-US" b="1" dirty="0">
              <a:latin typeface="+mn-lt"/>
            </a:endParaRPr>
          </a:p>
        </p:txBody>
      </p:sp>
      <p:graphicFrame>
        <p:nvGraphicFramePr>
          <p:cNvPr id="6" name="Content Placeholder 5"/>
          <p:cNvGraphicFramePr>
            <a:graphicFrameLocks noGrp="1"/>
          </p:cNvGraphicFramePr>
          <p:nvPr>
            <p:ph idx="1"/>
          </p:nvPr>
        </p:nvGraphicFramePr>
        <p:xfrm>
          <a:off x="571500" y="805611"/>
          <a:ext cx="10927080" cy="504444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728004" y="1794857"/>
            <a:ext cx="304800" cy="34671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032804" y="1786890"/>
            <a:ext cx="8066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2021</a:t>
            </a:r>
          </a:p>
        </p:txBody>
      </p:sp>
      <p:sp>
        <p:nvSpPr>
          <p:cNvPr id="7" name="TextBox 6"/>
          <p:cNvSpPr txBox="1"/>
          <p:nvPr/>
        </p:nvSpPr>
        <p:spPr>
          <a:xfrm>
            <a:off x="2032804" y="2372399"/>
            <a:ext cx="8066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1990</a:t>
            </a:r>
          </a:p>
        </p:txBody>
      </p:sp>
      <p:sp>
        <p:nvSpPr>
          <p:cNvPr id="8" name="Rectangle 7"/>
          <p:cNvSpPr/>
          <p:nvPr/>
        </p:nvSpPr>
        <p:spPr>
          <a:xfrm>
            <a:off x="1728004" y="2372399"/>
            <a:ext cx="304800" cy="34671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89632" y="6288276"/>
            <a:ext cx="116908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Sources: U.S.: National Vital Statistics System, 1990 &amp; 2020 Public Use Datasets. Note: While NCHS recommends use obstetrical estimate of gestational age, it was not available in 1990, thus comparison is based on last menstrual period for consistency between 1990 and 2020 measure.  </a:t>
            </a:r>
          </a:p>
        </p:txBody>
      </p:sp>
      <p:sp>
        <p:nvSpPr>
          <p:cNvPr id="9" name="TextBox 8"/>
          <p:cNvSpPr txBox="1"/>
          <p:nvPr/>
        </p:nvSpPr>
        <p:spPr>
          <a:xfrm>
            <a:off x="2576456" y="5619218"/>
            <a:ext cx="77363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Completed weeks gestation based on last menstrual period</a:t>
            </a:r>
          </a:p>
        </p:txBody>
      </p:sp>
    </p:spTree>
    <p:extLst>
      <p:ext uri="{BB962C8B-B14F-4D97-AF65-F5344CB8AC3E}">
        <p14:creationId xmlns:p14="http://schemas.microsoft.com/office/powerpoint/2010/main" val="2722333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82245"/>
            <a:ext cx="11366500" cy="1325563"/>
          </a:xfrm>
        </p:spPr>
        <p:txBody>
          <a:bodyPr/>
          <a:lstStyle/>
          <a:p>
            <a:pPr algn="ctr"/>
            <a:r>
              <a:rPr lang="en-US" sz="4000" b="1" dirty="0">
                <a:latin typeface="+mn-lt"/>
              </a:rPr>
              <a:t>Gestational Age Distribution by Place of Birth, U. S., 2021</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7358926"/>
              </p:ext>
            </p:extLst>
          </p:nvPr>
        </p:nvGraphicFramePr>
        <p:xfrm>
          <a:off x="533400" y="1507808"/>
          <a:ext cx="10845800" cy="47348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E57DCBE-37E7-47F3-AADD-8B9C3601E558}"/>
              </a:ext>
            </a:extLst>
          </p:cNvPr>
          <p:cNvSpPr txBox="1"/>
          <p:nvPr/>
        </p:nvSpPr>
        <p:spPr>
          <a:xfrm>
            <a:off x="2576456" y="5619218"/>
            <a:ext cx="731995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Completed weeks gestation based on obstetric estimate</a:t>
            </a:r>
          </a:p>
        </p:txBody>
      </p:sp>
      <p:sp>
        <p:nvSpPr>
          <p:cNvPr id="7" name="TextBox 6">
            <a:extLst>
              <a:ext uri="{FF2B5EF4-FFF2-40B4-BE49-F238E27FC236}">
                <a16:creationId xmlns:a16="http://schemas.microsoft.com/office/drawing/2014/main" id="{752FD482-26D3-443D-92F2-01C8301B5991}"/>
              </a:ext>
            </a:extLst>
          </p:cNvPr>
          <p:cNvSpPr txBox="1"/>
          <p:nvPr/>
        </p:nvSpPr>
        <p:spPr>
          <a:xfrm>
            <a:off x="161365" y="6478426"/>
            <a:ext cx="699247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National Vital Statistics System. 2021 Public Use Dataset</a:t>
            </a:r>
          </a:p>
        </p:txBody>
      </p:sp>
    </p:spTree>
    <p:extLst>
      <p:ext uri="{BB962C8B-B14F-4D97-AF65-F5344CB8AC3E}">
        <p14:creationId xmlns:p14="http://schemas.microsoft.com/office/powerpoint/2010/main" val="3348624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914400"/>
            <a:ext cx="8077200" cy="5059362"/>
          </a:xfrm>
          <a:solidFill>
            <a:schemeClr val="tx1"/>
          </a:solidFill>
        </p:spPr>
        <p:txBody>
          <a:bodyPr/>
          <a:lstStyle/>
          <a:p>
            <a:r>
              <a:rPr lang="en-US" sz="6600" b="1" dirty="0">
                <a:solidFill>
                  <a:srgbClr val="0000FF"/>
                </a:solidFill>
                <a:latin typeface="Calibri" panose="020F0502020204030204" pitchFamily="34" charset="0"/>
                <a:cs typeface="Calibri" panose="020F0502020204030204" pitchFamily="34" charset="0"/>
              </a:rPr>
              <a:t>Is it hopeless?</a:t>
            </a:r>
            <a:br>
              <a:rPr lang="en-US" sz="6600" b="1" dirty="0">
                <a:solidFill>
                  <a:srgbClr val="0000FF"/>
                </a:solidFill>
                <a:latin typeface="Calibri" panose="020F0502020204030204" pitchFamily="34" charset="0"/>
                <a:cs typeface="Calibri" panose="020F0502020204030204" pitchFamily="34" charset="0"/>
              </a:rPr>
            </a:br>
            <a:br>
              <a:rPr lang="en-US" sz="6600" b="1" dirty="0">
                <a:solidFill>
                  <a:srgbClr val="0000FF"/>
                </a:solidFill>
                <a:latin typeface="Calibri" panose="020F0502020204030204" pitchFamily="34" charset="0"/>
                <a:cs typeface="Calibri" panose="020F0502020204030204" pitchFamily="34" charset="0"/>
              </a:rPr>
            </a:br>
            <a:r>
              <a:rPr lang="en-US" sz="6600" b="1" dirty="0">
                <a:solidFill>
                  <a:srgbClr val="0000FF"/>
                </a:solidFill>
                <a:latin typeface="Calibri" panose="020F0502020204030204" pitchFamily="34" charset="0"/>
                <a:cs typeface="Calibri" panose="020F0502020204030204" pitchFamily="34" charset="0"/>
              </a:rPr>
              <a:t>What can be done</a:t>
            </a:r>
          </a:p>
        </p:txBody>
      </p:sp>
    </p:spTree>
    <p:extLst>
      <p:ext uri="{BB962C8B-B14F-4D97-AF65-F5344CB8AC3E}">
        <p14:creationId xmlns:p14="http://schemas.microsoft.com/office/powerpoint/2010/main" val="1238749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304800"/>
            <a:ext cx="10363200" cy="5867400"/>
          </a:xfrm>
          <a:solidFill>
            <a:schemeClr val="tx1"/>
          </a:solidFill>
        </p:spPr>
        <p:txBody>
          <a:bodyPr/>
          <a:lstStyle/>
          <a:p>
            <a:r>
              <a:rPr lang="en-US" sz="6600" b="1" dirty="0">
                <a:solidFill>
                  <a:srgbClr val="0000FF"/>
                </a:solidFill>
                <a:latin typeface="Calibri" panose="020F0502020204030204" pitchFamily="34" charset="0"/>
                <a:cs typeface="Calibri" panose="020F0502020204030204" pitchFamily="34" charset="0"/>
              </a:rPr>
              <a:t>Evidence</a:t>
            </a:r>
            <a:r>
              <a:rPr lang="en-US" sz="6600" dirty="0">
                <a:solidFill>
                  <a:srgbClr val="0000FF"/>
                </a:solidFill>
                <a:latin typeface="Calibri" panose="020F0502020204030204" pitchFamily="34" charset="0"/>
                <a:cs typeface="Calibri" panose="020F0502020204030204" pitchFamily="34" charset="0"/>
              </a:rPr>
              <a:t> – keep an open mind and ask different questions. </a:t>
            </a:r>
          </a:p>
          <a:p>
            <a:pPr marL="0" indent="0">
              <a:buNone/>
            </a:pPr>
            <a:endParaRPr lang="en-US" sz="6600" dirty="0">
              <a:solidFill>
                <a:srgbClr val="0000FF"/>
              </a:solidFill>
              <a:latin typeface="Calibri" panose="020F0502020204030204" pitchFamily="34" charset="0"/>
              <a:cs typeface="Calibri" panose="020F0502020204030204" pitchFamily="34" charset="0"/>
            </a:endParaRPr>
          </a:p>
          <a:p>
            <a:r>
              <a:rPr lang="en-US" sz="6600" dirty="0">
                <a:solidFill>
                  <a:srgbClr val="0000FF"/>
                </a:solidFill>
                <a:latin typeface="Calibri" panose="020F0502020204030204" pitchFamily="34" charset="0"/>
                <a:cs typeface="Calibri" panose="020F0502020204030204" pitchFamily="34" charset="0"/>
              </a:rPr>
              <a:t> </a:t>
            </a:r>
            <a:r>
              <a:rPr lang="en-US" sz="6600" b="1" dirty="0">
                <a:solidFill>
                  <a:srgbClr val="0000FF"/>
                </a:solidFill>
                <a:latin typeface="Calibri" panose="020F0502020204030204" pitchFamily="34" charset="0"/>
                <a:cs typeface="Calibri" panose="020F0502020204030204" pitchFamily="34" charset="0"/>
              </a:rPr>
              <a:t>Advocacy</a:t>
            </a:r>
            <a:r>
              <a:rPr lang="en-US" sz="6600" dirty="0">
                <a:solidFill>
                  <a:srgbClr val="0000FF"/>
                </a:solidFill>
                <a:latin typeface="Calibri" panose="020F0502020204030204" pitchFamily="34" charset="0"/>
                <a:cs typeface="Calibri" panose="020F0502020204030204" pitchFamily="34" charset="0"/>
              </a:rPr>
              <a:t> – work for the change you want.  </a:t>
            </a:r>
          </a:p>
        </p:txBody>
      </p:sp>
    </p:spTree>
    <p:extLst>
      <p:ext uri="{BB962C8B-B14F-4D97-AF65-F5344CB8AC3E}">
        <p14:creationId xmlns:p14="http://schemas.microsoft.com/office/powerpoint/2010/main" val="77901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29" y="206828"/>
            <a:ext cx="10820400" cy="1143000"/>
          </a:xfrm>
        </p:spPr>
        <p:txBody>
          <a:bodyPr>
            <a:normAutofit fontScale="90000"/>
          </a:bodyPr>
          <a:lstStyle/>
          <a:p>
            <a:r>
              <a:rPr lang="en-US" b="1" dirty="0"/>
              <a:t>Prematurity(&lt;37 weeks) and Low Birthweight (&lt;2500 grams), U.S., 1981-2022*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7947993"/>
              </p:ext>
            </p:extLst>
          </p:nvPr>
        </p:nvGraphicFramePr>
        <p:xfrm>
          <a:off x="304800" y="1219200"/>
          <a:ext cx="11582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19800" y="6064124"/>
            <a:ext cx="65081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Year</a:t>
            </a:r>
          </a:p>
        </p:txBody>
      </p:sp>
      <p:sp>
        <p:nvSpPr>
          <p:cNvPr id="5" name="Rectangle 3"/>
          <p:cNvSpPr>
            <a:spLocks noChangeArrowheads="1"/>
          </p:cNvSpPr>
          <p:nvPr/>
        </p:nvSpPr>
        <p:spPr bwMode="auto">
          <a:xfrm>
            <a:off x="9379687" y="6433456"/>
            <a:ext cx="2659063" cy="369888"/>
          </a:xfrm>
          <a:prstGeom prst="rect">
            <a:avLst/>
          </a:prstGeom>
          <a:noFill/>
          <a:ln w="9525">
            <a:solidFill>
              <a:schemeClr val="accent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charset="0"/>
                <a:ea typeface="+mn-ea"/>
                <a:cs typeface="+mn-cs"/>
              </a:rPr>
              <a:t>BirthByTheNumbers.org</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TextBox 5"/>
          <p:cNvSpPr txBox="1"/>
          <p:nvPr/>
        </p:nvSpPr>
        <p:spPr>
          <a:xfrm>
            <a:off x="304800" y="6248790"/>
            <a:ext cx="4066178"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mn-ea"/>
                <a:cs typeface="+mn-cs"/>
              </a:rPr>
              <a:t>LMP</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 based on last menstrual period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6600"/>
                </a:solidFill>
                <a:effectLst/>
                <a:uLnTx/>
                <a:uFillTx/>
                <a:latin typeface="Arial" charset="0"/>
                <a:ea typeface="+mn-ea"/>
                <a:cs typeface="+mn-cs"/>
              </a:rPr>
              <a:t>OE</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 based on obstetric estimate</a:t>
            </a:r>
          </a:p>
        </p:txBody>
      </p:sp>
      <p:sp>
        <p:nvSpPr>
          <p:cNvPr id="7" name="TextBox 6"/>
          <p:cNvSpPr txBox="1"/>
          <p:nvPr/>
        </p:nvSpPr>
        <p:spPr>
          <a:xfrm>
            <a:off x="4365180" y="6525789"/>
            <a:ext cx="18964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*2022 preliminary</a:t>
            </a:r>
          </a:p>
        </p:txBody>
      </p:sp>
    </p:spTree>
    <p:extLst>
      <p:ext uri="{BB962C8B-B14F-4D97-AF65-F5344CB8AC3E}">
        <p14:creationId xmlns:p14="http://schemas.microsoft.com/office/powerpoint/2010/main" val="3795609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8904" y="5638800"/>
            <a:ext cx="8915400" cy="857840"/>
          </a:xfrm>
          <a:solidFill>
            <a:schemeClr val="tx1"/>
          </a:solidFill>
        </p:spPr>
        <p:txBody>
          <a:bodyPr/>
          <a:lstStyle/>
          <a:p>
            <a:r>
              <a:rPr lang="en-US" sz="1600" dirty="0"/>
              <a:t>www.acog.org/Resources_And_Publications/Obstetric_Care_Consensus_Series/Safe_Prevention_of_the_Primary_Cesarean_Delivery</a:t>
            </a:r>
          </a:p>
        </p:txBody>
      </p:sp>
      <p:sp>
        <p:nvSpPr>
          <p:cNvPr id="5" name="TextBox 4"/>
          <p:cNvSpPr txBox="1"/>
          <p:nvPr/>
        </p:nvSpPr>
        <p:spPr>
          <a:xfrm>
            <a:off x="1716315" y="4816839"/>
            <a:ext cx="8680581" cy="584775"/>
          </a:xfrm>
          <a:prstGeom prst="rect">
            <a:avLst/>
          </a:prstGeom>
          <a:solidFill>
            <a:schemeClr val="tx1"/>
          </a:solidFill>
        </p:spPr>
        <p:txBody>
          <a:bodyPr wrap="none" rtlCol="0">
            <a:spAutoFit/>
          </a:bodyPr>
          <a:lstStyle/>
          <a:p>
            <a:r>
              <a:rPr lang="en-US" sz="3200" dirty="0">
                <a:solidFill>
                  <a:srgbClr val="000000"/>
                </a:solidFill>
              </a:rPr>
              <a:t>Safe Prevention of Primary Cesarean Delivery </a:t>
            </a: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741" y="1248910"/>
            <a:ext cx="9525001" cy="356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80343" y="58592"/>
            <a:ext cx="7084888" cy="923330"/>
          </a:xfrm>
          <a:prstGeom prst="rect">
            <a:avLst/>
          </a:prstGeom>
          <a:solidFill>
            <a:schemeClr val="tx1"/>
          </a:solidFill>
        </p:spPr>
        <p:txBody>
          <a:bodyPr wrap="none" rtlCol="0">
            <a:spAutoFit/>
          </a:bodyPr>
          <a:lstStyle/>
          <a:p>
            <a:r>
              <a:rPr lang="en-US" sz="5400" b="1" dirty="0">
                <a:solidFill>
                  <a:srgbClr val="0000FF"/>
                </a:solidFill>
                <a:latin typeface="Calibri" panose="020F0502020204030204" pitchFamily="34" charset="0"/>
              </a:rPr>
              <a:t>Rethinking the Evidence</a:t>
            </a:r>
          </a:p>
        </p:txBody>
      </p:sp>
    </p:spTree>
    <p:extLst>
      <p:ext uri="{BB962C8B-B14F-4D97-AF65-F5344CB8AC3E}">
        <p14:creationId xmlns:p14="http://schemas.microsoft.com/office/powerpoint/2010/main" val="1462624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19943" y="6065154"/>
            <a:ext cx="8763000" cy="792846"/>
          </a:xfrm>
          <a:solidFill>
            <a:schemeClr val="tx1"/>
          </a:solidFill>
        </p:spPr>
        <p:txBody>
          <a:bodyPr/>
          <a:lstStyle/>
          <a:p>
            <a:r>
              <a:rPr lang="en-US" dirty="0"/>
              <a:t>http://www.choicesinchildbirth.org/</a:t>
            </a:r>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13664"/>
            <a:ext cx="7595412" cy="527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1524000" y="0"/>
            <a:ext cx="9085759" cy="7136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a:lstStyle>
          <a:p>
            <a:r>
              <a:rPr lang="en-US" b="1" i="1" kern="0" dirty="0">
                <a:solidFill>
                  <a:srgbClr val="0000CC"/>
                </a:solidFill>
                <a:latin typeface="Calibri" panose="020F0502020204030204" pitchFamily="34" charset="0"/>
              </a:rPr>
              <a:t>Childbirth Advocacy Led by Mothers </a:t>
            </a:r>
          </a:p>
        </p:txBody>
      </p:sp>
    </p:spTree>
    <p:extLst>
      <p:ext uri="{BB962C8B-B14F-4D97-AF65-F5344CB8AC3E}">
        <p14:creationId xmlns:p14="http://schemas.microsoft.com/office/powerpoint/2010/main" val="2982410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5982" y="6019800"/>
            <a:ext cx="8839200" cy="838200"/>
          </a:xfrm>
          <a:solidFill>
            <a:schemeClr val="tx1"/>
          </a:solidFill>
        </p:spPr>
        <p:txBody>
          <a:bodyPr/>
          <a:lstStyle/>
          <a:p>
            <a:r>
              <a:rPr lang="en-US" sz="4000" dirty="0"/>
              <a:t>childbirthconnection.org/</a:t>
            </a:r>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836" y="681008"/>
            <a:ext cx="8256174" cy="543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130" y="1524000"/>
            <a:ext cx="4569470" cy="478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9990" y="4937872"/>
            <a:ext cx="1382353" cy="1196267"/>
          </a:xfrm>
          <a:prstGeom prst="rect">
            <a:avLst/>
          </a:prstGeom>
          <a:noFill/>
          <a:ln w="952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bwMode="auto">
          <a:xfrm>
            <a:off x="1524000" y="0"/>
            <a:ext cx="9085759" cy="7136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a:lstStyle>
          <a:p>
            <a:r>
              <a:rPr lang="en-US" b="1" i="1" kern="0" dirty="0">
                <a:solidFill>
                  <a:srgbClr val="0000CC"/>
                </a:solidFill>
                <a:latin typeface="Calibri" panose="020F0502020204030204" pitchFamily="34" charset="0"/>
              </a:rPr>
              <a:t>Childbirth Advocacy Led by Mothers </a:t>
            </a:r>
          </a:p>
        </p:txBody>
      </p:sp>
    </p:spTree>
    <p:extLst>
      <p:ext uri="{BB962C8B-B14F-4D97-AF65-F5344CB8AC3E}">
        <p14:creationId xmlns:p14="http://schemas.microsoft.com/office/powerpoint/2010/main" val="3756601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0546" y="5831114"/>
            <a:ext cx="8229600" cy="914400"/>
          </a:xfrm>
        </p:spPr>
        <p:txBody>
          <a:bodyPr/>
          <a:lstStyle/>
          <a:p>
            <a:r>
              <a:rPr lang="en-US" dirty="0"/>
              <a:t>www.ourbodiesourselves.org/</a:t>
            </a:r>
          </a:p>
        </p:txBody>
      </p:sp>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3915" cy="588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299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ecSummaryFigu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94" y="353962"/>
            <a:ext cx="11655054" cy="5518804"/>
          </a:xfrm>
          <a:prstGeom prst="rect">
            <a:avLst/>
          </a:prstGeom>
        </p:spPr>
      </p:pic>
      <p:sp>
        <p:nvSpPr>
          <p:cNvPr id="4" name="TextBox 3"/>
          <p:cNvSpPr txBox="1"/>
          <p:nvPr/>
        </p:nvSpPr>
        <p:spPr>
          <a:xfrm>
            <a:off x="169594" y="6278696"/>
            <a:ext cx="2841157"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rPr>
              <a:t>Renfrew et al </a:t>
            </a: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The Lancet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2014 </a:t>
            </a:r>
            <a:b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endParaRPr>
          </a:p>
        </p:txBody>
      </p:sp>
      <p:sp>
        <p:nvSpPr>
          <p:cNvPr id="6" name="Rectangle 5"/>
          <p:cNvSpPr/>
          <p:nvPr/>
        </p:nvSpPr>
        <p:spPr>
          <a:xfrm>
            <a:off x="10766323" y="1283110"/>
            <a:ext cx="914400" cy="9881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p:cNvSpPr>
            <a:spLocks noGrp="1"/>
          </p:cNvSpPr>
          <p:nvPr>
            <p:ph type="title"/>
          </p:nvPr>
        </p:nvSpPr>
        <p:spPr>
          <a:xfrm>
            <a:off x="2800865" y="6023438"/>
            <a:ext cx="9391135" cy="778476"/>
          </a:xfrm>
        </p:spPr>
        <p:txBody>
          <a:bodyPr>
            <a:noAutofit/>
          </a:bodyPr>
          <a:lstStyle/>
          <a:p>
            <a:r>
              <a:rPr lang="en-US" sz="3600" b="1" dirty="0">
                <a:solidFill>
                  <a:srgbClr val="0000FF"/>
                </a:solidFill>
                <a:latin typeface="+mn-lt"/>
              </a:rPr>
              <a:t>Quality Maternal &amp; Newborn Care Framework</a:t>
            </a:r>
          </a:p>
        </p:txBody>
      </p:sp>
    </p:spTree>
    <p:extLst>
      <p:ext uri="{BB962C8B-B14F-4D97-AF65-F5344CB8AC3E}">
        <p14:creationId xmlns:p14="http://schemas.microsoft.com/office/powerpoint/2010/main" val="410603543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marchformoms.org/wp-content/uploads/2019/04/3f4c957b-fbc6-4758-ae26-4666bd3f6f7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62792"/>
            <a:ext cx="4014842" cy="51952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76650" y="6488668"/>
            <a:ext cx="2915350" cy="369332"/>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pic>
        <p:nvPicPr>
          <p:cNvPr id="1026" name="Picture 2" descr="March For Moms">
            <a:extLst>
              <a:ext uri="{FF2B5EF4-FFF2-40B4-BE49-F238E27FC236}">
                <a16:creationId xmlns:a16="http://schemas.microsoft.com/office/drawing/2014/main" id="{D75ACE55-4AB6-8229-EE15-84DDACB66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939" y="202862"/>
            <a:ext cx="6821061" cy="1983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6FC13B8-D37D-ECF7-EE63-A22B18BC144E}"/>
              </a:ext>
            </a:extLst>
          </p:cNvPr>
          <p:cNvPicPr>
            <a:picLocks noChangeAspect="1"/>
          </p:cNvPicPr>
          <p:nvPr/>
        </p:nvPicPr>
        <p:blipFill>
          <a:blip r:embed="rId4"/>
          <a:stretch>
            <a:fillRect/>
          </a:stretch>
        </p:blipFill>
        <p:spPr>
          <a:xfrm>
            <a:off x="4436472" y="2252273"/>
            <a:ext cx="6386960" cy="4236395"/>
          </a:xfrm>
          <a:prstGeom prst="rect">
            <a:avLst/>
          </a:prstGeom>
        </p:spPr>
      </p:pic>
    </p:spTree>
    <p:extLst>
      <p:ext uri="{BB962C8B-B14F-4D97-AF65-F5344CB8AC3E}">
        <p14:creationId xmlns:p14="http://schemas.microsoft.com/office/powerpoint/2010/main" val="13955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birthbythenumbers.org/wp-content/uploads/2019/03/image001-150x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879" y="-34214"/>
            <a:ext cx="1880038" cy="18800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irthbythenumbers.org/wp-content/uploads/2016/02/photo-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060" y="-32955"/>
            <a:ext cx="1860331" cy="186033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birthbythenumbers.org/wp-content/uploads/2016/02/LucyCoxChapman_photo-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145" y="-32955"/>
            <a:ext cx="1860331" cy="186033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birthbythenumbers.org/wp-content/uploads/2018/01/SED-Headshot-Jan-18-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0390" y="0"/>
            <a:ext cx="1811610" cy="181161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birthbythenumbers.org/wp-content/uploads/2016/02/IMG_1230-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91" y="1858907"/>
            <a:ext cx="1827376" cy="182737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birthbythenumbers.org/wp-content/uploads/2013/10/091Garver_DM-150x1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7560" y="1873577"/>
            <a:ext cx="1812705" cy="181270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birthbythenumbers.org/wp-content/uploads/2014/09/Gebel_Christina_DSC_0409-150x15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2495" y="1833742"/>
            <a:ext cx="1827376" cy="174599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www.birthbythenumbers.org/wp-content/uploads/2013/10/Sarah-Hodin-150x1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2204" y="1827376"/>
            <a:ext cx="1858907" cy="1858907"/>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www.birthbythenumbers.org/wp-content/uploads/2016/02/20120930_114948-150x15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4770" y="1817520"/>
            <a:ext cx="1868763" cy="1868763"/>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www.birthbythenumbers.org/wp-content/uploads/2014/12/IMG_0696-2-e1418245589987-150x15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23533" y="1841383"/>
            <a:ext cx="1844899" cy="1844899"/>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http://www.birthbythenumbers.org/wp-content/uploads/2013/10/1465389_10101985762867124_1921346801_n-150x15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5290" y="3699530"/>
            <a:ext cx="1391979" cy="1391979"/>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http://www.birthbythenumbers.org/wp-content/uploads/2013/10/IMG_1835-150x15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9528" y="3660787"/>
            <a:ext cx="1445191" cy="1445191"/>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http://www.birthbythenumbers.org/wp-content/uploads/2016/02/184448_10100118971816350_702871631_n-2-150x15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7437" y="3625513"/>
            <a:ext cx="1465996" cy="1465996"/>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http://www.birthbythenumbers.org/wp-content/uploads/2017/07/Veronica-e1501261281177-150x15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5380" y="3670313"/>
            <a:ext cx="1421196" cy="1421196"/>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http://www.birthbythenumbers.org/wp-content/uploads/2019/03/IMG_9357-2-150x15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77781" y="3658765"/>
            <a:ext cx="1345952" cy="13459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068" y="5584575"/>
            <a:ext cx="6427272" cy="707886"/>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www.birthbythenumbers.org</a:t>
            </a:r>
          </a:p>
        </p:txBody>
      </p:sp>
      <p:sp>
        <p:nvSpPr>
          <p:cNvPr id="21" name="Rectangle 20"/>
          <p:cNvSpPr/>
          <p:nvPr/>
        </p:nvSpPr>
        <p:spPr>
          <a:xfrm>
            <a:off x="5168378" y="6396335"/>
            <a:ext cx="6979731" cy="461665"/>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FACEBOOK</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 www.facebook.com/BirthByTheNumbers</a:t>
            </a:r>
          </a:p>
        </p:txBody>
      </p:sp>
      <p:sp>
        <p:nvSpPr>
          <p:cNvPr id="22" name="Rectangle 21"/>
          <p:cNvSpPr/>
          <p:nvPr/>
        </p:nvSpPr>
        <p:spPr>
          <a:xfrm>
            <a:off x="8816107" y="5971063"/>
            <a:ext cx="3332002" cy="461665"/>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Twitter: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@BirthNumbers</a:t>
            </a:r>
          </a:p>
        </p:txBody>
      </p:sp>
      <p:sp>
        <p:nvSpPr>
          <p:cNvPr id="23" name="Rectangle 22"/>
          <p:cNvSpPr/>
          <p:nvPr/>
        </p:nvSpPr>
        <p:spPr>
          <a:xfrm>
            <a:off x="7445090" y="5549175"/>
            <a:ext cx="4703019" cy="461665"/>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Email: </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birthbynumbers@gmail.com</a:t>
            </a:r>
          </a:p>
        </p:txBody>
      </p:sp>
      <p:sp>
        <p:nvSpPr>
          <p:cNvPr id="25" name="TextBox 24"/>
          <p:cNvSpPr txBox="1"/>
          <p:nvPr/>
        </p:nvSpPr>
        <p:spPr>
          <a:xfrm>
            <a:off x="9588" y="3218499"/>
            <a:ext cx="86857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Jordy</a:t>
            </a:r>
          </a:p>
        </p:txBody>
      </p:sp>
      <p:sp>
        <p:nvSpPr>
          <p:cNvPr id="26" name="TextBox 25"/>
          <p:cNvSpPr txBox="1"/>
          <p:nvPr/>
        </p:nvSpPr>
        <p:spPr>
          <a:xfrm>
            <a:off x="11231416" y="1374873"/>
            <a:ext cx="960584"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Staige</a:t>
            </a:r>
          </a:p>
        </p:txBody>
      </p:sp>
      <p:sp>
        <p:nvSpPr>
          <p:cNvPr id="27" name="TextBox 26"/>
          <p:cNvSpPr txBox="1"/>
          <p:nvPr/>
        </p:nvSpPr>
        <p:spPr>
          <a:xfrm>
            <a:off x="9656091" y="1357557"/>
            <a:ext cx="753732"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Lucy</a:t>
            </a:r>
          </a:p>
        </p:txBody>
      </p:sp>
      <p:sp>
        <p:nvSpPr>
          <p:cNvPr id="28" name="TextBox 27"/>
          <p:cNvSpPr txBox="1"/>
          <p:nvPr/>
        </p:nvSpPr>
        <p:spPr>
          <a:xfrm>
            <a:off x="6771420" y="1313774"/>
            <a:ext cx="917302"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Corey</a:t>
            </a:r>
          </a:p>
        </p:txBody>
      </p:sp>
      <p:sp>
        <p:nvSpPr>
          <p:cNvPr id="29" name="TextBox 28"/>
          <p:cNvSpPr txBox="1"/>
          <p:nvPr/>
        </p:nvSpPr>
        <p:spPr>
          <a:xfrm>
            <a:off x="4894560" y="1309301"/>
            <a:ext cx="832216"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Ruby</a:t>
            </a:r>
          </a:p>
        </p:txBody>
      </p:sp>
      <p:sp>
        <p:nvSpPr>
          <p:cNvPr id="30" name="TextBox 29"/>
          <p:cNvSpPr txBox="1"/>
          <p:nvPr/>
        </p:nvSpPr>
        <p:spPr>
          <a:xfrm>
            <a:off x="1525833" y="4653836"/>
            <a:ext cx="1050288"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Allison</a:t>
            </a:r>
          </a:p>
        </p:txBody>
      </p:sp>
      <p:sp>
        <p:nvSpPr>
          <p:cNvPr id="31" name="TextBox 30"/>
          <p:cNvSpPr txBox="1"/>
          <p:nvPr/>
        </p:nvSpPr>
        <p:spPr>
          <a:xfrm>
            <a:off x="5392448" y="3121381"/>
            <a:ext cx="902491"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Sarah</a:t>
            </a:r>
          </a:p>
        </p:txBody>
      </p:sp>
      <p:sp>
        <p:nvSpPr>
          <p:cNvPr id="32" name="TextBox 31"/>
          <p:cNvSpPr txBox="1"/>
          <p:nvPr/>
        </p:nvSpPr>
        <p:spPr>
          <a:xfrm>
            <a:off x="3597421" y="3171405"/>
            <a:ext cx="1317733"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Christina</a:t>
            </a:r>
          </a:p>
        </p:txBody>
      </p:sp>
      <p:sp>
        <p:nvSpPr>
          <p:cNvPr id="33" name="TextBox 32"/>
          <p:cNvSpPr txBox="1"/>
          <p:nvPr/>
        </p:nvSpPr>
        <p:spPr>
          <a:xfrm>
            <a:off x="1786609" y="3237863"/>
            <a:ext cx="789512"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Kylia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p:cNvSpPr txBox="1"/>
          <p:nvPr/>
        </p:nvSpPr>
        <p:spPr>
          <a:xfrm>
            <a:off x="5619373" y="4815658"/>
            <a:ext cx="1296637"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Veronica</a:t>
            </a:r>
          </a:p>
        </p:txBody>
      </p:sp>
      <p:sp>
        <p:nvSpPr>
          <p:cNvPr id="35" name="TextBox 34"/>
          <p:cNvSpPr txBox="1"/>
          <p:nvPr/>
        </p:nvSpPr>
        <p:spPr>
          <a:xfrm>
            <a:off x="2954525" y="4830316"/>
            <a:ext cx="1208023"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Brittany</a:t>
            </a:r>
          </a:p>
        </p:txBody>
      </p:sp>
      <p:sp>
        <p:nvSpPr>
          <p:cNvPr id="36" name="TextBox 35"/>
          <p:cNvSpPr txBox="1"/>
          <p:nvPr/>
        </p:nvSpPr>
        <p:spPr>
          <a:xfrm>
            <a:off x="4346980" y="4867911"/>
            <a:ext cx="1043684"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Jessica</a:t>
            </a:r>
          </a:p>
        </p:txBody>
      </p:sp>
      <p:sp>
        <p:nvSpPr>
          <p:cNvPr id="37" name="TextBox 36"/>
          <p:cNvSpPr txBox="1"/>
          <p:nvPr/>
        </p:nvSpPr>
        <p:spPr>
          <a:xfrm>
            <a:off x="8619240" y="4793485"/>
            <a:ext cx="652038"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Kali</a:t>
            </a:r>
          </a:p>
        </p:txBody>
      </p:sp>
      <p:sp>
        <p:nvSpPr>
          <p:cNvPr id="39" name="TextBox 38"/>
          <p:cNvSpPr txBox="1"/>
          <p:nvPr/>
        </p:nvSpPr>
        <p:spPr>
          <a:xfrm>
            <a:off x="7259022" y="3157929"/>
            <a:ext cx="836704"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Katie</a:t>
            </a:r>
          </a:p>
        </p:txBody>
      </p:sp>
      <p:sp>
        <p:nvSpPr>
          <p:cNvPr id="40" name="TextBox 39"/>
          <p:cNvSpPr txBox="1"/>
          <p:nvPr/>
        </p:nvSpPr>
        <p:spPr>
          <a:xfrm>
            <a:off x="9137604" y="3192149"/>
            <a:ext cx="1317990"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Sheridan</a:t>
            </a: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0936" y="3693411"/>
            <a:ext cx="2269618" cy="1276660"/>
          </a:xfrm>
          <a:prstGeom prst="rect">
            <a:avLst/>
          </a:prstGeom>
        </p:spPr>
      </p:pic>
      <p:sp>
        <p:nvSpPr>
          <p:cNvPr id="41" name="TextBox 40"/>
          <p:cNvSpPr txBox="1"/>
          <p:nvPr/>
        </p:nvSpPr>
        <p:spPr>
          <a:xfrm>
            <a:off x="142651" y="5001472"/>
            <a:ext cx="916982"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Ebere</a:t>
            </a:r>
          </a:p>
        </p:txBody>
      </p:sp>
      <p:pic>
        <p:nvPicPr>
          <p:cNvPr id="5" name="81A26BB4-BFEE-4A2A-9A7A-9A9841B831AC" descr="822096EC-D137-4941-83D6-069249DAC46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73185" y="10660"/>
            <a:ext cx="2486318" cy="186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http://www.birthbythenumbers.org/wp-content/uploads/2018/01/20170317_160554-150x15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9051" y="-1424"/>
            <a:ext cx="1860331" cy="1860331"/>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106095" y="1394639"/>
            <a:ext cx="625492"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Lee</a:t>
            </a:r>
          </a:p>
        </p:txBody>
      </p:sp>
      <p:sp>
        <p:nvSpPr>
          <p:cNvPr id="45" name="TextBox 44"/>
          <p:cNvSpPr txBox="1"/>
          <p:nvPr/>
        </p:nvSpPr>
        <p:spPr>
          <a:xfrm>
            <a:off x="3929451" y="66096"/>
            <a:ext cx="894156"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Maya</a:t>
            </a:r>
          </a:p>
        </p:txBody>
      </p:sp>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602502" y="1822236"/>
            <a:ext cx="1894298" cy="1894298"/>
          </a:xfrm>
          <a:prstGeom prst="rect">
            <a:avLst/>
          </a:prstGeom>
        </p:spPr>
      </p:pic>
      <p:sp>
        <p:nvSpPr>
          <p:cNvPr id="46" name="TextBox 45"/>
          <p:cNvSpPr txBox="1"/>
          <p:nvPr/>
        </p:nvSpPr>
        <p:spPr>
          <a:xfrm>
            <a:off x="10675636" y="3218499"/>
            <a:ext cx="1217128"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Annette</a:t>
            </a:r>
          </a:p>
        </p:txBody>
      </p:sp>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922" y="-28155"/>
            <a:ext cx="1347559" cy="1887062"/>
          </a:xfrm>
          <a:prstGeom prst="rect">
            <a:avLst/>
          </a:prstGeom>
        </p:spPr>
      </p:pic>
      <p:sp>
        <p:nvSpPr>
          <p:cNvPr id="49" name="TextBox 48"/>
          <p:cNvSpPr txBox="1"/>
          <p:nvPr/>
        </p:nvSpPr>
        <p:spPr>
          <a:xfrm>
            <a:off x="336072" y="1357557"/>
            <a:ext cx="732893"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Sam</a:t>
            </a: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610904" y="3677851"/>
            <a:ext cx="1055264" cy="1407019"/>
          </a:xfrm>
          <a:prstGeom prst="rect">
            <a:avLst/>
          </a:prstGeom>
        </p:spPr>
      </p:pic>
      <p:sp>
        <p:nvSpPr>
          <p:cNvPr id="52" name="TextBox 51"/>
          <p:cNvSpPr txBox="1"/>
          <p:nvPr/>
        </p:nvSpPr>
        <p:spPr>
          <a:xfrm>
            <a:off x="9610904" y="4813961"/>
            <a:ext cx="1168910"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Isabelle</a:t>
            </a:r>
          </a:p>
        </p:txBody>
      </p:sp>
      <p:pic>
        <p:nvPicPr>
          <p:cNvPr id="2050" name="Picture 2" descr="IMG_4949">
            <a:extLst>
              <a:ext uri="{FF2B5EF4-FFF2-40B4-BE49-F238E27FC236}">
                <a16:creationId xmlns:a16="http://schemas.microsoft.com/office/drawing/2014/main" id="{BA9CEED2-141D-5D07-07A9-F7A30D59AC1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086670" y="3677851"/>
            <a:ext cx="1204104" cy="13212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7AC167-FC48-8434-3681-9A72139FE569}"/>
              </a:ext>
            </a:extLst>
          </p:cNvPr>
          <p:cNvSpPr txBox="1"/>
          <p:nvPr/>
        </p:nvSpPr>
        <p:spPr>
          <a:xfrm>
            <a:off x="7229347" y="4860448"/>
            <a:ext cx="1072730"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Juliana</a:t>
            </a:r>
          </a:p>
        </p:txBody>
      </p:sp>
      <p:pic>
        <p:nvPicPr>
          <p:cNvPr id="2052" name="Picture 4">
            <a:extLst>
              <a:ext uri="{FF2B5EF4-FFF2-40B4-BE49-F238E27FC236}">
                <a16:creationId xmlns:a16="http://schemas.microsoft.com/office/drawing/2014/main" id="{4CA30E95-8436-14B9-77F1-73BAF43DF4C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666167" y="3698821"/>
            <a:ext cx="1534633" cy="15475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3B12F0-FFEA-D726-501A-D7BD4990692F}"/>
              </a:ext>
            </a:extLst>
          </p:cNvPr>
          <p:cNvSpPr txBox="1"/>
          <p:nvPr/>
        </p:nvSpPr>
        <p:spPr>
          <a:xfrm>
            <a:off x="11040760" y="4884668"/>
            <a:ext cx="856325"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Gene</a:t>
            </a:r>
          </a:p>
        </p:txBody>
      </p:sp>
    </p:spTree>
    <p:extLst>
      <p:ext uri="{BB962C8B-B14F-4D97-AF65-F5344CB8AC3E}">
        <p14:creationId xmlns:p14="http://schemas.microsoft.com/office/powerpoint/2010/main" val="88302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pPr algn="ctr">
              <a:spcBef>
                <a:spcPts val="0"/>
              </a:spcBef>
            </a:pPr>
            <a:r>
              <a:rPr lang="en-US" sz="3600" b="1" dirty="0">
                <a:solidFill>
                  <a:prstClr val="black"/>
                </a:solidFill>
                <a:latin typeface="+mn-lt"/>
              </a:rPr>
              <a:t>Percent of all births at home, or in a birthing center, United States, 1989-2021</a:t>
            </a:r>
            <a:endParaRPr lang="en-US" sz="3600" dirty="0">
              <a:latin typeface="+mn-lt"/>
            </a:endParaRPr>
          </a:p>
        </p:txBody>
      </p:sp>
      <p:graphicFrame>
        <p:nvGraphicFramePr>
          <p:cNvPr id="4" name="Content Placeholder 3"/>
          <p:cNvGraphicFramePr>
            <a:graphicFrameLocks noGrp="1"/>
          </p:cNvGraphicFramePr>
          <p:nvPr>
            <p:ph idx="1"/>
          </p:nvPr>
        </p:nvGraphicFramePr>
        <p:xfrm>
          <a:off x="652847" y="1259845"/>
          <a:ext cx="10812934" cy="507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3700495" y="3087674"/>
            <a:ext cx="1966859" cy="830997"/>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FF"/>
                </a:solidFill>
                <a:effectLst/>
                <a:uLnTx/>
                <a:uFillTx/>
                <a:latin typeface="Calibri" panose="020F0502020204030204"/>
                <a:ea typeface="+mn-ea"/>
                <a:cs typeface="+mn-cs"/>
              </a:rPr>
              <a:t>Total home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FF"/>
                </a:solidFill>
                <a:effectLst/>
                <a:uLnTx/>
                <a:uFillTx/>
                <a:latin typeface="Calibri" panose="020F0502020204030204"/>
                <a:ea typeface="+mn-ea"/>
                <a:cs typeface="+mn-cs"/>
              </a:rPr>
              <a:t>birth center</a:t>
            </a:r>
          </a:p>
        </p:txBody>
      </p:sp>
      <p:sp>
        <p:nvSpPr>
          <p:cNvPr id="6" name="Text Box 4"/>
          <p:cNvSpPr txBox="1">
            <a:spLocks noChangeArrowheads="1"/>
          </p:cNvSpPr>
          <p:nvPr/>
        </p:nvSpPr>
        <p:spPr bwMode="auto">
          <a:xfrm>
            <a:off x="4833829" y="4096999"/>
            <a:ext cx="110682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B050"/>
                </a:solidFill>
                <a:effectLst/>
                <a:uLnTx/>
                <a:uFillTx/>
                <a:latin typeface="Calibri" panose="020F0502020204030204"/>
                <a:ea typeface="+mn-ea"/>
                <a:cs typeface="+mn-cs"/>
              </a:rPr>
              <a:t>Home</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xt Box 5"/>
          <p:cNvSpPr txBox="1">
            <a:spLocks noChangeArrowheads="1"/>
          </p:cNvSpPr>
          <p:nvPr/>
        </p:nvSpPr>
        <p:spPr bwMode="auto">
          <a:xfrm>
            <a:off x="4348241" y="4545356"/>
            <a:ext cx="2078005" cy="461665"/>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Birthing center</a:t>
            </a:r>
          </a:p>
        </p:txBody>
      </p:sp>
      <p:sp>
        <p:nvSpPr>
          <p:cNvPr id="8" name="TextBox 1"/>
          <p:cNvSpPr txBox="1"/>
          <p:nvPr/>
        </p:nvSpPr>
        <p:spPr>
          <a:xfrm>
            <a:off x="1451189" y="3071553"/>
            <a:ext cx="822994" cy="584775"/>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42,021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(1.04%)</a:t>
            </a:r>
          </a:p>
        </p:txBody>
      </p:sp>
      <p:sp>
        <p:nvSpPr>
          <p:cNvPr id="9" name="TextBox 1"/>
          <p:cNvSpPr txBox="1"/>
          <p:nvPr/>
        </p:nvSpPr>
        <p:spPr>
          <a:xfrm>
            <a:off x="6334702" y="2372934"/>
            <a:ext cx="914434" cy="830997"/>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32,770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(0.56%)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(2004)</a:t>
            </a:r>
          </a:p>
        </p:txBody>
      </p:sp>
      <p:cxnSp>
        <p:nvCxnSpPr>
          <p:cNvPr id="10" name="Straight Arrow Connector 9"/>
          <p:cNvCxnSpPr>
            <a:stCxn id="9" idx="2"/>
          </p:cNvCxnSpPr>
          <p:nvPr/>
        </p:nvCxnSpPr>
        <p:spPr>
          <a:xfrm flipH="1">
            <a:off x="6079331" y="3203931"/>
            <a:ext cx="712588" cy="8652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
          <p:cNvSpPr txBox="1"/>
          <p:nvPr/>
        </p:nvSpPr>
        <p:spPr>
          <a:xfrm>
            <a:off x="10765278" y="1419913"/>
            <a:ext cx="914400" cy="646331"/>
          </a:xfrm>
          <a:prstGeom prst="rect">
            <a:avLst/>
          </a:prstGeom>
          <a:noFill/>
          <a:ln>
            <a:solidFill>
              <a:srgbClr val="0000FF"/>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75,805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(2.07%)</a:t>
            </a:r>
          </a:p>
        </p:txBody>
      </p:sp>
      <p:sp>
        <p:nvSpPr>
          <p:cNvPr id="15" name="TextBox 1"/>
          <p:cNvSpPr txBox="1"/>
          <p:nvPr/>
        </p:nvSpPr>
        <p:spPr>
          <a:xfrm>
            <a:off x="3083179" y="1419931"/>
            <a:ext cx="3866322" cy="846141"/>
          </a:xfrm>
          <a:prstGeom prst="rect">
            <a:avLst/>
          </a:prstGeom>
          <a:solidFill>
            <a:srgbClr val="C000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270% Increase 2004 – 2021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roportion</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home &amp; </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bc</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births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
          <p:cNvSpPr txBox="1"/>
          <p:nvPr/>
        </p:nvSpPr>
        <p:spPr>
          <a:xfrm>
            <a:off x="10816119" y="2488445"/>
            <a:ext cx="914400" cy="646331"/>
          </a:xfrm>
          <a:prstGeom prst="rect">
            <a:avLst/>
          </a:prstGeom>
          <a:noFill/>
          <a:ln>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51,695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1.41%</a:t>
            </a:r>
          </a:p>
        </p:txBody>
      </p:sp>
      <p:sp>
        <p:nvSpPr>
          <p:cNvPr id="14" name="TextBox 1"/>
          <p:cNvSpPr txBox="1"/>
          <p:nvPr/>
        </p:nvSpPr>
        <p:spPr>
          <a:xfrm>
            <a:off x="10846229" y="3703265"/>
            <a:ext cx="914400" cy="646331"/>
          </a:xfrm>
          <a:prstGeom prst="rect">
            <a:avLst/>
          </a:prstGeom>
          <a:noFill/>
          <a:ln>
            <a:solidFill>
              <a:srgbClr val="C0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24,110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0.66%</a:t>
            </a:r>
          </a:p>
        </p:txBody>
      </p:sp>
      <p:sp>
        <p:nvSpPr>
          <p:cNvPr id="3" name="TextBox 2"/>
          <p:cNvSpPr txBox="1"/>
          <p:nvPr/>
        </p:nvSpPr>
        <p:spPr>
          <a:xfrm>
            <a:off x="35219" y="6571447"/>
            <a:ext cx="72959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Source: NCHS Annual Birth Reports &amp; CDC Wonder Datafile.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https://wonder.cdc.gov/natality.html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7" name="Rectangle 3"/>
          <p:cNvSpPr>
            <a:spLocks noChangeArrowheads="1"/>
          </p:cNvSpPr>
          <p:nvPr/>
        </p:nvSpPr>
        <p:spPr bwMode="auto">
          <a:xfrm>
            <a:off x="9184388" y="6420691"/>
            <a:ext cx="2967223" cy="369332"/>
          </a:xfrm>
          <a:prstGeom prst="rect">
            <a:avLst/>
          </a:prstGeom>
          <a:noFill/>
          <a:ln w="9525">
            <a:solidFill>
              <a:schemeClr val="accent1"/>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www.BirthByTheNumbers.org</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TextBox 10"/>
          <p:cNvSpPr txBox="1"/>
          <p:nvPr/>
        </p:nvSpPr>
        <p:spPr>
          <a:xfrm rot="16200000">
            <a:off x="122542" y="3071573"/>
            <a:ext cx="115672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Percent</a:t>
            </a:r>
          </a:p>
        </p:txBody>
      </p:sp>
    </p:spTree>
    <p:extLst>
      <p:ext uri="{BB962C8B-B14F-4D97-AF65-F5344CB8AC3E}">
        <p14:creationId xmlns:p14="http://schemas.microsoft.com/office/powerpoint/2010/main" val="284030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752600" y="457200"/>
            <a:ext cx="8678862" cy="5410200"/>
          </a:xfrm>
          <a:solidFill>
            <a:schemeClr val="tx1"/>
          </a:solidFill>
          <a:ln w="38100">
            <a:solidFill>
              <a:srgbClr val="000080"/>
            </a:solidFill>
            <a:miter lim="800000"/>
            <a:headEnd/>
            <a:tailEnd/>
          </a:ln>
        </p:spPr>
        <p:txBody>
          <a:bodyPr/>
          <a:lstStyle/>
          <a:p>
            <a:pPr eaLnBrk="1" hangingPunct="1">
              <a:lnSpc>
                <a:spcPct val="80000"/>
              </a:lnSpc>
              <a:buFontTx/>
              <a:buNone/>
            </a:pPr>
            <a:endParaRPr lang="en-US" sz="2800" dirty="0"/>
          </a:p>
          <a:p>
            <a:pPr algn="ctr" eaLnBrk="1" hangingPunct="1">
              <a:lnSpc>
                <a:spcPct val="80000"/>
              </a:lnSpc>
              <a:buFontTx/>
              <a:buNone/>
            </a:pPr>
            <a:endParaRPr lang="en-US" sz="5400" i="1" dirty="0"/>
          </a:p>
          <a:p>
            <a:pPr algn="ctr" eaLnBrk="1" hangingPunct="1">
              <a:lnSpc>
                <a:spcPct val="80000"/>
              </a:lnSpc>
              <a:buFontTx/>
              <a:buNone/>
            </a:pPr>
            <a:r>
              <a:rPr lang="en-US" sz="6000" i="1" dirty="0">
                <a:latin typeface="Calibri" panose="020F0502020204030204" pitchFamily="34" charset="0"/>
              </a:rPr>
              <a:t>Is the U.S. really doing as badly as it seems in international comparisons?</a:t>
            </a:r>
          </a:p>
          <a:p>
            <a:pPr eaLnBrk="1" hangingPunct="1">
              <a:lnSpc>
                <a:spcPct val="80000"/>
              </a:lnSpc>
              <a:buFontTx/>
              <a:buNone/>
            </a:pPr>
            <a:endParaRPr lang="en-US" sz="6000" dirty="0">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152400"/>
            <a:ext cx="8763000" cy="914400"/>
          </a:xfrm>
          <a:solidFill>
            <a:schemeClr val="tx1"/>
          </a:solidFill>
        </p:spPr>
        <p:txBody>
          <a:bodyPr/>
          <a:lstStyle/>
          <a:p>
            <a:pPr eaLnBrk="1" hangingPunct="1"/>
            <a:r>
              <a:rPr lang="en-US" sz="4000" b="1"/>
              <a:t>Is the U.S. really doing that badly?</a:t>
            </a:r>
          </a:p>
        </p:txBody>
      </p:sp>
      <p:sp>
        <p:nvSpPr>
          <p:cNvPr id="31747" name="Rectangle 3"/>
          <p:cNvSpPr>
            <a:spLocks noGrp="1" noChangeArrowheads="1"/>
          </p:cNvSpPr>
          <p:nvPr>
            <p:ph type="body" idx="1"/>
          </p:nvPr>
        </p:nvSpPr>
        <p:spPr>
          <a:xfrm>
            <a:off x="1981200" y="1219200"/>
            <a:ext cx="8382000" cy="5105400"/>
          </a:xfrm>
          <a:solidFill>
            <a:schemeClr val="tx1"/>
          </a:solidFill>
          <a:ln w="38100">
            <a:solidFill>
              <a:srgbClr val="000080"/>
            </a:solidFill>
            <a:miter lim="800000"/>
            <a:headEnd/>
            <a:tailEnd/>
          </a:ln>
        </p:spPr>
        <p:txBody>
          <a:bodyPr/>
          <a:lstStyle/>
          <a:p>
            <a:pPr algn="ctr" eaLnBrk="1" hangingPunct="1">
              <a:lnSpc>
                <a:spcPct val="90000"/>
              </a:lnSpc>
              <a:buFontTx/>
              <a:buNone/>
            </a:pPr>
            <a:r>
              <a:rPr lang="en-US" sz="4000" b="1" i="1" dirty="0">
                <a:solidFill>
                  <a:srgbClr val="CC0000"/>
                </a:solidFill>
              </a:rPr>
              <a:t>How Do we Compare Outcomes?</a:t>
            </a:r>
          </a:p>
          <a:p>
            <a:pPr algn="ctr" eaLnBrk="1" hangingPunct="1">
              <a:lnSpc>
                <a:spcPct val="90000"/>
              </a:lnSpc>
              <a:buFontTx/>
              <a:buNone/>
            </a:pPr>
            <a:r>
              <a:rPr lang="en-US" sz="4000" b="1" dirty="0"/>
              <a:t>Neonatal Mortality Rate</a:t>
            </a:r>
          </a:p>
          <a:p>
            <a:pPr algn="ctr" eaLnBrk="1" hangingPunct="1">
              <a:lnSpc>
                <a:spcPct val="90000"/>
              </a:lnSpc>
              <a:buFontTx/>
              <a:buNone/>
            </a:pPr>
            <a:endParaRPr lang="en-US" i="1" dirty="0"/>
          </a:p>
          <a:p>
            <a:pPr algn="ctr" eaLnBrk="1" hangingPunct="1">
              <a:lnSpc>
                <a:spcPct val="90000"/>
              </a:lnSpc>
              <a:buFontTx/>
              <a:buNone/>
            </a:pPr>
            <a:r>
              <a:rPr lang="en-US" b="1" i="1" dirty="0"/>
              <a:t>Infant Deaths in </a:t>
            </a:r>
          </a:p>
          <a:p>
            <a:pPr algn="ctr" eaLnBrk="1" hangingPunct="1">
              <a:lnSpc>
                <a:spcPct val="90000"/>
              </a:lnSpc>
              <a:buFontTx/>
              <a:buNone/>
            </a:pPr>
            <a:r>
              <a:rPr lang="en-US" b="1" i="1" dirty="0"/>
              <a:t>First 28 days </a:t>
            </a:r>
          </a:p>
          <a:p>
            <a:pPr algn="ctr" eaLnBrk="1" hangingPunct="1">
              <a:lnSpc>
                <a:spcPct val="90000"/>
              </a:lnSpc>
              <a:buFontTx/>
              <a:buNone/>
            </a:pPr>
            <a:r>
              <a:rPr lang="en-US" b="1" i="1" dirty="0"/>
              <a:t>X 1,000</a:t>
            </a:r>
          </a:p>
          <a:p>
            <a:pPr algn="ctr" eaLnBrk="1" hangingPunct="1">
              <a:lnSpc>
                <a:spcPct val="90000"/>
              </a:lnSpc>
              <a:buFontTx/>
              <a:buNone/>
            </a:pPr>
            <a:r>
              <a:rPr lang="en-US" i="1" dirty="0"/>
              <a:t>________________</a:t>
            </a:r>
            <a:r>
              <a:rPr lang="en-US" i="1" u="sng" dirty="0"/>
              <a:t>        </a:t>
            </a:r>
          </a:p>
          <a:p>
            <a:pPr algn="ctr" eaLnBrk="1" hangingPunct="1">
              <a:lnSpc>
                <a:spcPct val="90000"/>
              </a:lnSpc>
              <a:buFontTx/>
              <a:buNone/>
            </a:pPr>
            <a:r>
              <a:rPr lang="en-US" b="1" i="1" dirty="0"/>
              <a:t>Live </a:t>
            </a:r>
          </a:p>
          <a:p>
            <a:pPr algn="ctr" eaLnBrk="1" hangingPunct="1">
              <a:lnSpc>
                <a:spcPct val="90000"/>
              </a:lnSpc>
              <a:buFontTx/>
              <a:buNone/>
            </a:pPr>
            <a:r>
              <a:rPr lang="en-US" b="1" i="1" dirty="0"/>
              <a:t>Births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972800" cy="639762"/>
          </a:xfrm>
        </p:spPr>
        <p:txBody>
          <a:bodyPr/>
          <a:lstStyle/>
          <a:p>
            <a:r>
              <a:rPr lang="en-US" sz="4000" b="1" dirty="0">
                <a:solidFill>
                  <a:srgbClr val="000000"/>
                </a:solidFill>
                <a:latin typeface="Calibri" panose="020F0502020204030204" pitchFamily="34" charset="0"/>
              </a:rPr>
              <a:t>Outcomes: Comparative Neonatal Mortality Rates</a:t>
            </a:r>
            <a:endParaRPr lang="en-US" sz="4000"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809742575"/>
              </p:ext>
            </p:extLst>
          </p:nvPr>
        </p:nvGraphicFramePr>
        <p:xfrm>
          <a:off x="190500" y="533400"/>
          <a:ext cx="11810999" cy="6407150"/>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27813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4190999">
                  <a:extLst>
                    <a:ext uri="{9D8B030D-6E8A-4147-A177-3AD203B41FA5}">
                      <a16:colId xmlns:a16="http://schemas.microsoft.com/office/drawing/2014/main" val="20005"/>
                    </a:ext>
                  </a:extLst>
                </a:gridCol>
              </a:tblGrid>
              <a:tr h="362027">
                <a:tc>
                  <a:txBody>
                    <a:bodyPr/>
                    <a:lstStyle/>
                    <a:p>
                      <a:r>
                        <a:rPr lang="en-US" sz="1800" dirty="0">
                          <a:solidFill>
                            <a:srgbClr val="000000"/>
                          </a:solidFill>
                          <a:latin typeface="Calibri" panose="020F0502020204030204" pitchFamily="34" charset="0"/>
                        </a:rPr>
                        <a:t>Rank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Country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sz="1800" dirty="0">
                        <a:solidFill>
                          <a:srgbClr val="000000"/>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Country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sz="1800" dirty="0">
                        <a:solidFill>
                          <a:srgbClr val="000000"/>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Country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62027">
                <a:tc>
                  <a:txBody>
                    <a:bodyPr/>
                    <a:lstStyle/>
                    <a:p>
                      <a:pPr algn="l" fontAlgn="b"/>
                      <a:r>
                        <a:rPr lang="en-US" sz="1600" b="0" i="0" u="none" strike="noStrike" dirty="0">
                          <a:solidFill>
                            <a:srgbClr val="000000"/>
                          </a:solidFill>
                          <a:effectLst/>
                          <a:latin typeface="Calibri" panose="020F0502020204030204" pitchFamily="34" charset="0"/>
                        </a:rPr>
                        <a:t>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Andorra </a:t>
                      </a:r>
                      <a:r>
                        <a:rPr lang="en-US" sz="1800" b="1" i="0" u="none" strike="noStrike" dirty="0">
                          <a:solidFill>
                            <a:srgbClr val="0000FF"/>
                          </a:solidFill>
                          <a:effectLst/>
                          <a:latin typeface="Calibri" panose="020F0502020204030204" pitchFamily="34" charset="0"/>
                        </a:rPr>
                        <a:t>(1)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Hungary</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China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41616167"/>
                  </a:ext>
                </a:extLst>
              </a:tr>
              <a:tr h="362027">
                <a:tc>
                  <a:txBody>
                    <a:bodyPr/>
                    <a:lstStyle/>
                    <a:p>
                      <a:pPr algn="l" fontAlgn="b"/>
                      <a:r>
                        <a:rPr lang="en-US" sz="1600" b="0" i="0" u="none" strike="noStrike" dirty="0">
                          <a:solidFill>
                            <a:srgbClr val="000000"/>
                          </a:solidFill>
                          <a:effectLst/>
                          <a:latin typeface="Calibri" panose="020F0502020204030204" pitchFamily="34" charset="0"/>
                        </a:rPr>
                        <a:t>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Belarus</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Ireland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Croatia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362027">
                <a:tc>
                  <a:txBody>
                    <a:bodyPr/>
                    <a:lstStyle/>
                    <a:p>
                      <a:pPr algn="l" fontAlgn="b"/>
                      <a:r>
                        <a:rPr lang="en-US" sz="1600" b="0" i="0" u="none" strike="noStrike" dirty="0">
                          <a:solidFill>
                            <a:srgbClr val="000000"/>
                          </a:solidFill>
                          <a:effectLst/>
                          <a:latin typeface="Calibri" panose="020F0502020204030204" pitchFamily="34" charset="0"/>
                        </a:rPr>
                        <a:t>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Finland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Israel</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Denmark</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362027">
                <a:tc>
                  <a:txBody>
                    <a:bodyPr/>
                    <a:lstStyle/>
                    <a:p>
                      <a:pPr algn="l" fontAlgn="b"/>
                      <a:r>
                        <a:rPr lang="en-US" sz="1600" b="0" i="0" u="none" strike="noStrike" dirty="0">
                          <a:solidFill>
                            <a:srgbClr val="000000"/>
                          </a:solidFill>
                          <a:effectLst/>
                          <a:latin typeface="Calibri" panose="020F0502020204030204" pitchFamily="34" charset="0"/>
                        </a:rPr>
                        <a:t>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Montenegro</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Italy</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France</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362027">
                <a:tc>
                  <a:txBody>
                    <a:bodyPr/>
                    <a:lstStyle/>
                    <a:p>
                      <a:pPr algn="l" fontAlgn="b"/>
                      <a:r>
                        <a:rPr lang="en-US" sz="1600" b="0" i="0" u="none" strike="noStrike" dirty="0">
                          <a:solidFill>
                            <a:srgbClr val="000000"/>
                          </a:solidFill>
                          <a:effectLst/>
                          <a:latin typeface="Calibri" panose="020F0502020204030204" pitchFamily="34" charset="0"/>
                        </a:rPr>
                        <a:t>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Norway</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Latvia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Netherlands</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r h="362027">
                <a:tc>
                  <a:txBody>
                    <a:bodyPr/>
                    <a:lstStyle/>
                    <a:p>
                      <a:pPr algn="l" fontAlgn="b"/>
                      <a:r>
                        <a:rPr lang="en-US" sz="1600" b="0" i="0" u="none" strike="noStrike" dirty="0">
                          <a:solidFill>
                            <a:srgbClr val="000000"/>
                          </a:solidFill>
                          <a:effectLst/>
                          <a:latin typeface="Calibri" panose="020F0502020204030204" pitchFamily="34" charset="0"/>
                        </a:rPr>
                        <a:t>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Republic of Korea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Lithuania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New Zealand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362027">
                <a:tc>
                  <a:txBody>
                    <a:bodyPr/>
                    <a:lstStyle/>
                    <a:p>
                      <a:pPr algn="l" fontAlgn="b"/>
                      <a:r>
                        <a:rPr lang="en-US" sz="1600" b="0" i="0" u="none" strike="noStrike" dirty="0">
                          <a:solidFill>
                            <a:srgbClr val="000000"/>
                          </a:solidFill>
                          <a:effectLst/>
                          <a:latin typeface="Calibri" panose="020F0502020204030204" pitchFamily="34" charset="0"/>
                        </a:rPr>
                        <a:t>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Slovenia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Luxembourg</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Poland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362027">
                <a:tc>
                  <a:txBody>
                    <a:bodyPr/>
                    <a:lstStyle/>
                    <a:p>
                      <a:pPr algn="l" fontAlgn="b"/>
                      <a:r>
                        <a:rPr lang="en-US" sz="1600" b="0" i="0" u="none" strike="noStrike" dirty="0">
                          <a:solidFill>
                            <a:srgbClr val="000000"/>
                          </a:solidFill>
                          <a:effectLst/>
                          <a:latin typeface="Calibri" panose="020F0502020204030204" pitchFamily="34" charset="0"/>
                        </a:rPr>
                        <a:t>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Sweden</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Monaco</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Romania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7"/>
                  </a:ext>
                </a:extLst>
              </a:tr>
              <a:tr h="362027">
                <a:tc>
                  <a:txBody>
                    <a:bodyPr/>
                    <a:lstStyle/>
                    <a:p>
                      <a:pPr algn="l" fontAlgn="b"/>
                      <a:r>
                        <a:rPr lang="en-US" sz="1600" b="0" i="0" u="none" strike="noStrike" dirty="0">
                          <a:solidFill>
                            <a:srgbClr val="000000"/>
                          </a:solidFill>
                          <a:effectLst/>
                          <a:latin typeface="Calibri" panose="020F0502020204030204" pitchFamily="34" charset="0"/>
                        </a:rPr>
                        <a:t>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Australia </a:t>
                      </a:r>
                      <a:r>
                        <a:rPr lang="en-US" sz="1800" b="1" i="0" u="none" strike="noStrike" dirty="0">
                          <a:solidFill>
                            <a:srgbClr val="0000FF"/>
                          </a:solidFill>
                          <a:effectLst/>
                          <a:latin typeface="Calibri" panose="020F0502020204030204" pitchFamily="34" charset="0"/>
                        </a:rPr>
                        <a:t>(2)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Portugal</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Saudi Arabia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8"/>
                  </a:ext>
                </a:extLst>
              </a:tr>
              <a:tr h="362027">
                <a:tc>
                  <a:txBody>
                    <a:bodyPr/>
                    <a:lstStyle/>
                    <a:p>
                      <a:pPr algn="l" fontAlgn="b"/>
                      <a:r>
                        <a:rPr lang="en-US" sz="1600" b="0" i="0" u="none" strike="noStrike" dirty="0">
                          <a:solidFill>
                            <a:srgbClr val="000000"/>
                          </a:solidFill>
                          <a:effectLst/>
                          <a:latin typeface="Calibri" panose="020F0502020204030204" pitchFamily="34" charset="0"/>
                        </a:rPr>
                        <a:t>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Austria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Russian Federation</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Slovakia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9"/>
                  </a:ext>
                </a:extLst>
              </a:tr>
              <a:tr h="362027">
                <a:tc>
                  <a:txBody>
                    <a:bodyPr/>
                    <a:lstStyle/>
                    <a:p>
                      <a:pPr algn="l" fontAlgn="b"/>
                      <a:r>
                        <a:rPr lang="en-US" sz="1600" b="0" i="0" u="none" strike="noStrike" dirty="0">
                          <a:solidFill>
                            <a:srgbClr val="000000"/>
                          </a:solidFill>
                          <a:effectLst/>
                          <a:latin typeface="Calibri" panose="020F0502020204030204" pitchFamily="34" charset="0"/>
                        </a:rPr>
                        <a:t>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Belgium</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Spain</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Switzerland</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0"/>
                  </a:ext>
                </a:extLst>
              </a:tr>
              <a:tr h="362027">
                <a:tc>
                  <a:txBody>
                    <a:bodyPr/>
                    <a:lstStyle/>
                    <a:p>
                      <a:pPr algn="l" fontAlgn="b"/>
                      <a:r>
                        <a:rPr lang="en-US" sz="1600" b="0" i="0" u="none" strike="noStrike" dirty="0">
                          <a:solidFill>
                            <a:srgbClr val="000000"/>
                          </a:solidFill>
                          <a:effectLst/>
                          <a:latin typeface="Calibri" panose="020F0502020204030204" pitchFamily="34" charset="0"/>
                        </a:rPr>
                        <a:t>12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Cuba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rPr>
                        <a:t>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Antigua and Barbuda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cs typeface="Calibri" panose="020F0502020204030204" pitchFamily="34" charset="0"/>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United Kingdom</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1"/>
                  </a:ext>
                </a:extLst>
              </a:tr>
              <a:tr h="362027">
                <a:tc>
                  <a:txBody>
                    <a:bodyPr/>
                    <a:lstStyle/>
                    <a:p>
                      <a:pPr algn="l" fontAlgn="b"/>
                      <a:r>
                        <a:rPr lang="en-US" sz="1600" b="0" i="0" u="none" strike="noStrike" dirty="0">
                          <a:solidFill>
                            <a:srgbClr val="000000"/>
                          </a:solidFill>
                          <a:effectLst/>
                          <a:latin typeface="Calibri" panose="020F0502020204030204" pitchFamily="34" charset="0"/>
                        </a:rPr>
                        <a:t>13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Cyprus</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1" u="none" strike="noStrike" dirty="0">
                          <a:solidFill>
                            <a:srgbClr val="C00000"/>
                          </a:solidFill>
                          <a:effectLst/>
                          <a:latin typeface="Calibri" panose="020F0502020204030204" pitchFamily="34" charset="0"/>
                        </a:rPr>
                        <a:t>United States of America </a:t>
                      </a:r>
                      <a:r>
                        <a:rPr lang="en-US" sz="1800" b="1" i="0" u="none" strike="noStrike" dirty="0">
                          <a:solidFill>
                            <a:srgbClr val="0000FF"/>
                          </a:solidFill>
                          <a:effectLst/>
                          <a:latin typeface="Calibri" panose="020F0502020204030204" pitchFamily="34" charset="0"/>
                        </a:rPr>
                        <a:t>(3)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b="0" dirty="0">
                          <a:solidFill>
                            <a:srgbClr val="000000"/>
                          </a:solidFill>
                          <a:latin typeface="Calibri" panose="020F0502020204030204" pitchFamily="34" charset="0"/>
                          <a:cs typeface="Calibri" panose="020F0502020204030204" pitchFamily="34" charset="0"/>
                        </a:rPr>
                        <a:t>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endParaRPr lang="en-US" sz="2400" b="1" i="0" u="none" strike="noStrike" dirty="0">
                        <a:solidFill>
                          <a:srgbClr val="0000FF"/>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2"/>
                  </a:ext>
                </a:extLst>
              </a:tr>
              <a:tr h="0">
                <a:tc>
                  <a:txBody>
                    <a:bodyPr/>
                    <a:lstStyle/>
                    <a:p>
                      <a:pPr algn="l" fontAlgn="b"/>
                      <a:r>
                        <a:rPr lang="en-US" sz="1600" b="0" i="0" u="none" strike="noStrike" dirty="0">
                          <a:solidFill>
                            <a:srgbClr val="000000"/>
                          </a:solidFill>
                          <a:effectLst/>
                          <a:latin typeface="Calibri" panose="020F0502020204030204" pitchFamily="34" charset="0"/>
                        </a:rPr>
                        <a:t>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Czechia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Bahrain </a:t>
                      </a:r>
                      <a:endParaRPr lang="en-US" sz="1800" b="1" i="0" u="none" strike="noStrike" dirty="0">
                        <a:solidFill>
                          <a:srgbClr val="0000FF"/>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sz="1800" b="0" dirty="0">
                        <a:solidFill>
                          <a:srgbClr val="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Source: WHO. </a:t>
                      </a:r>
                      <a:r>
                        <a:rPr lang="en-US" sz="1800" b="0" i="1" kern="1200" dirty="0">
                          <a:solidFill>
                            <a:srgbClr val="000000"/>
                          </a:solidFill>
                          <a:effectLst/>
                          <a:latin typeface="Calibri" panose="020F0502020204030204" pitchFamily="34" charset="0"/>
                          <a:ea typeface="+mn-ea"/>
                          <a:cs typeface="+mn-cs"/>
                        </a:rPr>
                        <a:t>World Health Statistics 2022</a:t>
                      </a:r>
                    </a:p>
                    <a:p>
                      <a:pPr algn="l" fontAlgn="b"/>
                      <a:endParaRPr lang="en-US" sz="1800" b="1" i="1" u="none" strike="noStrike" dirty="0">
                        <a:solidFill>
                          <a:srgbClr val="C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3"/>
                  </a:ext>
                </a:extLst>
              </a:tr>
              <a:tr h="362027">
                <a:tc>
                  <a:txBody>
                    <a:bodyPr/>
                    <a:lstStyle/>
                    <a:p>
                      <a:pPr algn="l" fontAlgn="b"/>
                      <a:r>
                        <a:rPr lang="en-US" sz="1600" b="0" i="0" u="none" strike="noStrike" dirty="0">
                          <a:solidFill>
                            <a:srgbClr val="000000"/>
                          </a:solidFill>
                          <a:effectLst/>
                          <a:latin typeface="Calibri" panose="020F0502020204030204" pitchFamily="34" charset="0"/>
                        </a:rPr>
                        <a:t>15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Germany</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t>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Bulgaria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sz="1800" b="0" dirty="0">
                        <a:solidFill>
                          <a:srgbClr val="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14"/>
                  </a:ext>
                </a:extLst>
              </a:tr>
              <a:tr h="362027">
                <a:tc>
                  <a:txBody>
                    <a:bodyPr/>
                    <a:lstStyle/>
                    <a:p>
                      <a:pPr algn="l" fontAlgn="b"/>
                      <a:r>
                        <a:rPr lang="en-US" sz="1600" b="0" i="0" u="none" strike="noStrike" dirty="0">
                          <a:solidFill>
                            <a:srgbClr val="000000"/>
                          </a:solidFill>
                          <a:effectLst/>
                          <a:latin typeface="Calibri" panose="020F0502020204030204" pitchFamily="34" charset="0"/>
                        </a:rPr>
                        <a:t>16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Greece</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en-US" sz="1800" dirty="0">
                          <a:solidFill>
                            <a:srgbClr val="000000"/>
                          </a:solidFill>
                          <a:latin typeface="Calibri" panose="020F0502020204030204" pitchFamily="34" charset="0"/>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l" fontAlgn="b"/>
                      <a:r>
                        <a:rPr lang="en-US" sz="1800" b="0" i="0" u="none" strike="noStrike" dirty="0">
                          <a:solidFill>
                            <a:srgbClr val="000000"/>
                          </a:solidFill>
                          <a:effectLst/>
                          <a:latin typeface="Calibri" panose="020F0502020204030204" pitchFamily="34" charset="0"/>
                        </a:rPr>
                        <a:t>Canada</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kern="1200" dirty="0">
                        <a:solidFill>
                          <a:srgbClr val="C00000"/>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0784812"/>
      </p:ext>
    </p:extLst>
  </p:cSld>
  <p:clrMapOvr>
    <a:masterClrMapping/>
  </p:clrMapOvr>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18013</TotalTime>
  <Words>6116</Words>
  <Application>Microsoft Office PowerPoint</Application>
  <PresentationFormat>Widescreen</PresentationFormat>
  <Paragraphs>706</Paragraphs>
  <Slides>56</Slides>
  <Notes>48</Notes>
  <HiddenSlides>0</HiddenSlides>
  <MMClips>0</MMClips>
  <ScaleCrop>false</ScaleCrop>
  <HeadingPairs>
    <vt:vector size="6" baseType="variant">
      <vt:variant>
        <vt:lpstr>Fonts Used</vt:lpstr>
      </vt:variant>
      <vt:variant>
        <vt:i4>6</vt:i4>
      </vt:variant>
      <vt:variant>
        <vt:lpstr>Theme</vt:lpstr>
      </vt:variant>
      <vt:variant>
        <vt:i4>20</vt:i4>
      </vt:variant>
      <vt:variant>
        <vt:lpstr>Slide Titles</vt:lpstr>
      </vt:variant>
      <vt:variant>
        <vt:i4>56</vt:i4>
      </vt:variant>
    </vt:vector>
  </HeadingPairs>
  <TitlesOfParts>
    <vt:vector size="82" baseType="lpstr">
      <vt:lpstr>Arial</vt:lpstr>
      <vt:lpstr>Calibri</vt:lpstr>
      <vt:lpstr>Calibri Light</vt:lpstr>
      <vt:lpstr>FrizQuadrata BT</vt:lpstr>
      <vt:lpstr>Times New Roman</vt:lpstr>
      <vt:lpstr>Verdana</vt:lpstr>
      <vt:lpstr>Default Design</vt:lpstr>
      <vt:lpstr>2_Custom Design</vt:lpstr>
      <vt:lpstr>1_Custom Design</vt:lpstr>
      <vt:lpstr>Custom Design</vt:lpstr>
      <vt:lpstr>3_Office Theme</vt:lpstr>
      <vt:lpstr>6_Office Theme</vt:lpstr>
      <vt:lpstr>2_Office Theme</vt:lpstr>
      <vt:lpstr>3_Default Design</vt:lpstr>
      <vt:lpstr>Office Theme</vt:lpstr>
      <vt:lpstr>7_Office Theme</vt:lpstr>
      <vt:lpstr>4_Office Theme</vt:lpstr>
      <vt:lpstr>14_Default Design</vt:lpstr>
      <vt:lpstr>5_Office Theme</vt:lpstr>
      <vt:lpstr>8_Office Theme</vt:lpstr>
      <vt:lpstr>1_Default Design</vt:lpstr>
      <vt:lpstr>10_Office Theme</vt:lpstr>
      <vt:lpstr>11_Office Theme</vt:lpstr>
      <vt:lpstr>12_Office Theme</vt:lpstr>
      <vt:lpstr>13_Office Theme</vt:lpstr>
      <vt:lpstr>9_Office Theme</vt:lpstr>
      <vt:lpstr>PowerPoint Presentation</vt:lpstr>
      <vt:lpstr>Total U.S. Births, 1990-2022</vt:lpstr>
      <vt:lpstr>U.S. Fertility Rates (per 1,000) by Race/Ethnicity, 1989-2022</vt:lpstr>
      <vt:lpstr>Fears of a “Majority/Minority” of births are unfounded…for now  Proportion of all U.S. Births, 1989-2022*</vt:lpstr>
      <vt:lpstr>Prematurity(&lt;37 weeks) and Low Birthweight (&lt;2500 grams), U.S., 1981-2022*</vt:lpstr>
      <vt:lpstr>Percent of all births at home, or in a birthing center, United States, 1989-2021</vt:lpstr>
      <vt:lpstr>PowerPoint Presentation</vt:lpstr>
      <vt:lpstr>Is the U.S. really doing that badly?</vt:lpstr>
      <vt:lpstr>Outcomes: Comparative Neonatal Mortality Rates</vt:lpstr>
      <vt:lpstr>Outcomes: Comparative Neonatal Mortality Rates</vt:lpstr>
      <vt:lpstr>Outcomes</vt:lpstr>
      <vt:lpstr>What’s a Fair Comparison with the US?</vt:lpstr>
      <vt:lpstr>PowerPoint Presentation</vt:lpstr>
      <vt:lpstr>How is the U.S. doing relative to comparison countries?</vt:lpstr>
      <vt:lpstr>Neonatal Mortality Rates (per 1,000 births), 2020, Industrialized Countries with 100,000+ Births</vt:lpstr>
      <vt:lpstr>Neonatal Mortality Rates (per 1,000 births), 2020, Industrialized Countries with 100,000+ Births</vt:lpstr>
      <vt:lpstr>Perinatal Mortality Rates (per 1,000 births), 2020, Industrialized Countries 100,000+ Births</vt:lpstr>
      <vt:lpstr>Maternal Mortality Ratios</vt:lpstr>
      <vt:lpstr>Maternal Mortality Ratios (per 100,000 births), 2017-19</vt:lpstr>
      <vt:lpstr>U.S. Maternal Mortality Ratio (per 100,000 births ) in 2021 Compared to Industrialized Countries with 300,000+  births, 2019-2020</vt:lpstr>
      <vt:lpstr>U.S. Maternal Mortality Ratio (per 100,000 births ) in 2021 Compared to Industrialized Countries with 300,000+  births, 2019-2020</vt:lpstr>
      <vt:lpstr>PowerPoint Presentation</vt:lpstr>
      <vt:lpstr>Pregnancy Related Mortality# by State*,  Pre-pandemic (2018, 2019, 2020Q1)</vt:lpstr>
      <vt:lpstr>Pregnancy Related Mortality* by State, Pandemic (2020 Q2-Q4, 2021)</vt:lpstr>
      <vt:lpstr>Are things Getting Better or Worse? </vt:lpstr>
      <vt:lpstr>Are things Getting Better or Worse? Yes </vt:lpstr>
      <vt:lpstr>Are things Getting Better or Worse? Yes Things are getting better in the U.S., but at a slower pace than comparable countries</vt:lpstr>
      <vt:lpstr>Examining Trends  over Time</vt:lpstr>
      <vt:lpstr>Neonatal Mortality Rate (per 1,000 births), 2000-2020, U.S., &amp; Ave. for Industrialized Countries*</vt:lpstr>
      <vt:lpstr>Neonatal Mortality Rate (per 1,000 births), 2000-2020, U.S., &amp; Ave. for Industrialized Countries*</vt:lpstr>
      <vt:lpstr>PowerPoint Presentation</vt:lpstr>
      <vt:lpstr>Perinatal Mortality Rates, 2000-2020 , U.S., &amp; Ave. for Industrialized Countries*</vt:lpstr>
      <vt:lpstr>PowerPoint Presentation</vt:lpstr>
      <vt:lpstr>What about process?  </vt:lpstr>
      <vt:lpstr>PowerPoint Presentation</vt:lpstr>
      <vt:lpstr>Total cesarean rates by race/ethnicity, U.S. 1989-2022</vt:lpstr>
      <vt:lpstr>Total cesarean rates by race/ethnicity, U.S. 2003-2022</vt:lpstr>
      <vt:lpstr>Primary Cesarean and VBAC Rates, U.S., 1989-2021</vt:lpstr>
      <vt:lpstr>Cesarean Rates (%) in Industrialized Countries* with 100,000+ Births, 2020</vt:lpstr>
      <vt:lpstr>Trends in Overall Cesarean Rate (per 1,000) 1990 – 2020, Countries with Current Highest &amp; Lowest Rates </vt:lpstr>
      <vt:lpstr>Cesarean Trends (%) U.S. &amp; OECD Countries, 2000-21 </vt:lpstr>
      <vt:lpstr>VBAC Rates Industrialized Countries, 2015</vt:lpstr>
      <vt:lpstr>Do High Rates of Intervention Matter?  The shifting of gestational age in the U.S. </vt:lpstr>
      <vt:lpstr>Gestational Age, U.S. All Births, 1990</vt:lpstr>
      <vt:lpstr>Gestational Age, U. S., All Births, 2021</vt:lpstr>
      <vt:lpstr>Gestational Age, U. S., All Births, 1990, 2021</vt:lpstr>
      <vt:lpstr>Gestational Age Distribution by Place of Birth, U. S., 2021</vt:lpstr>
      <vt:lpstr>Is it hopeless?  What can be done</vt:lpstr>
      <vt:lpstr>PowerPoint Presentation</vt:lpstr>
      <vt:lpstr>www.acog.org/Resources_And_Publications/Obstetric_Care_Consensus_Series/Safe_Prevention_of_the_Primary_Cesarean_Delivery</vt:lpstr>
      <vt:lpstr>http://www.choicesinchildbirth.org/</vt:lpstr>
      <vt:lpstr>childbirthconnection.org/</vt:lpstr>
      <vt:lpstr>www.ourbodiesourselves.org/</vt:lpstr>
      <vt:lpstr>Quality Maternal &amp; Newborn Care Framework</vt:lpstr>
      <vt:lpstr>PowerPoint Presentation</vt:lpstr>
      <vt:lpstr>PowerPoint Presentation</vt:lpstr>
    </vt:vector>
  </TitlesOfParts>
  <Company>Office of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Cesarean Section on Demand</dc:title>
  <dc:creator>Gene Declercq</dc:creator>
  <cp:lastModifiedBy>Declercq, Eugene</cp:lastModifiedBy>
  <cp:revision>735</cp:revision>
  <cp:lastPrinted>2013-07-07T22:01:18Z</cp:lastPrinted>
  <dcterms:created xsi:type="dcterms:W3CDTF">2007-09-19T15:53:18Z</dcterms:created>
  <dcterms:modified xsi:type="dcterms:W3CDTF">2023-06-03T02:29:37Z</dcterms:modified>
</cp:coreProperties>
</file>