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68" r:id="rId3"/>
    <p:sldId id="490" r:id="rId4"/>
    <p:sldId id="484" r:id="rId5"/>
    <p:sldId id="488" r:id="rId6"/>
    <p:sldId id="489" r:id="rId7"/>
    <p:sldId id="493" r:id="rId8"/>
    <p:sldId id="486" r:id="rId9"/>
    <p:sldId id="375" r:id="rId10"/>
    <p:sldId id="491" r:id="rId11"/>
    <p:sldId id="492" r:id="rId1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6D9FF"/>
    <a:srgbClr val="FF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BF-41AE-9FD6-D77316CA5474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44F-46BF-8872-5B4C1C6AE5F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8C87C97-0E75-4220-A33E-0240677F105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BF-41AE-9FD6-D77316CA5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U.S. All</c:v>
                </c:pt>
                <c:pt idx="1">
                  <c:v>U.S. White Non-Hispanic</c:v>
                </c:pt>
                <c:pt idx="2">
                  <c:v>Korea</c:v>
                </c:pt>
                <c:pt idx="3">
                  <c:v>U.K.</c:v>
                </c:pt>
                <c:pt idx="4">
                  <c:v>France</c:v>
                </c:pt>
                <c:pt idx="5">
                  <c:v>Canada</c:v>
                </c:pt>
                <c:pt idx="6">
                  <c:v>Germany</c:v>
                </c:pt>
                <c:pt idx="7">
                  <c:v>Australia</c:v>
                </c:pt>
                <c:pt idx="8">
                  <c:v>Japan</c:v>
                </c:pt>
                <c:pt idx="9">
                  <c:v>Spain</c:v>
                </c:pt>
                <c:pt idx="10">
                  <c:v>Italy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14.8</c:v>
                </c:pt>
                <c:pt idx="1">
                  <c:v>11.3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BF-41AE-9FD6-D77316CA5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232464"/>
        <c:axId val="227232856"/>
      </c:barChart>
      <c:catAx>
        <c:axId val="22723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32856"/>
        <c:crosses val="autoZero"/>
        <c:auto val="1"/>
        <c:lblAlgn val="ctr"/>
        <c:lblOffset val="100"/>
        <c:noMultiLvlLbl val="0"/>
      </c:catAx>
      <c:valAx>
        <c:axId val="227232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3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15-19</c:v>
                </c:pt>
              </c:strCache>
            </c:strRef>
          </c:tx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 formatCode="General">
                  <c:v>28.1</c:v>
                </c:pt>
                <c:pt idx="1">
                  <c:v>28.3</c:v>
                </c:pt>
                <c:pt idx="2">
                  <c:v>27.4</c:v>
                </c:pt>
                <c:pt idx="3">
                  <c:v>26.4</c:v>
                </c:pt>
                <c:pt idx="4">
                  <c:v>26.8</c:v>
                </c:pt>
                <c:pt idx="5" formatCode="General">
                  <c:v>29.1</c:v>
                </c:pt>
                <c:pt idx="6" formatCode="General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FC-4821-B1BC-569F309EDE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20-24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0.0</c:formatCode>
                <c:ptCount val="7"/>
                <c:pt idx="0" formatCode="General">
                  <c:v>44.8</c:v>
                </c:pt>
                <c:pt idx="1">
                  <c:v>44</c:v>
                </c:pt>
                <c:pt idx="2">
                  <c:v>44.2</c:v>
                </c:pt>
                <c:pt idx="3">
                  <c:v>44.1</c:v>
                </c:pt>
                <c:pt idx="4">
                  <c:v>44</c:v>
                </c:pt>
                <c:pt idx="5" formatCode="General">
                  <c:v>46.5</c:v>
                </c:pt>
                <c:pt idx="6" formatCode="General">
                  <c:v>50.2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FC-4821-B1BC-569F309EDE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25-29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0.0</c:formatCode>
                <c:ptCount val="7"/>
                <c:pt idx="0" formatCode="General">
                  <c:v>55.7</c:v>
                </c:pt>
                <c:pt idx="1">
                  <c:v>55.9</c:v>
                </c:pt>
                <c:pt idx="2">
                  <c:v>57.2</c:v>
                </c:pt>
                <c:pt idx="3">
                  <c:v>56.8</c:v>
                </c:pt>
                <c:pt idx="4">
                  <c:v>58.2</c:v>
                </c:pt>
                <c:pt idx="5" formatCode="General">
                  <c:v>60.8</c:v>
                </c:pt>
                <c:pt idx="6" formatCode="General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FC-4821-B1BC-569F309EDE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30-34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Sheet1!$E$2:$E$8</c:f>
              <c:numCache>
                <c:formatCode>0.0</c:formatCode>
                <c:ptCount val="7"/>
                <c:pt idx="0">
                  <c:v>72.599999999999994</c:v>
                </c:pt>
                <c:pt idx="1">
                  <c:v>76.099999999999994</c:v>
                </c:pt>
                <c:pt idx="2">
                  <c:v>74.599999999999994</c:v>
                </c:pt>
                <c:pt idx="3">
                  <c:v>75.3</c:v>
                </c:pt>
                <c:pt idx="4">
                  <c:v>76.3</c:v>
                </c:pt>
                <c:pt idx="5">
                  <c:v>83.5</c:v>
                </c:pt>
                <c:pt idx="6">
                  <c:v>90.7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FC-4821-B1BC-569F309EDE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35-39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Sheet1!$F$2:$F$8</c:f>
              <c:numCache>
                <c:formatCode>0.0</c:formatCode>
                <c:ptCount val="7"/>
                <c:pt idx="0" formatCode="General">
                  <c:v>102.6</c:v>
                </c:pt>
                <c:pt idx="1">
                  <c:v>103</c:v>
                </c:pt>
                <c:pt idx="2">
                  <c:v>102.4</c:v>
                </c:pt>
                <c:pt idx="3">
                  <c:v>104.7</c:v>
                </c:pt>
                <c:pt idx="4">
                  <c:v>108.4</c:v>
                </c:pt>
                <c:pt idx="5" formatCode="General">
                  <c:v>110.1</c:v>
                </c:pt>
                <c:pt idx="6" formatCode="General">
                  <c:v>119.9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FC-4821-B1BC-569F309EDE4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40-44</c:v>
                </c:pt>
              </c:strCache>
            </c:strRef>
          </c:tx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Sheet1!$G$2:$G$8</c:f>
              <c:numCache>
                <c:formatCode>0.0</c:formatCode>
                <c:ptCount val="7"/>
                <c:pt idx="0">
                  <c:v>154.30000000000001</c:v>
                </c:pt>
                <c:pt idx="1">
                  <c:v>156.6</c:v>
                </c:pt>
                <c:pt idx="2">
                  <c:v>153.5</c:v>
                </c:pt>
                <c:pt idx="3">
                  <c:v>154.69999999999999</c:v>
                </c:pt>
                <c:pt idx="4">
                  <c:v>158.9</c:v>
                </c:pt>
                <c:pt idx="5">
                  <c:v>159</c:v>
                </c:pt>
                <c:pt idx="6">
                  <c:v>162.4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FC-4821-B1BC-569F309ED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4109816"/>
        <c:axId val="764100016"/>
      </c:lineChart>
      <c:catAx>
        <c:axId val="76410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100016"/>
        <c:crosses val="autoZero"/>
        <c:auto val="1"/>
        <c:lblAlgn val="ctr"/>
        <c:lblOffset val="100"/>
        <c:noMultiLvlLbl val="0"/>
      </c:catAx>
      <c:valAx>
        <c:axId val="764100016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109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D-43C3-B597-52D3CC4D8E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D-43C3-B597-52D3CC4D8E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D-43C3-B597-52D3CC4D8E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AD-43C3-B597-52D3CC4D8E7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AD-43C3-B597-52D3CC4D8E78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Before Delivery</c:v>
                </c:pt>
                <c:pt idx="1">
                  <c:v>Day of Delivery or termination</c:v>
                </c:pt>
                <c:pt idx="2">
                  <c:v>1-6 days after</c:v>
                </c:pt>
                <c:pt idx="3">
                  <c:v>7-41 days after</c:v>
                </c:pt>
                <c:pt idx="4">
                  <c:v>42-365 days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0.30499999999999999</c:v>
                </c:pt>
                <c:pt idx="1">
                  <c:v>0.16800000000000001</c:v>
                </c:pt>
                <c:pt idx="2">
                  <c:v>0.182</c:v>
                </c:pt>
                <c:pt idx="3">
                  <c:v>0.21299999999999999</c:v>
                </c:pt>
                <c:pt idx="4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AD-43C3-B597-52D3CC4D8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0.61351</cdr:x>
      <cdr:y>0.07327</cdr:y>
    </cdr:from>
    <cdr:to>
      <cdr:x>0.77041</cdr:x>
      <cdr:y>0.16921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60087" y="364286"/>
          <a:ext cx="1370787" cy="477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Before Delivery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0.64963</cdr:x>
      <cdr:y>0.81946</cdr:y>
    </cdr:from>
    <cdr:to>
      <cdr:x>0.78479</cdr:x>
      <cdr:y>0.89941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75602" y="4074378"/>
          <a:ext cx="1180851" cy="397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Day of Delivery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0.16385</cdr:x>
      <cdr:y>0.04985</cdr:y>
    </cdr:from>
    <cdr:to>
      <cdr:x>0.29901</cdr:x>
      <cdr:y>0.1298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31497" y="247847"/>
          <a:ext cx="1180852" cy="397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/>
            <a:t>42-365 Days PPM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0.03991</cdr:x>
      <cdr:y>0.46003</cdr:y>
    </cdr:from>
    <cdr:to>
      <cdr:x>0.17507</cdr:x>
      <cdr:y>0.53998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8698" y="2287268"/>
          <a:ext cx="1180851" cy="397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/>
            <a:t>7-41 Days PPM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0.17776</cdr:x>
      <cdr:y>0.83879</cdr:y>
    </cdr:from>
    <cdr:to>
      <cdr:x>0.31292</cdr:x>
      <cdr:y>0.91874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53013" y="4170495"/>
          <a:ext cx="1180852" cy="397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/>
            <a:t>1-6 Days PPM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8169C8-202D-4FF3-8050-10D840839D3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666B21-B629-4805-AC55-0B13AD9A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11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956DCF-5932-4E49-A6DC-EDDAB91303D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307F4A-99E2-41E1-BC74-57CCF272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If you have questions for us, please reach</a:t>
            </a:r>
            <a:r>
              <a:rPr lang="en-US" b="1" baseline="0" dirty="0" smtClean="0"/>
              <a:t> out to use at one of these addresses and follow us on Facebook and Twitter.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B45B-3865-4DF6-872C-E1074DA032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4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5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9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1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1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A3D8-CB77-4108-86EF-8E1201DA167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76FA-20B2-47EB-AEBA-7F02D022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thbythenumber.org/" TargetMode="External"/><Relationship Id="rId2" Type="http://schemas.openxmlformats.org/officeDocument/2006/relationships/hyperlink" Target="https://www.statnews.com/2018/08/22/maternal-deaths-women-health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69" y="191588"/>
            <a:ext cx="11866880" cy="41007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10</a:t>
            </a:r>
            <a:r>
              <a:rPr lang="en-US" sz="4800" b="1" dirty="0" smtClean="0">
                <a:latin typeface="+mn-lt"/>
              </a:rPr>
              <a:t> </a:t>
            </a:r>
            <a:r>
              <a:rPr lang="en-US" sz="4800" b="1" dirty="0" smtClean="0">
                <a:latin typeface="+mn-lt"/>
              </a:rPr>
              <a:t>Slides with Data </a:t>
            </a:r>
            <a:r>
              <a:rPr lang="en-US" sz="4800" b="1" dirty="0">
                <a:latin typeface="+mn-lt"/>
              </a:rPr>
              <a:t>Supporting the </a:t>
            </a:r>
            <a:r>
              <a:rPr lang="en-US" sz="4800" b="1" dirty="0" smtClean="0">
                <a:latin typeface="+mn-lt"/>
              </a:rPr>
              <a:t>op-ed</a:t>
            </a:r>
            <a:br>
              <a:rPr lang="en-US" sz="4800" b="1" dirty="0" smtClean="0">
                <a:latin typeface="+mn-lt"/>
              </a:rPr>
            </a:br>
            <a:r>
              <a:rPr lang="en-US" sz="4800" b="1" dirty="0" smtClean="0">
                <a:latin typeface="+mn-lt"/>
              </a:rPr>
              <a:t> </a:t>
            </a:r>
            <a:r>
              <a:rPr lang="en-US" sz="4400" b="1" dirty="0" smtClean="0">
                <a:latin typeface="+mn-lt"/>
              </a:rPr>
              <a:t>“</a:t>
            </a:r>
            <a:r>
              <a:rPr lang="en-US" sz="4400" dirty="0">
                <a:latin typeface="+mn-lt"/>
              </a:rPr>
              <a:t>Maternal deaths represent the canary in the coal mine for women’s health</a:t>
            </a:r>
            <a:r>
              <a:rPr lang="en-US" sz="4400" b="1" dirty="0" smtClean="0">
                <a:latin typeface="+mn-lt"/>
              </a:rPr>
              <a:t>”</a:t>
            </a:r>
            <a:br>
              <a:rPr lang="en-US" sz="4400" b="1" dirty="0" smtClean="0">
                <a:latin typeface="+mn-lt"/>
              </a:rPr>
            </a:br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Stat, </a:t>
            </a:r>
            <a:r>
              <a:rPr lang="en-US" sz="4000" b="1" dirty="0">
                <a:latin typeface="+mn-lt"/>
              </a:rPr>
              <a:t>August 22, </a:t>
            </a:r>
            <a:r>
              <a:rPr lang="en-US" sz="4000" b="1" dirty="0" smtClean="0">
                <a:latin typeface="+mn-lt"/>
              </a:rPr>
              <a:t>2018  </a:t>
            </a:r>
            <a:r>
              <a:rPr lang="en-US" sz="4000" b="1" dirty="0">
                <a:latin typeface="+mn-lt"/>
              </a:rPr>
              <a:t/>
            </a:r>
            <a:br>
              <a:rPr lang="en-US" sz="4000" b="1" dirty="0">
                <a:latin typeface="+mn-lt"/>
              </a:rPr>
            </a:br>
            <a:r>
              <a:rPr lang="en-US" sz="2200" dirty="0">
                <a:latin typeface="+mn-lt"/>
                <a:hlinkClick r:id="rId2"/>
              </a:rPr>
              <a:t>https://www.statnews.com/2018/08/22/maternal-deaths-women-health</a:t>
            </a:r>
            <a:r>
              <a:rPr lang="en-US" sz="2200" dirty="0" smtClean="0">
                <a:latin typeface="+mn-lt"/>
                <a:hlinkClick r:id="rId2"/>
              </a:rPr>
              <a:t>/</a:t>
            </a:r>
            <a:r>
              <a:rPr lang="en-US" sz="2200" dirty="0" smtClean="0">
                <a:latin typeface="+mn-lt"/>
              </a:rPr>
              <a:t>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336" y="4389120"/>
            <a:ext cx="10591800" cy="2291080"/>
          </a:xfrm>
        </p:spPr>
        <p:txBody>
          <a:bodyPr>
            <a:normAutofit/>
          </a:bodyPr>
          <a:lstStyle/>
          <a:p>
            <a:r>
              <a:rPr lang="en-US" sz="3500" dirty="0"/>
              <a:t>G</a:t>
            </a:r>
            <a:r>
              <a:rPr lang="en-US" sz="3500" dirty="0" smtClean="0"/>
              <a:t>ene Declercq, PhD</a:t>
            </a:r>
          </a:p>
          <a:p>
            <a:r>
              <a:rPr lang="en-US" sz="2800" dirty="0" smtClean="0"/>
              <a:t>Community Health Sciences Dept., </a:t>
            </a:r>
          </a:p>
          <a:p>
            <a:r>
              <a:rPr lang="en-US" sz="2800" dirty="0" smtClean="0"/>
              <a:t>Boston University SPH</a:t>
            </a:r>
          </a:p>
          <a:p>
            <a:r>
              <a:rPr lang="en-US" sz="2800" dirty="0" smtClean="0">
                <a:hlinkClick r:id="rId3"/>
              </a:rPr>
              <a:t>www.birthbythenumbers.org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7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44" y="0"/>
            <a:ext cx="9195486" cy="70433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State Eligibility for Medicaid Coverage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25795"/>
              </p:ext>
            </p:extLst>
          </p:nvPr>
        </p:nvGraphicFramePr>
        <p:xfrm>
          <a:off x="102972" y="947064"/>
          <a:ext cx="10066639" cy="5729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893">
                  <a:extLst>
                    <a:ext uri="{9D8B030D-6E8A-4147-A177-3AD203B41FA5}">
                      <a16:colId xmlns:a16="http://schemas.microsoft.com/office/drawing/2014/main" val="1026711887"/>
                    </a:ext>
                  </a:extLst>
                </a:gridCol>
                <a:gridCol w="2114460">
                  <a:extLst>
                    <a:ext uri="{9D8B030D-6E8A-4147-A177-3AD203B41FA5}">
                      <a16:colId xmlns:a16="http://schemas.microsoft.com/office/drawing/2014/main" val="3872384130"/>
                    </a:ext>
                  </a:extLst>
                </a:gridCol>
                <a:gridCol w="3161876">
                  <a:extLst>
                    <a:ext uri="{9D8B030D-6E8A-4147-A177-3AD203B41FA5}">
                      <a16:colId xmlns:a16="http://schemas.microsoft.com/office/drawing/2014/main" val="2834376361"/>
                    </a:ext>
                  </a:extLst>
                </a:gridCol>
                <a:gridCol w="2854410">
                  <a:extLst>
                    <a:ext uri="{9D8B030D-6E8A-4147-A177-3AD203B41FA5}">
                      <a16:colId xmlns:a16="http://schemas.microsoft.com/office/drawing/2014/main" val="3367383433"/>
                    </a:ext>
                  </a:extLst>
                </a:gridCol>
              </a:tblGrid>
              <a:tr h="3836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b="0" i="1" u="none" strike="noStrike" dirty="0" smtClean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States with toughest</a:t>
                      </a:r>
                      <a:r>
                        <a:rPr lang="en-US" sz="2400" b="0" i="1" u="none" strike="noStrike" baseline="0" dirty="0" smtClean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 eligibility for non-pregnant adult women. Percent of poverty level you must be </a:t>
                      </a:r>
                      <a:r>
                        <a:rPr lang="en-US" sz="2400" b="1" i="1" u="sng" strike="noStrike" baseline="0" dirty="0" smtClean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below</a:t>
                      </a:r>
                      <a:r>
                        <a:rPr lang="en-US" sz="2400" b="0" i="1" u="none" strike="noStrike" baseline="0" dirty="0" smtClean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 to qualify for Medicaid</a:t>
                      </a:r>
                      <a:endParaRPr lang="en-US" sz="2400" b="0" i="1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816583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% of poverty</a:t>
                      </a:r>
                      <a:r>
                        <a:rPr lang="en-US" sz="2000" b="0" i="0" u="none" strike="noStrike" baseline="0" dirty="0" smtClean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level not pregnant</a:t>
                      </a:r>
                      <a:endParaRPr lang="en-US" sz="20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$ Amount (family of 3)</a:t>
                      </a:r>
                      <a:endParaRPr lang="en-US" sz="20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% poverty level when pregnant</a:t>
                      </a:r>
                      <a:endParaRPr lang="en-US" sz="20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670205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Alabama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18%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$3,740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146%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36434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Texas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18%</a:t>
                      </a:r>
                      <a:endParaRPr lang="en-US" sz="2400" b="0" i="0" u="none" strike="noStrike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$3,740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203%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80536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Missouri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22%</a:t>
                      </a:r>
                      <a:endParaRPr lang="en-US" sz="2400" b="0" i="0" u="none" strike="noStrike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$4,571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201%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376473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Idaho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26%</a:t>
                      </a:r>
                      <a:endParaRPr lang="en-US" sz="2400" b="0" i="0" u="none" strike="noStrike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$5,402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138%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51254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Mississippi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27%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$5,610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199%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482502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Florida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33%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$6,857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196%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61528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Georgia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36%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$7,480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225%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48016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Kansas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$7,896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171%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482691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Virginia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$7,896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393D40"/>
                          </a:solidFill>
                          <a:effectLst/>
                          <a:latin typeface="Inherit"/>
                        </a:rPr>
                        <a:t>148%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31159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</a:rPr>
                        <a:t>N. Carolina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</a:rPr>
                        <a:t>43%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</a:rPr>
                        <a:t>$8,935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</a:rPr>
                        <a:t>201%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155210"/>
                  </a:ext>
                </a:extLst>
              </a:tr>
              <a:tr h="148790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25368"/>
                  </a:ext>
                </a:extLst>
              </a:tr>
              <a:tr h="38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</a:rPr>
                        <a:t>Massachusetts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</a:rPr>
                        <a:t>138%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</a:rPr>
                        <a:t>$28,676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</a:rPr>
                        <a:t>205%</a:t>
                      </a:r>
                      <a:endParaRPr lang="en-US" sz="2400" b="0" i="0" u="none" strike="noStrike" dirty="0">
                        <a:solidFill>
                          <a:srgbClr val="393D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121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7892" y="6054810"/>
            <a:ext cx="202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Kaiser Family Foundation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9611" y="0"/>
            <a:ext cx="2022389" cy="34778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Women are often dropped from Medicaid within 60 days of giving birth if they don’t meet the overall adult standard (e.g. by making more than $3,740 in Alabama) . 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08" y="1854300"/>
            <a:ext cx="7244190" cy="4080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2487" y="6396335"/>
            <a:ext cx="69797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FACEBOOK</a:t>
            </a:r>
            <a:r>
              <a:rPr lang="en-US" sz="2400" b="1" dirty="0">
                <a:solidFill>
                  <a:srgbClr val="0070C0"/>
                </a:solidFill>
              </a:rPr>
              <a:t>: www.facebook.com/BirthByTheNumbers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3718" y="5934670"/>
            <a:ext cx="33320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Twitter: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@</a:t>
            </a:r>
            <a:r>
              <a:rPr lang="en-US" sz="2400" b="1" dirty="0" err="1">
                <a:solidFill>
                  <a:srgbClr val="0070C0"/>
                </a:solidFill>
              </a:rPr>
              <a:t>BirthNumbers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048" y="6396335"/>
            <a:ext cx="47030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Email: </a:t>
            </a:r>
            <a:r>
              <a:rPr lang="en-US" sz="2400" b="1" dirty="0">
                <a:solidFill>
                  <a:srgbClr val="0070C0"/>
                </a:solidFill>
              </a:rPr>
              <a:t>birthbynumbers@gmail.com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632" y="0"/>
            <a:ext cx="1139292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For more data and free teaching materials go to: www.birthbythenumbers.org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nds in Pregnancy-Related Mortality in the United States, 1987-2013. This line graph represents the number of pregnancy-related deaths per 100,000 live births per year: 1987, 7.2; 1988, 9.4; 1989, 9.8; 1990, 10.0; 1991, 10.3; 1992, 10.8; 1993, 11.1; 1994, 12.9; 1995, 11.3; 1996, 11.3; 1997, 12.9; 1998, 12.0; 1999, 13.2; 2000, 14.5; 2001, 14.7; 2002, 14.1; 2003, 16.8; 2004, 15.2; 2005, 15.4; 2006, 15.7; 2007, 14.5; 2008, 15.5; 2009, 17.8; 2010, 16.7; 2011, 17.8; 2012, 15.9; 2013, 17.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87820"/>
            <a:ext cx="8527682" cy="612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9558" y="228600"/>
            <a:ext cx="67524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Pregnancy Related Mortality, </a:t>
            </a:r>
          </a:p>
          <a:p>
            <a:pPr algn="ctr"/>
            <a:r>
              <a:rPr lang="en-US" sz="3600" b="1" dirty="0" smtClean="0"/>
              <a:t>U.S., 1987-2013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76857" y="1968567"/>
            <a:ext cx="3326865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Racial Disparities</a:t>
            </a:r>
          </a:p>
          <a:p>
            <a:r>
              <a:rPr lang="en-US" sz="2400" dirty="0" smtClean="0"/>
              <a:t>Rates for 2011-13: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12.7   white women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43.5   black women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11.0   Hispanic  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14.4   other races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76857" y="4888523"/>
            <a:ext cx="3209636" cy="178190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Source: CDC. </a:t>
            </a:r>
            <a:br>
              <a:rPr lang="en-US" sz="2400" dirty="0" smtClean="0"/>
            </a:br>
            <a:r>
              <a:rPr lang="en-US" sz="2700" b="0" dirty="0" err="1"/>
              <a:t>Creanga</a:t>
            </a:r>
            <a:r>
              <a:rPr lang="en-US" sz="2700" b="0" dirty="0"/>
              <a:t>. Pregnancy-Related Mortality in the United States. </a:t>
            </a:r>
            <a:r>
              <a:rPr lang="en-US" sz="2700" b="0" i="1" dirty="0" err="1"/>
              <a:t>Obstet</a:t>
            </a:r>
            <a:r>
              <a:rPr lang="en-US" sz="2700" b="0" i="1" dirty="0"/>
              <a:t> </a:t>
            </a:r>
            <a:r>
              <a:rPr lang="en-US" sz="2700" b="0" i="1" dirty="0" err="1"/>
              <a:t>Gynecol</a:t>
            </a:r>
            <a:r>
              <a:rPr lang="en-US" sz="2700" b="0" i="1" dirty="0"/>
              <a:t> 2017</a:t>
            </a:r>
            <a:r>
              <a:rPr lang="en-US" sz="2700" b="0" dirty="0"/>
              <a:t>.</a:t>
            </a:r>
            <a:endParaRPr lang="en-US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9213483" y="0"/>
            <a:ext cx="2990239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U.S. trending upward since 1987 with wide racial disparities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4904" cy="16414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U.S. MMR* Compared to </a:t>
            </a:r>
            <a:r>
              <a:rPr lang="en-US" b="1" dirty="0" smtClean="0">
                <a:latin typeface="+mn-lt"/>
              </a:rPr>
              <a:t>Industrialized Countries </a:t>
            </a:r>
            <a:r>
              <a:rPr lang="en-US" b="1" dirty="0">
                <a:latin typeface="+mn-lt"/>
              </a:rPr>
              <a:t>with 300,000+  births, 2014, using WHO Estimates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88683"/>
              </p:ext>
            </p:extLst>
          </p:nvPr>
        </p:nvGraphicFramePr>
        <p:xfrm>
          <a:off x="1044146" y="2222772"/>
          <a:ext cx="10111154" cy="382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846" y="5846149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* Maternal Mortality Ratio per 100,000 births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74" y="6273225"/>
            <a:ext cx="1162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Source: </a:t>
            </a:r>
            <a:r>
              <a:rPr lang="en-US" sz="1600" i="1" dirty="0" smtClean="0">
                <a:solidFill>
                  <a:prstClr val="black"/>
                </a:solidFill>
              </a:rPr>
              <a:t>Maternal Mortality: 1990 to 2015</a:t>
            </a:r>
            <a:r>
              <a:rPr lang="en-US" sz="1600" dirty="0" smtClean="0">
                <a:solidFill>
                  <a:prstClr val="black"/>
                </a:solidFill>
              </a:rPr>
              <a:t> Estimates by WHO, UNICEF, UNFPA, World Bank Group &amp; UN Population Division. Geneva: 2015. U.S. rates estimated based on adjustment to pregnancy-related mortality rates in Creanga et al. </a:t>
            </a:r>
            <a:r>
              <a:rPr lang="en-US" sz="1600" i="1" dirty="0" err="1"/>
              <a:t>Obstet</a:t>
            </a:r>
            <a:r>
              <a:rPr lang="en-US" sz="1600" i="1" dirty="0"/>
              <a:t> </a:t>
            </a:r>
            <a:r>
              <a:rPr lang="en-US" sz="1600" i="1" dirty="0" err="1"/>
              <a:t>Gynecol</a:t>
            </a:r>
            <a:r>
              <a:rPr lang="en-US" sz="1600" i="1" dirty="0"/>
              <a:t> </a:t>
            </a:r>
            <a:r>
              <a:rPr lang="en-US" sz="1600" i="1" dirty="0" smtClean="0"/>
              <a:t>2017.</a:t>
            </a:r>
            <a:r>
              <a:rPr lang="en-US" sz="1600" dirty="0" smtClean="0">
                <a:solidFill>
                  <a:prstClr val="black"/>
                </a:solidFill>
              </a:rPr>
              <a:t>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2481" y="43784"/>
            <a:ext cx="3779519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U.S. ranks last among wealthy countries – even if you limit the U.S. to white mothers.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455" y="2592871"/>
            <a:ext cx="7077617" cy="2366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" y="0"/>
            <a:ext cx="4490223" cy="6855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8" y="0"/>
            <a:ext cx="6609480" cy="2731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40480" y="4303059"/>
            <a:ext cx="720761" cy="14001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31106" y="0"/>
            <a:ext cx="5271246" cy="224676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Death Rates for Women 15-44 all increasing in recent years while rates for other age groups continuing to decline or stay steady.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6250" y="6024871"/>
            <a:ext cx="665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/>
              <a:t>Xu </a:t>
            </a:r>
            <a:r>
              <a:rPr lang="en-US" sz="1600" dirty="0" smtClean="0"/>
              <a:t>J, </a:t>
            </a:r>
            <a:r>
              <a:rPr lang="en-US" sz="1600" dirty="0"/>
              <a:t>Murphy </a:t>
            </a:r>
            <a:r>
              <a:rPr lang="en-US" sz="1600" dirty="0" smtClean="0"/>
              <a:t>S, </a:t>
            </a:r>
            <a:r>
              <a:rPr lang="en-US" sz="1600" dirty="0" err="1"/>
              <a:t>Kochanek</a:t>
            </a:r>
            <a:r>
              <a:rPr lang="en-US" sz="1600" dirty="0"/>
              <a:t> </a:t>
            </a:r>
            <a:r>
              <a:rPr lang="en-US" sz="1600" dirty="0" smtClean="0"/>
              <a:t>K, </a:t>
            </a:r>
            <a:r>
              <a:rPr lang="en-US" sz="1600" dirty="0"/>
              <a:t>Bastian B, Arias E. </a:t>
            </a:r>
            <a:r>
              <a:rPr lang="en-US" sz="1600" i="1" dirty="0"/>
              <a:t>Deaths: Final data for 2016</a:t>
            </a:r>
            <a:r>
              <a:rPr lang="en-US" sz="1600" dirty="0"/>
              <a:t>. National Vital Statistics Reports; </a:t>
            </a:r>
            <a:r>
              <a:rPr lang="en-US" sz="1600" dirty="0" err="1"/>
              <a:t>vol</a:t>
            </a:r>
            <a:r>
              <a:rPr lang="en-US" sz="1600" dirty="0"/>
              <a:t> 67 no 5. Hyattsville, MD: National Center for Health Statistics. 2018. </a:t>
            </a:r>
          </a:p>
        </p:txBody>
      </p:sp>
    </p:spTree>
    <p:extLst>
      <p:ext uri="{BB962C8B-B14F-4D97-AF65-F5344CB8AC3E}">
        <p14:creationId xmlns:p14="http://schemas.microsoft.com/office/powerpoint/2010/main" val="39385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" y="106942"/>
            <a:ext cx="6821245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Female Death Rates (per 100,000) by Age, 2010-2016</a:t>
            </a:r>
            <a:endParaRPr lang="en-US" b="1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47019" y="493411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15-19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47019" y="459889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20-24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6348" y="429778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25-29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9975" y="392845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30-34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6691" y="3274619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35-39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3651" y="225145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40-44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85065" y="3012141"/>
            <a:ext cx="1376978" cy="14953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6843" y="6223129"/>
            <a:ext cx="1103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Annual Reports of </a:t>
            </a:r>
            <a:r>
              <a:rPr lang="en-US" i="1" dirty="0"/>
              <a:t>Deaths: Final </a:t>
            </a:r>
            <a:r>
              <a:rPr lang="en-US" i="1" dirty="0" smtClean="0"/>
              <a:t>data. (for respective years). </a:t>
            </a:r>
            <a:r>
              <a:rPr lang="en-US" dirty="0"/>
              <a:t>National Vital Statistics Reports; </a:t>
            </a:r>
            <a:r>
              <a:rPr lang="en-US" dirty="0" smtClean="0"/>
              <a:t>Hyattsville</a:t>
            </a:r>
            <a:r>
              <a:rPr lang="en-US" dirty="0"/>
              <a:t>, MD: National Center for Health Statistics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11379" y="25246"/>
            <a:ext cx="2280621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Looking specifically at 2010-2016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365125"/>
            <a:ext cx="8950362" cy="9257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Female Death Rates</a:t>
            </a:r>
            <a:r>
              <a:rPr lang="en-US" dirty="0"/>
              <a:t> by Age</a:t>
            </a:r>
            <a:r>
              <a:rPr lang="en-US" dirty="0" smtClean="0"/>
              <a:t> </a:t>
            </a:r>
            <a:r>
              <a:rPr lang="en-US" sz="4000" dirty="0" smtClean="0"/>
              <a:t>(per 100,000 in age group)</a:t>
            </a:r>
            <a:r>
              <a:rPr lang="en-US" dirty="0" smtClean="0"/>
              <a:t>, U.S., 2010-2016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329092"/>
              </p:ext>
            </p:extLst>
          </p:nvPr>
        </p:nvGraphicFramePr>
        <p:xfrm>
          <a:off x="939125" y="1451431"/>
          <a:ext cx="8882604" cy="4599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736">
                  <a:extLst>
                    <a:ext uri="{9D8B030D-6E8A-4147-A177-3AD203B41FA5}">
                      <a16:colId xmlns:a16="http://schemas.microsoft.com/office/drawing/2014/main" val="1370380680"/>
                    </a:ext>
                  </a:extLst>
                </a:gridCol>
                <a:gridCol w="1206978">
                  <a:extLst>
                    <a:ext uri="{9D8B030D-6E8A-4147-A177-3AD203B41FA5}">
                      <a16:colId xmlns:a16="http://schemas.microsoft.com/office/drawing/2014/main" val="1727580683"/>
                    </a:ext>
                  </a:extLst>
                </a:gridCol>
                <a:gridCol w="1206978">
                  <a:extLst>
                    <a:ext uri="{9D8B030D-6E8A-4147-A177-3AD203B41FA5}">
                      <a16:colId xmlns:a16="http://schemas.microsoft.com/office/drawing/2014/main" val="1005277773"/>
                    </a:ext>
                  </a:extLst>
                </a:gridCol>
                <a:gridCol w="1206978">
                  <a:extLst>
                    <a:ext uri="{9D8B030D-6E8A-4147-A177-3AD203B41FA5}">
                      <a16:colId xmlns:a16="http://schemas.microsoft.com/office/drawing/2014/main" val="4069194815"/>
                    </a:ext>
                  </a:extLst>
                </a:gridCol>
                <a:gridCol w="1206978">
                  <a:extLst>
                    <a:ext uri="{9D8B030D-6E8A-4147-A177-3AD203B41FA5}">
                      <a16:colId xmlns:a16="http://schemas.microsoft.com/office/drawing/2014/main" val="3573557315"/>
                    </a:ext>
                  </a:extLst>
                </a:gridCol>
                <a:gridCol w="1206978">
                  <a:extLst>
                    <a:ext uri="{9D8B030D-6E8A-4147-A177-3AD203B41FA5}">
                      <a16:colId xmlns:a16="http://schemas.microsoft.com/office/drawing/2014/main" val="3538436495"/>
                    </a:ext>
                  </a:extLst>
                </a:gridCol>
                <a:gridCol w="1206978">
                  <a:extLst>
                    <a:ext uri="{9D8B030D-6E8A-4147-A177-3AD203B41FA5}">
                      <a16:colId xmlns:a16="http://schemas.microsoft.com/office/drawing/2014/main" val="144034665"/>
                    </a:ext>
                  </a:extLst>
                </a:gridCol>
              </a:tblGrid>
              <a:tr h="47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Year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15-19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20-24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25-29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30-34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35-39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40-44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101481"/>
                  </a:ext>
                </a:extLst>
              </a:tr>
              <a:tr h="47232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28.1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44.8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55.7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72.6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102.6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154.3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69834"/>
                  </a:ext>
                </a:extLst>
              </a:tr>
              <a:tr h="47232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28.3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44.0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55.9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76.1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103.0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156.6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40324"/>
                  </a:ext>
                </a:extLst>
              </a:tr>
              <a:tr h="47232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27.4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44.2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57.2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74.6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102.4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153.5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878180"/>
                  </a:ext>
                </a:extLst>
              </a:tr>
              <a:tr h="47232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26.4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44.1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56.8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75.3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104.7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154.7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841122"/>
                  </a:ext>
                </a:extLst>
              </a:tr>
              <a:tr h="47232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26.8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44.0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58.2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76.3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158.9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77881"/>
                  </a:ext>
                </a:extLst>
              </a:tr>
              <a:tr h="47232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46.5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60.8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83.5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110.1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159.0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371402"/>
                  </a:ext>
                </a:extLst>
              </a:tr>
              <a:tr h="47232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>
                          <a:effectLst/>
                        </a:rPr>
                        <a:t>30.0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50.2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67.0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90.7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119.9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162.4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229206"/>
                  </a:ext>
                </a:extLst>
              </a:tr>
              <a:tr h="82116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2010-2016 Change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6.8%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12.1%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20.3%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24.9%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16.9%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5.2%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30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426" y="6211669"/>
            <a:ext cx="1103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Annual Reports of </a:t>
            </a:r>
            <a:r>
              <a:rPr lang="en-US" i="1" dirty="0"/>
              <a:t>Deaths: Final </a:t>
            </a:r>
            <a:r>
              <a:rPr lang="en-US" i="1" dirty="0" smtClean="0"/>
              <a:t>data. (for respective years). </a:t>
            </a:r>
            <a:r>
              <a:rPr lang="en-US" dirty="0"/>
              <a:t>National Vital Statistics Reports; </a:t>
            </a:r>
            <a:r>
              <a:rPr lang="en-US" dirty="0" smtClean="0"/>
              <a:t>Hyattsville</a:t>
            </a:r>
            <a:r>
              <a:rPr lang="en-US" dirty="0"/>
              <a:t>, MD: National Center for Health Statistics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9712" y="-1277"/>
            <a:ext cx="2162288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For those of you who prefer actual numbers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508838" cy="1325563"/>
          </a:xfrm>
        </p:spPr>
        <p:txBody>
          <a:bodyPr/>
          <a:lstStyle/>
          <a:p>
            <a:r>
              <a:rPr lang="en-US" dirty="0" smtClean="0"/>
              <a:t>Top 10 Causes of Death for Women 25-34 in 2010 &amp; 2016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81387"/>
              </p:ext>
            </p:extLst>
          </p:nvPr>
        </p:nvGraphicFramePr>
        <p:xfrm>
          <a:off x="397130" y="1367075"/>
          <a:ext cx="10898396" cy="4924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752">
                  <a:extLst>
                    <a:ext uri="{9D8B030D-6E8A-4147-A177-3AD203B41FA5}">
                      <a16:colId xmlns:a16="http://schemas.microsoft.com/office/drawing/2014/main" val="1797110299"/>
                    </a:ext>
                  </a:extLst>
                </a:gridCol>
                <a:gridCol w="2555670">
                  <a:extLst>
                    <a:ext uri="{9D8B030D-6E8A-4147-A177-3AD203B41FA5}">
                      <a16:colId xmlns:a16="http://schemas.microsoft.com/office/drawing/2014/main" val="939889724"/>
                    </a:ext>
                  </a:extLst>
                </a:gridCol>
                <a:gridCol w="612198">
                  <a:extLst>
                    <a:ext uri="{9D8B030D-6E8A-4147-A177-3AD203B41FA5}">
                      <a16:colId xmlns:a16="http://schemas.microsoft.com/office/drawing/2014/main" val="1147358315"/>
                    </a:ext>
                  </a:extLst>
                </a:gridCol>
                <a:gridCol w="612198">
                  <a:extLst>
                    <a:ext uri="{9D8B030D-6E8A-4147-A177-3AD203B41FA5}">
                      <a16:colId xmlns:a16="http://schemas.microsoft.com/office/drawing/2014/main" val="1004132943"/>
                    </a:ext>
                  </a:extLst>
                </a:gridCol>
                <a:gridCol w="612198">
                  <a:extLst>
                    <a:ext uri="{9D8B030D-6E8A-4147-A177-3AD203B41FA5}">
                      <a16:colId xmlns:a16="http://schemas.microsoft.com/office/drawing/2014/main" val="1409154400"/>
                    </a:ext>
                  </a:extLst>
                </a:gridCol>
                <a:gridCol w="143484">
                  <a:extLst>
                    <a:ext uri="{9D8B030D-6E8A-4147-A177-3AD203B41FA5}">
                      <a16:colId xmlns:a16="http://schemas.microsoft.com/office/drawing/2014/main" val="1806927514"/>
                    </a:ext>
                  </a:extLst>
                </a:gridCol>
                <a:gridCol w="445043">
                  <a:extLst>
                    <a:ext uri="{9D8B030D-6E8A-4147-A177-3AD203B41FA5}">
                      <a16:colId xmlns:a16="http://schemas.microsoft.com/office/drawing/2014/main" val="2765004282"/>
                    </a:ext>
                  </a:extLst>
                </a:gridCol>
                <a:gridCol w="2577683">
                  <a:extLst>
                    <a:ext uri="{9D8B030D-6E8A-4147-A177-3AD203B41FA5}">
                      <a16:colId xmlns:a16="http://schemas.microsoft.com/office/drawing/2014/main" val="814663688"/>
                    </a:ext>
                  </a:extLst>
                </a:gridCol>
                <a:gridCol w="612198">
                  <a:extLst>
                    <a:ext uri="{9D8B030D-6E8A-4147-A177-3AD203B41FA5}">
                      <a16:colId xmlns:a16="http://schemas.microsoft.com/office/drawing/2014/main" val="2878933411"/>
                    </a:ext>
                  </a:extLst>
                </a:gridCol>
                <a:gridCol w="612198">
                  <a:extLst>
                    <a:ext uri="{9D8B030D-6E8A-4147-A177-3AD203B41FA5}">
                      <a16:colId xmlns:a16="http://schemas.microsoft.com/office/drawing/2014/main" val="2927406896"/>
                    </a:ext>
                  </a:extLst>
                </a:gridCol>
                <a:gridCol w="612198">
                  <a:extLst>
                    <a:ext uri="{9D8B030D-6E8A-4147-A177-3AD203B41FA5}">
                      <a16:colId xmlns:a16="http://schemas.microsoft.com/office/drawing/2014/main" val="3577462509"/>
                    </a:ext>
                  </a:extLst>
                </a:gridCol>
                <a:gridCol w="1007576">
                  <a:extLst>
                    <a:ext uri="{9D8B030D-6E8A-4147-A177-3AD203B41FA5}">
                      <a16:colId xmlns:a16="http://schemas.microsoft.com/office/drawing/2014/main" val="2752573921"/>
                    </a:ext>
                  </a:extLst>
                </a:gridCol>
              </a:tblGrid>
              <a:tr h="1939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% Change in rate 2010-2016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84868"/>
                  </a:ext>
                </a:extLst>
              </a:tr>
              <a:tr h="41557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Rank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Total Deaths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% of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Rate per </a:t>
                      </a:r>
                      <a:r>
                        <a:rPr lang="en-US" sz="1600" u="none" strike="noStrike" dirty="0" smtClean="0">
                          <a:effectLst/>
                        </a:rPr>
                        <a:t>100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Rank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Total Deaths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% of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Rate per </a:t>
                      </a:r>
                      <a:r>
                        <a:rPr lang="en-US" sz="1600" u="none" strike="noStrike" dirty="0" smtClean="0">
                          <a:effectLst/>
                        </a:rPr>
                        <a:t>100 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356473"/>
                  </a:ext>
                </a:extLst>
              </a:tr>
              <a:tr h="33664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All causes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13067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 smtClean="0">
                          <a:effectLst/>
                        </a:rPr>
                        <a:t>64.0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All causes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17,359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100.0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78.6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22.8%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250315"/>
                  </a:ext>
                </a:extLst>
              </a:tr>
              <a:tr h="3525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Accidents (unintentional injuries)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3770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28.9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18.5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Accidents (unintentional injuries)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6,247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36.0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28.3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53.0%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14565"/>
                  </a:ext>
                </a:extLst>
              </a:tr>
              <a:tr h="3361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Malignant neoplasms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1,835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14.0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9.0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Malignant neoplasms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1,966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11.3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8.9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58414"/>
                  </a:ext>
                </a:extLst>
              </a:tr>
              <a:tr h="3196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Intentional self-harm (suicide) . 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1,092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8.4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5.3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Intentional self-harm (suicide) . 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1,479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8.5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6.7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26.4%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4937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Diseases of heart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1,010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7.7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4.9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Diseases of heart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1,141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6.6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5.2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20166"/>
                  </a:ext>
                </a:extLst>
              </a:tr>
              <a:tr h="2976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Assault (homicide)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684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5.2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3.3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Assault (homicide)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836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4.8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3.8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98528"/>
                  </a:ext>
                </a:extLst>
              </a:tr>
              <a:tr h="1865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Pregnancy, childbirth </a:t>
                      </a:r>
                      <a:r>
                        <a:rPr lang="en-US" sz="1400" u="none" strike="noStrike" dirty="0" smtClean="0">
                          <a:effectLst/>
                        </a:rPr>
                        <a:t>&amp; puerperium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367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2.8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1.8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Pregnancy, childbirth </a:t>
                      </a:r>
                      <a:r>
                        <a:rPr lang="en-US" sz="1400" u="none" strike="noStrike" dirty="0" smtClean="0">
                          <a:effectLst/>
                        </a:rPr>
                        <a:t>&amp; puerperium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472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2.7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2.1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16.7%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51380"/>
                  </a:ext>
                </a:extLst>
              </a:tr>
              <a:tr h="3107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Diabetes mellitus 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262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1.3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Chronic liver disease and cirrhosis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360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2.1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77.8%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86556"/>
                  </a:ext>
                </a:extLst>
              </a:tr>
              <a:tr h="363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Human immunodeficiency virus (HIV) disease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259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1.3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Diabetes mellitus 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336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1.9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1.5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08546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Cerebrovascular diseases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253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1.9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1.2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Cerebrovascular diseases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244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1.4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1.1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-8.3%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004347"/>
                  </a:ext>
                </a:extLst>
              </a:tr>
              <a:tr h="1939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Chronic liver disease and cirrhosis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180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1.4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0.9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Septicemia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210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1.2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543665"/>
                  </a:ext>
                </a:extLst>
              </a:tr>
              <a:tr h="186547"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All other causes  (residual)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3,355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25.7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16.4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All other causes  (residual)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4,068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23.4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18.4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83115" marT="92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085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686" y="6334780"/>
            <a:ext cx="1144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 </a:t>
            </a:r>
            <a:r>
              <a:rPr lang="en-US" sz="1400" dirty="0"/>
              <a:t>Heron </a:t>
            </a:r>
            <a:r>
              <a:rPr lang="en-US" sz="1400" dirty="0" smtClean="0"/>
              <a:t>M. </a:t>
            </a:r>
            <a:r>
              <a:rPr lang="en-US" sz="1400" i="1" dirty="0" smtClean="0"/>
              <a:t>Deaths: Leading causes for 2010</a:t>
            </a:r>
            <a:r>
              <a:rPr lang="en-US" sz="1400" dirty="0" smtClean="0"/>
              <a:t>. National vital statistics reports; vol62 no 6. </a:t>
            </a:r>
            <a:r>
              <a:rPr lang="en-US" sz="1400" dirty="0" err="1" smtClean="0"/>
              <a:t>Hyattsville,MD</a:t>
            </a:r>
            <a:r>
              <a:rPr lang="en-US" sz="1400" dirty="0" smtClean="0"/>
              <a:t>: National Center for Health Statistics. 2013 &amp; Heron M.  </a:t>
            </a:r>
            <a:r>
              <a:rPr lang="en-US" sz="1400" i="1" dirty="0" smtClean="0"/>
              <a:t>Deaths</a:t>
            </a:r>
            <a:r>
              <a:rPr lang="en-US" sz="1400" i="1" dirty="0"/>
              <a:t>: Leading causes for 2016</a:t>
            </a:r>
            <a:r>
              <a:rPr lang="en-US" sz="1400" dirty="0"/>
              <a:t>. National Vital Statistics Reports; </a:t>
            </a:r>
            <a:r>
              <a:rPr lang="en-US" sz="1400" dirty="0" err="1"/>
              <a:t>vol</a:t>
            </a:r>
            <a:r>
              <a:rPr lang="en-US" sz="1400" dirty="0"/>
              <a:t> 67 no 6. Hyattsville, MD: National Center for Health Statistics. 2018.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58231" y="0"/>
            <a:ext cx="48337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Childbirth related deaths grew at a slower than average rate. Accidents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had biggest impact on increase.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5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4" y="109093"/>
            <a:ext cx="75446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Cause-specific proportionate pregnancy-related mortality: United States, </a:t>
            </a:r>
            <a:r>
              <a:rPr lang="en-US" sz="4000" b="1" dirty="0" smtClean="0">
                <a:latin typeface="+mn-lt"/>
              </a:rPr>
              <a:t>1987–2013</a:t>
            </a:r>
            <a:r>
              <a:rPr lang="en-US" b="1" dirty="0" smtClean="0">
                <a:latin typeface="+mn-lt"/>
              </a:rPr>
              <a:t>.</a:t>
            </a:r>
            <a:endParaRPr lang="en-US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746" y="6488668"/>
            <a:ext cx="982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Adapted from Creanga</a:t>
            </a:r>
            <a:r>
              <a:rPr lang="en-US" dirty="0"/>
              <a:t>. Pregnancy-Related Mortality in the United States. </a:t>
            </a:r>
            <a:r>
              <a:rPr lang="en-US" i="1" dirty="0" err="1"/>
              <a:t>Obstet</a:t>
            </a:r>
            <a:r>
              <a:rPr lang="en-US" i="1" dirty="0"/>
              <a:t> </a:t>
            </a:r>
            <a:r>
              <a:rPr lang="en-US" i="1" dirty="0" err="1"/>
              <a:t>Gynecol</a:t>
            </a:r>
            <a:r>
              <a:rPr lang="en-US" dirty="0"/>
              <a:t> </a:t>
            </a:r>
            <a:r>
              <a:rPr lang="en-US" dirty="0" smtClean="0"/>
              <a:t>2017.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595616" y="2084832"/>
            <a:ext cx="24384" cy="203606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398494"/>
            <a:ext cx="11186391" cy="50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2268" y="585627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+67%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631" y="5854338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+417%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0466" y="583885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+96%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1367" y="585433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+83%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696" y="585054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-60%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5676" y="590102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-23%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1896" y="590102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-60%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2020" y="590102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-58%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5009" y="590102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-92%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0747" y="590102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-21%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5760" y="0"/>
            <a:ext cx="420624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Specific clinically related causes declining while cardiac related &amp; “other” conditions rising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61555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Timing of Maternal Deaths</a:t>
            </a:r>
            <a:endParaRPr lang="en-US" sz="5400" b="1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435708"/>
              </p:ext>
            </p:extLst>
          </p:nvPr>
        </p:nvGraphicFramePr>
        <p:xfrm>
          <a:off x="1802957" y="1184261"/>
          <a:ext cx="8736693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6348" y="6400800"/>
            <a:ext cx="1106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Creanga</a:t>
            </a:r>
            <a:r>
              <a:rPr lang="en-US" dirty="0" smtClean="0"/>
              <a:t> A et al. Pregnancy Related Mortality in the U.S.,  2011-2013. </a:t>
            </a:r>
            <a:r>
              <a:rPr lang="en-US" i="1" dirty="0" err="1" smtClean="0"/>
              <a:t>Obstet</a:t>
            </a:r>
            <a:r>
              <a:rPr lang="en-US" i="1" dirty="0" smtClean="0"/>
              <a:t> &amp; </a:t>
            </a:r>
            <a:r>
              <a:rPr lang="en-US" i="1" dirty="0" err="1" smtClean="0"/>
              <a:t>Gynec</a:t>
            </a:r>
            <a:r>
              <a:rPr lang="en-US" i="1" dirty="0" smtClean="0"/>
              <a:t> </a:t>
            </a:r>
            <a:r>
              <a:rPr lang="en-US" dirty="0" smtClean="0"/>
              <a:t>2017 &amp; </a:t>
            </a:r>
            <a:r>
              <a:rPr lang="en-US" i="1" dirty="0" smtClean="0"/>
              <a:t>MMRIA</a:t>
            </a:r>
            <a:r>
              <a:rPr lang="en-US" dirty="0" smtClean="0"/>
              <a:t> (2017).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6200000">
            <a:off x="4679652" y="774625"/>
            <a:ext cx="2656992" cy="4701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80669" y="0"/>
            <a:ext cx="2811332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Almost two-thirds of maternal deaths occur outside of the week of birth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1056</Words>
  <Application>Microsoft Office PowerPoint</Application>
  <PresentationFormat>Widescreen</PresentationFormat>
  <Paragraphs>332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Office Theme</vt:lpstr>
      <vt:lpstr>10 Slides with Data Supporting the op-ed  “Maternal deaths represent the canary in the coal mine for women’s health”  Stat, August 22, 2018   https://www.statnews.com/2018/08/22/maternal-deaths-women-health/ </vt:lpstr>
      <vt:lpstr>Source: CDC.  Creanga. Pregnancy-Related Mortality in the United States. Obstet Gynecol 2017.</vt:lpstr>
      <vt:lpstr>U.S. MMR* Compared to Industrialized Countries with 300,000+  births, 2014, using WHO Estimates</vt:lpstr>
      <vt:lpstr>PowerPoint Presentation</vt:lpstr>
      <vt:lpstr>Female Death Rates (per 100,000) by Age, 2010-2016</vt:lpstr>
      <vt:lpstr>Female Death Rates by Age (per 100,000 in age group), U.S., 2010-2016</vt:lpstr>
      <vt:lpstr>Top 10 Causes of Death for Women 25-34 in 2010 &amp; 2016</vt:lpstr>
      <vt:lpstr>Cause-specific proportionate pregnancy-related mortality: United States, 1987–2013.</vt:lpstr>
      <vt:lpstr>Timing of Maternal Deaths</vt:lpstr>
      <vt:lpstr>State Eligibility for Medicaid Coverage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Declercq, Eugene</dc:creator>
  <cp:lastModifiedBy>Declercq, Eugene</cp:lastModifiedBy>
  <cp:revision>101</cp:revision>
  <dcterms:created xsi:type="dcterms:W3CDTF">2016-10-03T16:04:41Z</dcterms:created>
  <dcterms:modified xsi:type="dcterms:W3CDTF">2018-08-22T17:34:21Z</dcterms:modified>
</cp:coreProperties>
</file>