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6.xml" ContentType="application/vnd.openxmlformats-officedocument.drawingml.chartshapes+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94" r:id="rId2"/>
    <p:sldMasterId id="2147483682" r:id="rId3"/>
    <p:sldMasterId id="2147483670" r:id="rId4"/>
    <p:sldMasterId id="2147484100" r:id="rId5"/>
    <p:sldMasterId id="2147484113" r:id="rId6"/>
    <p:sldMasterId id="2147484126" r:id="rId7"/>
  </p:sldMasterIdLst>
  <p:notesMasterIdLst>
    <p:notesMasterId r:id="rId61"/>
  </p:notesMasterIdLst>
  <p:handoutMasterIdLst>
    <p:handoutMasterId r:id="rId62"/>
  </p:handoutMasterIdLst>
  <p:sldIdLst>
    <p:sldId id="541" r:id="rId8"/>
    <p:sldId id="712" r:id="rId9"/>
    <p:sldId id="725" r:id="rId10"/>
    <p:sldId id="741" r:id="rId11"/>
    <p:sldId id="710" r:id="rId12"/>
    <p:sldId id="755" r:id="rId13"/>
    <p:sldId id="269" r:id="rId14"/>
    <p:sldId id="497" r:id="rId15"/>
    <p:sldId id="727" r:id="rId16"/>
    <p:sldId id="754" r:id="rId17"/>
    <p:sldId id="620" r:id="rId18"/>
    <p:sldId id="618" r:id="rId19"/>
    <p:sldId id="584" r:id="rId20"/>
    <p:sldId id="649" r:id="rId21"/>
    <p:sldId id="565" r:id="rId22"/>
    <p:sldId id="756" r:id="rId23"/>
    <p:sldId id="685" r:id="rId24"/>
    <p:sldId id="658" r:id="rId25"/>
    <p:sldId id="757" r:id="rId26"/>
    <p:sldId id="568" r:id="rId27"/>
    <p:sldId id="715" r:id="rId28"/>
    <p:sldId id="621" r:id="rId29"/>
    <p:sldId id="723" r:id="rId30"/>
    <p:sldId id="724" r:id="rId31"/>
    <p:sldId id="721" r:id="rId32"/>
    <p:sldId id="681" r:id="rId33"/>
    <p:sldId id="758" r:id="rId34"/>
    <p:sldId id="698" r:id="rId35"/>
    <p:sldId id="744" r:id="rId36"/>
    <p:sldId id="684" r:id="rId37"/>
    <p:sldId id="424" r:id="rId38"/>
    <p:sldId id="728" r:id="rId39"/>
    <p:sldId id="666" r:id="rId40"/>
    <p:sldId id="746" r:id="rId41"/>
    <p:sldId id="747" r:id="rId42"/>
    <p:sldId id="604" r:id="rId43"/>
    <p:sldId id="762" r:id="rId44"/>
    <p:sldId id="759" r:id="rId45"/>
    <p:sldId id="763" r:id="rId46"/>
    <p:sldId id="764" r:id="rId47"/>
    <p:sldId id="693" r:id="rId48"/>
    <p:sldId id="766" r:id="rId49"/>
    <p:sldId id="765" r:id="rId50"/>
    <p:sldId id="731" r:id="rId51"/>
    <p:sldId id="717" r:id="rId52"/>
    <p:sldId id="732" r:id="rId53"/>
    <p:sldId id="733" r:id="rId54"/>
    <p:sldId id="734" r:id="rId55"/>
    <p:sldId id="735" r:id="rId56"/>
    <p:sldId id="736" r:id="rId57"/>
    <p:sldId id="737" r:id="rId58"/>
    <p:sldId id="738" r:id="rId59"/>
    <p:sldId id="767" r:id="rId60"/>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0000CC"/>
    <a:srgbClr val="008000"/>
    <a:srgbClr val="006600"/>
    <a:srgbClr val="800080"/>
    <a:srgbClr val="CC00CC"/>
    <a:srgbClr val="000066"/>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04" autoAdjust="0"/>
    <p:restoredTop sz="81382" autoAdjust="0"/>
  </p:normalViewPr>
  <p:slideViewPr>
    <p:cSldViewPr>
      <p:cViewPr varScale="1">
        <p:scale>
          <a:sx n="56" d="100"/>
          <a:sy n="56" d="100"/>
        </p:scale>
        <p:origin x="258" y="78"/>
      </p:cViewPr>
      <p:guideLst>
        <p:guide orient="horz" pos="2160"/>
        <p:guide pos="2880"/>
      </p:guideLst>
    </p:cSldViewPr>
  </p:slideViewPr>
  <p:outlineViewPr>
    <p:cViewPr>
      <p:scale>
        <a:sx n="33" d="100"/>
        <a:sy n="33" d="100"/>
      </p:scale>
      <p:origin x="0" y="22656"/>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Sheet1!$B$22</c:f>
              <c:strCache>
                <c:ptCount val="1"/>
                <c:pt idx="0">
                  <c:v>3,999,386</c:v>
                </c:pt>
              </c:strCache>
            </c:strRef>
          </c:tx>
          <c:spPr>
            <a:ln w="38100">
              <a:solidFill>
                <a:srgbClr val="0000FF"/>
              </a:solidFill>
            </a:ln>
          </c:spPr>
          <c:marker>
            <c:symbol val="none"/>
          </c:marker>
          <c:cat>
            <c:numRef>
              <c:f>Sheet1!$A$2:$A$27</c:f>
              <c:numCache>
                <c:formatCode>###0;###0</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formatCode="General">
                  <c:v>2010</c:v>
                </c:pt>
                <c:pt idx="21">
                  <c:v>2011</c:v>
                </c:pt>
                <c:pt idx="22">
                  <c:v>2012</c:v>
                </c:pt>
                <c:pt idx="23">
                  <c:v>2013</c:v>
                </c:pt>
                <c:pt idx="24">
                  <c:v>2014</c:v>
                </c:pt>
                <c:pt idx="25">
                  <c:v>2015</c:v>
                </c:pt>
              </c:numCache>
            </c:numRef>
          </c:cat>
          <c:val>
            <c:numRef>
              <c:f>Sheet1!$B$2:$B$27</c:f>
              <c:numCache>
                <c:formatCode>#,##0;#,##0</c:formatCode>
                <c:ptCount val="26"/>
                <c:pt idx="0">
                  <c:v>4158212</c:v>
                </c:pt>
                <c:pt idx="1">
                  <c:v>4110907</c:v>
                </c:pt>
                <c:pt idx="2">
                  <c:v>4065014</c:v>
                </c:pt>
                <c:pt idx="3">
                  <c:v>4000240</c:v>
                </c:pt>
                <c:pt idx="4">
                  <c:v>3952767</c:v>
                </c:pt>
                <c:pt idx="5">
                  <c:v>3899589</c:v>
                </c:pt>
                <c:pt idx="6">
                  <c:v>3891494</c:v>
                </c:pt>
                <c:pt idx="7">
                  <c:v>3880894</c:v>
                </c:pt>
                <c:pt idx="8">
                  <c:v>3941553</c:v>
                </c:pt>
                <c:pt idx="9">
                  <c:v>3959417</c:v>
                </c:pt>
                <c:pt idx="10">
                  <c:v>4058814</c:v>
                </c:pt>
                <c:pt idx="11">
                  <c:v>4025933</c:v>
                </c:pt>
                <c:pt idx="12">
                  <c:v>4021726</c:v>
                </c:pt>
                <c:pt idx="13">
                  <c:v>4089950</c:v>
                </c:pt>
                <c:pt idx="14">
                  <c:v>4112052</c:v>
                </c:pt>
                <c:pt idx="15">
                  <c:v>4138349</c:v>
                </c:pt>
                <c:pt idx="16">
                  <c:v>4265555</c:v>
                </c:pt>
                <c:pt idx="17">
                  <c:v>4316233</c:v>
                </c:pt>
                <c:pt idx="18">
                  <c:v>4247694</c:v>
                </c:pt>
                <c:pt idx="19">
                  <c:v>4130665</c:v>
                </c:pt>
                <c:pt idx="20" formatCode="#,##0">
                  <c:v>3999386</c:v>
                </c:pt>
                <c:pt idx="21">
                  <c:v>3953593</c:v>
                </c:pt>
                <c:pt idx="22">
                  <c:v>3952937</c:v>
                </c:pt>
                <c:pt idx="23">
                  <c:v>3957577</c:v>
                </c:pt>
                <c:pt idx="24">
                  <c:v>3985924</c:v>
                </c:pt>
                <c:pt idx="25">
                  <c:v>3977745</c:v>
                </c:pt>
              </c:numCache>
            </c:numRef>
          </c:val>
          <c:smooth val="0"/>
        </c:ser>
        <c:dLbls>
          <c:showLegendKey val="0"/>
          <c:showVal val="0"/>
          <c:showCatName val="0"/>
          <c:showSerName val="0"/>
          <c:showPercent val="0"/>
          <c:showBubbleSize val="0"/>
        </c:dLbls>
        <c:smooth val="0"/>
        <c:axId val="202978120"/>
        <c:axId val="202978512"/>
      </c:lineChart>
      <c:catAx>
        <c:axId val="202978120"/>
        <c:scaling>
          <c:orientation val="minMax"/>
        </c:scaling>
        <c:delete val="0"/>
        <c:axPos val="b"/>
        <c:numFmt formatCode="###0;###0" sourceLinked="1"/>
        <c:majorTickMark val="out"/>
        <c:minorTickMark val="none"/>
        <c:tickLblPos val="nextTo"/>
        <c:crossAx val="202978512"/>
        <c:crosses val="autoZero"/>
        <c:auto val="1"/>
        <c:lblAlgn val="ctr"/>
        <c:lblOffset val="100"/>
        <c:noMultiLvlLbl val="0"/>
      </c:catAx>
      <c:valAx>
        <c:axId val="202978512"/>
        <c:scaling>
          <c:orientation val="minMax"/>
          <c:max val="4400000"/>
          <c:min val="3800000"/>
        </c:scaling>
        <c:delete val="0"/>
        <c:axPos val="l"/>
        <c:majorGridlines/>
        <c:numFmt formatCode="#,##0;#,##0" sourceLinked="1"/>
        <c:majorTickMark val="out"/>
        <c:minorTickMark val="none"/>
        <c:tickLblPos val="nextTo"/>
        <c:crossAx val="202978120"/>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9256198347106"/>
          <c:y val="7.8624078624078622E-2"/>
          <c:w val="0.83471074380165289"/>
          <c:h val="0.64619164619164615"/>
        </c:manualLayout>
      </c:layout>
      <c:lineChart>
        <c:grouping val="standard"/>
        <c:varyColors val="0"/>
        <c:ser>
          <c:idx val="0"/>
          <c:order val="0"/>
          <c:tx>
            <c:strRef>
              <c:f>Sheet1!$A$2</c:f>
              <c:strCache>
                <c:ptCount val="1"/>
                <c:pt idx="0">
                  <c:v>OECD</c:v>
                </c:pt>
              </c:strCache>
            </c:strRef>
          </c:tx>
          <c:spPr>
            <a:ln w="40995">
              <a:solidFill>
                <a:srgbClr val="FF0000"/>
              </a:solidFill>
              <a:prstDash val="solid"/>
            </a:ln>
          </c:spPr>
          <c:marker>
            <c:symbol val="diamond"/>
            <c:size val="9"/>
            <c:spPr>
              <a:solidFill>
                <a:srgbClr val="FF0000"/>
              </a:solidFill>
              <a:ln>
                <a:solidFill>
                  <a:srgbClr val="FF0000"/>
                </a:solidFill>
                <a:prstDash val="solid"/>
              </a:ln>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Sheet1!$B$2:$P$2</c:f>
              <c:numCache>
                <c:formatCode>0.0</c:formatCode>
                <c:ptCount val="15"/>
                <c:pt idx="0">
                  <c:v>3.1714285714285713</c:v>
                </c:pt>
                <c:pt idx="1">
                  <c:v>3.1857142857142859</c:v>
                </c:pt>
                <c:pt idx="2">
                  <c:v>3.1615384615384619</c:v>
                </c:pt>
                <c:pt idx="3">
                  <c:v>2.9933333333333336</c:v>
                </c:pt>
                <c:pt idx="4">
                  <c:v>2.9066666666666667</c:v>
                </c:pt>
                <c:pt idx="5">
                  <c:v>2.8125</c:v>
                </c:pt>
                <c:pt idx="6">
                  <c:v>2.7333333333333334</c:v>
                </c:pt>
                <c:pt idx="7">
                  <c:v>2.5799999999999996</c:v>
                </c:pt>
                <c:pt idx="8">
                  <c:v>2.4812500000000002</c:v>
                </c:pt>
                <c:pt idx="9">
                  <c:v>2.4400000000000004</c:v>
                </c:pt>
                <c:pt idx="10">
                  <c:v>2.4312500000000004</c:v>
                </c:pt>
                <c:pt idx="11">
                  <c:v>2.3437500000000004</c:v>
                </c:pt>
                <c:pt idx="12">
                  <c:v>2.3062499999999999</c:v>
                </c:pt>
                <c:pt idx="13">
                  <c:v>2.1933333333333329</c:v>
                </c:pt>
                <c:pt idx="14">
                  <c:v>1.9909090909090907</c:v>
                </c:pt>
              </c:numCache>
            </c:numRef>
          </c:val>
          <c:smooth val="0"/>
        </c:ser>
        <c:ser>
          <c:idx val="1"/>
          <c:order val="1"/>
          <c:tx>
            <c:strRef>
              <c:f>Sheet1!$A$3</c:f>
              <c:strCache>
                <c:ptCount val="1"/>
                <c:pt idx="0">
                  <c:v>U.S.</c:v>
                </c:pt>
              </c:strCache>
            </c:strRef>
          </c:tx>
          <c:spPr>
            <a:ln w="40995">
              <a:solidFill>
                <a:srgbClr val="000000"/>
              </a:solidFill>
              <a:prstDash val="solid"/>
            </a:ln>
          </c:spPr>
          <c:marker>
            <c:symbol val="square"/>
            <c:size val="9"/>
            <c:spPr>
              <a:solidFill>
                <a:srgbClr val="000000"/>
              </a:solidFill>
              <a:ln>
                <a:solidFill>
                  <a:srgbClr val="000000"/>
                </a:solidFill>
                <a:prstDash val="solid"/>
              </a:ln>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Sheet1!$B$3:$P$3</c:f>
              <c:numCache>
                <c:formatCode>General</c:formatCode>
                <c:ptCount val="15"/>
                <c:pt idx="0">
                  <c:v>4.5999999999999996</c:v>
                </c:pt>
                <c:pt idx="1">
                  <c:v>4.5</c:v>
                </c:pt>
                <c:pt idx="2">
                  <c:v>4.7</c:v>
                </c:pt>
                <c:pt idx="3">
                  <c:v>4.5999999999999996</c:v>
                </c:pt>
                <c:pt idx="4">
                  <c:v>4.5</c:v>
                </c:pt>
                <c:pt idx="5">
                  <c:v>4.5</c:v>
                </c:pt>
                <c:pt idx="6">
                  <c:v>4.5</c:v>
                </c:pt>
                <c:pt idx="7">
                  <c:v>4.4000000000000004</c:v>
                </c:pt>
                <c:pt idx="8">
                  <c:v>4.3</c:v>
                </c:pt>
                <c:pt idx="9">
                  <c:v>4.2</c:v>
                </c:pt>
                <c:pt idx="10">
                  <c:v>4.0999999999999996</c:v>
                </c:pt>
                <c:pt idx="11">
                  <c:v>4.0999999999999996</c:v>
                </c:pt>
                <c:pt idx="12">
                  <c:v>4.0999999999999996</c:v>
                </c:pt>
                <c:pt idx="13">
                  <c:v>4</c:v>
                </c:pt>
                <c:pt idx="14">
                  <c:v>3.9</c:v>
                </c:pt>
              </c:numCache>
            </c:numRef>
          </c:val>
          <c:smooth val="0"/>
        </c:ser>
        <c:dLbls>
          <c:showLegendKey val="0"/>
          <c:showVal val="0"/>
          <c:showCatName val="0"/>
          <c:showSerName val="0"/>
          <c:showPercent val="0"/>
          <c:showBubbleSize val="0"/>
        </c:dLbls>
        <c:marker val="1"/>
        <c:smooth val="0"/>
        <c:axId val="202626976"/>
        <c:axId val="202627368"/>
      </c:lineChart>
      <c:catAx>
        <c:axId val="202626976"/>
        <c:scaling>
          <c:orientation val="minMax"/>
        </c:scaling>
        <c:delete val="0"/>
        <c:axPos val="b"/>
        <c:numFmt formatCode="General" sourceLinked="1"/>
        <c:majorTickMark val="out"/>
        <c:minorTickMark val="none"/>
        <c:tickLblPos val="nextTo"/>
        <c:spPr>
          <a:ln w="13665">
            <a:solidFill>
              <a:srgbClr val="000080"/>
            </a:solidFill>
            <a:prstDash val="solid"/>
          </a:ln>
        </c:spPr>
        <c:txPr>
          <a:bodyPr rot="-2700000" vert="horz"/>
          <a:lstStyle/>
          <a:p>
            <a:pPr>
              <a:defRPr sz="2367" b="1" i="0" u="none" strike="noStrike" baseline="0">
                <a:solidFill>
                  <a:srgbClr val="000000"/>
                </a:solidFill>
                <a:latin typeface="Arial"/>
                <a:ea typeface="Arial"/>
                <a:cs typeface="Arial"/>
              </a:defRPr>
            </a:pPr>
            <a:endParaRPr lang="en-US"/>
          </a:p>
        </c:txPr>
        <c:crossAx val="202627368"/>
        <c:crosses val="autoZero"/>
        <c:auto val="1"/>
        <c:lblAlgn val="ctr"/>
        <c:lblOffset val="100"/>
        <c:tickLblSkip val="2"/>
        <c:tickMarkSkip val="1"/>
        <c:noMultiLvlLbl val="0"/>
      </c:catAx>
      <c:valAx>
        <c:axId val="202627368"/>
        <c:scaling>
          <c:orientation val="minMax"/>
          <c:max val="5"/>
          <c:min val="2"/>
        </c:scaling>
        <c:delete val="0"/>
        <c:axPos val="l"/>
        <c:majorGridlines>
          <c:spPr>
            <a:ln w="3416">
              <a:solidFill>
                <a:schemeClr val="tx1"/>
              </a:solidFill>
              <a:prstDash val="solid"/>
            </a:ln>
          </c:spPr>
        </c:majorGridlines>
        <c:title>
          <c:tx>
            <c:rich>
              <a:bodyPr/>
              <a:lstStyle/>
              <a:p>
                <a:pPr>
                  <a:defRPr sz="1937" b="1" i="0" u="none" strike="noStrike" baseline="0">
                    <a:solidFill>
                      <a:srgbClr val="000000"/>
                    </a:solidFill>
                    <a:latin typeface="Arial"/>
                    <a:ea typeface="Arial"/>
                    <a:cs typeface="Arial"/>
                  </a:defRPr>
                </a:pPr>
                <a:r>
                  <a:rPr lang="en-US"/>
                  <a:t>Rate per 1,000 live births</a:t>
                </a:r>
              </a:p>
            </c:rich>
          </c:tx>
          <c:layout>
            <c:manualLayout>
              <c:xMode val="edge"/>
              <c:yMode val="edge"/>
              <c:x val="1.5151515151515152E-2"/>
              <c:y val="4.1769041769041768E-2"/>
            </c:manualLayout>
          </c:layout>
          <c:overlay val="0"/>
          <c:spPr>
            <a:noFill/>
            <a:ln w="27330">
              <a:noFill/>
            </a:ln>
          </c:spPr>
        </c:title>
        <c:numFmt formatCode="0.0" sourceLinked="1"/>
        <c:majorTickMark val="out"/>
        <c:minorTickMark val="none"/>
        <c:tickLblPos val="nextTo"/>
        <c:spPr>
          <a:ln w="13665">
            <a:solidFill>
              <a:srgbClr val="000080"/>
            </a:solidFill>
            <a:prstDash val="solid"/>
          </a:ln>
        </c:spPr>
        <c:txPr>
          <a:bodyPr rot="0" vert="horz"/>
          <a:lstStyle/>
          <a:p>
            <a:pPr>
              <a:defRPr sz="1937" b="1" i="0" u="none" strike="noStrike" baseline="0">
                <a:solidFill>
                  <a:srgbClr val="000000"/>
                </a:solidFill>
                <a:latin typeface="Arial"/>
                <a:ea typeface="Arial"/>
                <a:cs typeface="Arial"/>
              </a:defRPr>
            </a:pPr>
            <a:endParaRPr lang="en-US"/>
          </a:p>
        </c:txPr>
        <c:crossAx val="202626976"/>
        <c:crosses val="autoZero"/>
        <c:crossBetween val="between"/>
        <c:majorUnit val="1"/>
      </c:valAx>
      <c:spPr>
        <a:noFill/>
        <a:ln w="40995">
          <a:solidFill>
            <a:schemeClr val="tx1"/>
          </a:solidFill>
          <a:prstDash val="solid"/>
        </a:ln>
      </c:spPr>
    </c:plotArea>
    <c:plotVisOnly val="1"/>
    <c:dispBlanksAs val="gap"/>
    <c:showDLblsOverMax val="0"/>
  </c:chart>
  <c:spPr>
    <a:solidFill>
      <a:srgbClr val="FFFFFF"/>
    </a:solidFill>
    <a:ln w="19050" cap="flat" cmpd="sng" algn="ctr">
      <a:solidFill>
        <a:srgbClr val="000080"/>
      </a:solidFill>
      <a:prstDash val="solid"/>
      <a:miter lim="800000"/>
      <a:headEnd type="none" w="med" len="med"/>
      <a:tailEnd type="none" w="med" len="med"/>
    </a:ln>
  </c:spPr>
  <c:txPr>
    <a:bodyPr/>
    <a:lstStyle/>
    <a:p>
      <a:pPr>
        <a:defRPr sz="1937"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30081656459615E-2"/>
          <c:y val="2.8214768879020885E-2"/>
          <c:w val="0.91048349859045397"/>
          <c:h val="0.78968542164396838"/>
        </c:manualLayout>
      </c:layout>
      <c:lineChart>
        <c:grouping val="standard"/>
        <c:varyColors val="0"/>
        <c:ser>
          <c:idx val="0"/>
          <c:order val="0"/>
          <c:tx>
            <c:strRef>
              <c:f>Sheet1!$A$2</c:f>
              <c:strCache>
                <c:ptCount val="1"/>
                <c:pt idx="0">
                  <c:v>OECD</c:v>
                </c:pt>
              </c:strCache>
            </c:strRef>
          </c:tx>
          <c:spPr>
            <a:ln w="44450">
              <a:solidFill>
                <a:srgbClr val="000000"/>
              </a:solidFill>
            </a:ln>
          </c:spPr>
          <c:marker>
            <c:symbol val="square"/>
            <c:size val="10"/>
            <c:spPr>
              <a:solidFill>
                <a:srgbClr val="000000"/>
              </a:solidFill>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Sheet1!$B$2:$P$2</c:f>
              <c:numCache>
                <c:formatCode>0.0</c:formatCode>
                <c:ptCount val="15"/>
                <c:pt idx="0">
                  <c:v>6.3461538461538458</c:v>
                </c:pt>
                <c:pt idx="1">
                  <c:v>6.2769230769230777</c:v>
                </c:pt>
                <c:pt idx="2">
                  <c:v>6.3000000000000007</c:v>
                </c:pt>
                <c:pt idx="3">
                  <c:v>6.3928571428571441</c:v>
                </c:pt>
                <c:pt idx="4">
                  <c:v>6.2071428571428555</c:v>
                </c:pt>
                <c:pt idx="5">
                  <c:v>5.9466666666666663</c:v>
                </c:pt>
                <c:pt idx="6">
                  <c:v>5.6933333333333342</c:v>
                </c:pt>
                <c:pt idx="7">
                  <c:v>5.6461538461538465</c:v>
                </c:pt>
                <c:pt idx="8">
                  <c:v>5.5466666666666669</c:v>
                </c:pt>
                <c:pt idx="9">
                  <c:v>5.8</c:v>
                </c:pt>
                <c:pt idx="10">
                  <c:v>5.5799999999999992</c:v>
                </c:pt>
                <c:pt idx="11">
                  <c:v>5.5466666666666669</c:v>
                </c:pt>
                <c:pt idx="12">
                  <c:v>5.4214285714285717</c:v>
                </c:pt>
                <c:pt idx="13">
                  <c:v>5.4076923076923071</c:v>
                </c:pt>
                <c:pt idx="14">
                  <c:v>5.4</c:v>
                </c:pt>
              </c:numCache>
            </c:numRef>
          </c:val>
          <c:smooth val="0"/>
        </c:ser>
        <c:ser>
          <c:idx val="1"/>
          <c:order val="1"/>
          <c:tx>
            <c:strRef>
              <c:f>Sheet1!$A$3</c:f>
              <c:strCache>
                <c:ptCount val="1"/>
                <c:pt idx="0">
                  <c:v>U.S.</c:v>
                </c:pt>
              </c:strCache>
            </c:strRef>
          </c:tx>
          <c:spPr>
            <a:ln w="44450">
              <a:solidFill>
                <a:srgbClr val="FF0000"/>
              </a:solidFill>
            </a:ln>
          </c:spPr>
          <c:marker>
            <c:symbol val="diamond"/>
            <c:size val="10"/>
            <c:spPr>
              <a:solidFill>
                <a:srgbClr val="FF0000"/>
              </a:solidFill>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Sheet1!$B$3:$P$3</c:f>
              <c:numCache>
                <c:formatCode>General</c:formatCode>
                <c:ptCount val="15"/>
                <c:pt idx="0">
                  <c:v>7</c:v>
                </c:pt>
                <c:pt idx="1">
                  <c:v>6.9</c:v>
                </c:pt>
                <c:pt idx="2">
                  <c:v>6.9</c:v>
                </c:pt>
                <c:pt idx="3">
                  <c:v>6.8</c:v>
                </c:pt>
                <c:pt idx="4">
                  <c:v>6.7</c:v>
                </c:pt>
                <c:pt idx="5">
                  <c:v>6.6</c:v>
                </c:pt>
                <c:pt idx="6">
                  <c:v>6.5</c:v>
                </c:pt>
                <c:pt idx="7">
                  <c:v>6.4</c:v>
                </c:pt>
                <c:pt idx="8">
                  <c:v>6.5</c:v>
                </c:pt>
                <c:pt idx="9">
                  <c:v>6.2</c:v>
                </c:pt>
                <c:pt idx="10">
                  <c:v>6.25</c:v>
                </c:pt>
                <c:pt idx="11">
                  <c:v>6.3</c:v>
                </c:pt>
                <c:pt idx="12">
                  <c:v>6.2</c:v>
                </c:pt>
                <c:pt idx="13">
                  <c:v>6.2</c:v>
                </c:pt>
              </c:numCache>
            </c:numRef>
          </c:val>
          <c:smooth val="0"/>
        </c:ser>
        <c:dLbls>
          <c:showLegendKey val="0"/>
          <c:showVal val="0"/>
          <c:showCatName val="0"/>
          <c:showSerName val="0"/>
          <c:showPercent val="0"/>
          <c:showBubbleSize val="0"/>
        </c:dLbls>
        <c:marker val="1"/>
        <c:smooth val="0"/>
        <c:axId val="206216816"/>
        <c:axId val="206217208"/>
      </c:lineChart>
      <c:catAx>
        <c:axId val="206216816"/>
        <c:scaling>
          <c:orientation val="minMax"/>
        </c:scaling>
        <c:delete val="0"/>
        <c:axPos val="b"/>
        <c:numFmt formatCode="General" sourceLinked="1"/>
        <c:majorTickMark val="out"/>
        <c:minorTickMark val="none"/>
        <c:tickLblPos val="nextTo"/>
        <c:spPr>
          <a:ln>
            <a:solidFill>
              <a:srgbClr val="000000"/>
            </a:solidFill>
          </a:ln>
        </c:spPr>
        <c:crossAx val="206217208"/>
        <c:crosses val="autoZero"/>
        <c:auto val="1"/>
        <c:lblAlgn val="ctr"/>
        <c:lblOffset val="100"/>
        <c:noMultiLvlLbl val="0"/>
      </c:catAx>
      <c:valAx>
        <c:axId val="206217208"/>
        <c:scaling>
          <c:orientation val="minMax"/>
          <c:max val="7"/>
          <c:min val="5"/>
        </c:scaling>
        <c:delete val="0"/>
        <c:axPos val="l"/>
        <c:majorGridlines/>
        <c:numFmt formatCode="0.0" sourceLinked="1"/>
        <c:majorTickMark val="out"/>
        <c:minorTickMark val="none"/>
        <c:tickLblPos val="nextTo"/>
        <c:spPr>
          <a:solidFill>
            <a:schemeClr val="tx1"/>
          </a:solidFill>
          <a:ln>
            <a:solidFill>
              <a:srgbClr val="000000"/>
            </a:solidFill>
          </a:ln>
        </c:spPr>
        <c:crossAx val="206216816"/>
        <c:crosses val="autoZero"/>
        <c:crossBetween val="between"/>
        <c:majorUnit val="0.5"/>
      </c:valAx>
    </c:plotArea>
    <c:plotVisOnly val="1"/>
    <c:dispBlanksAs val="gap"/>
    <c:showDLblsOverMax val="0"/>
  </c:chart>
  <c:spPr>
    <a:solidFill>
      <a:schemeClr val="tx1"/>
    </a:solidFill>
  </c:spPr>
  <c:txPr>
    <a:bodyPr/>
    <a:lstStyle/>
    <a:p>
      <a:pPr>
        <a:defRPr sz="1800">
          <a:solidFill>
            <a:srgbClr val="000000"/>
          </a:solidFil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4267990074442"/>
          <c:y val="8.7677725118483416E-2"/>
          <c:w val="0.83995037220843671"/>
          <c:h val="0.71327014218009477"/>
        </c:manualLayout>
      </c:layout>
      <c:lineChart>
        <c:grouping val="standard"/>
        <c:varyColors val="0"/>
        <c:ser>
          <c:idx val="1"/>
          <c:order val="0"/>
          <c:tx>
            <c:strRef>
              <c:f>Sheet1!$B$1</c:f>
              <c:strCache>
                <c:ptCount val="1"/>
                <c:pt idx="0">
                  <c:v>% Tot US</c:v>
                </c:pt>
              </c:strCache>
            </c:strRef>
          </c:tx>
          <c:spPr>
            <a:ln w="41010">
              <a:solidFill>
                <a:srgbClr val="000000"/>
              </a:solidFill>
              <a:prstDash val="solid"/>
            </a:ln>
          </c:spPr>
          <c:marker>
            <c:symbol val="square"/>
            <c:size val="5"/>
            <c:spPr>
              <a:solidFill>
                <a:srgbClr val="000000"/>
              </a:solidFill>
              <a:ln>
                <a:solidFill>
                  <a:srgbClr val="000000"/>
                </a:solidFill>
                <a:prstDash val="solid"/>
              </a:ln>
            </c:spPr>
          </c:marker>
          <c:cat>
            <c:strRef>
              <c:f>Sheet1!$A$2:$A$28</c:f>
              <c:strCache>
                <c:ptCount val="27"/>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strCache>
            </c:strRef>
          </c:cat>
          <c:val>
            <c:numRef>
              <c:f>Sheet1!$B$2:$B$28</c:f>
              <c:numCache>
                <c:formatCode>0.0</c:formatCode>
                <c:ptCount val="27"/>
                <c:pt idx="0" formatCode="General">
                  <c:v>22.8</c:v>
                </c:pt>
                <c:pt idx="1">
                  <c:v>22.7</c:v>
                </c:pt>
                <c:pt idx="2">
                  <c:v>22.6</c:v>
                </c:pt>
                <c:pt idx="3">
                  <c:v>22.3</c:v>
                </c:pt>
                <c:pt idx="4">
                  <c:v>21.8</c:v>
                </c:pt>
                <c:pt idx="5">
                  <c:v>21.2</c:v>
                </c:pt>
                <c:pt idx="6">
                  <c:v>20.8</c:v>
                </c:pt>
                <c:pt idx="7">
                  <c:v>20.7</c:v>
                </c:pt>
                <c:pt idx="8">
                  <c:v>20.8</c:v>
                </c:pt>
                <c:pt idx="9">
                  <c:v>21.2</c:v>
                </c:pt>
                <c:pt idx="10">
                  <c:v>22</c:v>
                </c:pt>
                <c:pt idx="11" formatCode="General">
                  <c:v>22.9</c:v>
                </c:pt>
                <c:pt idx="12" formatCode="General">
                  <c:v>24.1</c:v>
                </c:pt>
                <c:pt idx="13" formatCode="General">
                  <c:v>26.1</c:v>
                </c:pt>
                <c:pt idx="14" formatCode="General">
                  <c:v>27.5</c:v>
                </c:pt>
                <c:pt idx="15" formatCode="General">
                  <c:v>29.1</c:v>
                </c:pt>
                <c:pt idx="16" formatCode="General">
                  <c:v>30.3</c:v>
                </c:pt>
                <c:pt idx="17" formatCode="General">
                  <c:v>31.1</c:v>
                </c:pt>
                <c:pt idx="18" formatCode="General">
                  <c:v>31.8</c:v>
                </c:pt>
                <c:pt idx="19" formatCode="General">
                  <c:v>32.299999999999997</c:v>
                </c:pt>
                <c:pt idx="20" formatCode="General">
                  <c:v>32.9</c:v>
                </c:pt>
                <c:pt idx="21" formatCode="General">
                  <c:v>32.799999999999997</c:v>
                </c:pt>
                <c:pt idx="22" formatCode="General">
                  <c:v>32.799999999999997</c:v>
                </c:pt>
                <c:pt idx="23" formatCode="General">
                  <c:v>32.799999999999997</c:v>
                </c:pt>
                <c:pt idx="24" formatCode="General">
                  <c:v>32.700000000000003</c:v>
                </c:pt>
                <c:pt idx="25" formatCode="General">
                  <c:v>32.200000000000003</c:v>
                </c:pt>
                <c:pt idx="26" formatCode="General">
                  <c:v>32</c:v>
                </c:pt>
              </c:numCache>
            </c:numRef>
          </c:val>
          <c:smooth val="0"/>
        </c:ser>
        <c:dLbls>
          <c:showLegendKey val="0"/>
          <c:showVal val="0"/>
          <c:showCatName val="0"/>
          <c:showSerName val="0"/>
          <c:showPercent val="0"/>
          <c:showBubbleSize val="0"/>
        </c:dLbls>
        <c:marker val="1"/>
        <c:smooth val="0"/>
        <c:axId val="206218384"/>
        <c:axId val="206218776"/>
      </c:lineChart>
      <c:catAx>
        <c:axId val="206218384"/>
        <c:scaling>
          <c:orientation val="minMax"/>
        </c:scaling>
        <c:delete val="0"/>
        <c:axPos val="b"/>
        <c:numFmt formatCode="General" sourceLinked="1"/>
        <c:majorTickMark val="out"/>
        <c:minorTickMark val="none"/>
        <c:tickLblPos val="nextTo"/>
        <c:spPr>
          <a:ln w="3417">
            <a:solidFill>
              <a:schemeClr val="tx1"/>
            </a:solidFill>
            <a:prstDash val="solid"/>
          </a:ln>
        </c:spPr>
        <c:txPr>
          <a:bodyPr rot="-5400000" vert="horz"/>
          <a:lstStyle/>
          <a:p>
            <a:pPr>
              <a:defRPr sz="1937" b="1" i="0" u="none" strike="noStrike" baseline="0">
                <a:solidFill>
                  <a:schemeClr val="tx1"/>
                </a:solidFill>
                <a:latin typeface="Times New Roman"/>
                <a:ea typeface="Times New Roman"/>
                <a:cs typeface="Times New Roman"/>
              </a:defRPr>
            </a:pPr>
            <a:endParaRPr lang="en-US"/>
          </a:p>
        </c:txPr>
        <c:crossAx val="206218776"/>
        <c:crosses val="autoZero"/>
        <c:auto val="1"/>
        <c:lblAlgn val="ctr"/>
        <c:lblOffset val="100"/>
        <c:tickMarkSkip val="1"/>
        <c:noMultiLvlLbl val="0"/>
      </c:catAx>
      <c:valAx>
        <c:axId val="206218776"/>
        <c:scaling>
          <c:orientation val="minMax"/>
          <c:min val="20"/>
        </c:scaling>
        <c:delete val="0"/>
        <c:axPos val="l"/>
        <c:majorGridlines>
          <c:spPr>
            <a:ln w="13670">
              <a:solidFill>
                <a:srgbClr val="000000"/>
              </a:solidFill>
              <a:prstDash val="solid"/>
            </a:ln>
          </c:spPr>
        </c:majorGridlines>
        <c:numFmt formatCode="General" sourceLinked="1"/>
        <c:majorTickMark val="out"/>
        <c:minorTickMark val="none"/>
        <c:tickLblPos val="nextTo"/>
        <c:spPr>
          <a:ln w="13670">
            <a:solidFill>
              <a:srgbClr val="000000"/>
            </a:solidFill>
            <a:prstDash val="solid"/>
          </a:ln>
        </c:spPr>
        <c:txPr>
          <a:bodyPr rot="0" vert="horz"/>
          <a:lstStyle/>
          <a:p>
            <a:pPr>
              <a:defRPr sz="2368" b="1" i="0" u="none" strike="noStrike" baseline="0">
                <a:solidFill>
                  <a:srgbClr val="333333"/>
                </a:solidFill>
                <a:latin typeface="Arial"/>
                <a:ea typeface="Arial"/>
                <a:cs typeface="Arial"/>
              </a:defRPr>
            </a:pPr>
            <a:endParaRPr lang="en-US"/>
          </a:p>
        </c:txPr>
        <c:crossAx val="206218384"/>
        <c:crosses val="autoZero"/>
        <c:crossBetween val="between"/>
        <c:majorUnit val="2"/>
      </c:valAx>
      <c:dTable>
        <c:showHorzBorder val="1"/>
        <c:showVertBorder val="1"/>
        <c:showOutline val="1"/>
        <c:showKeys val="1"/>
        <c:spPr>
          <a:ln w="13670">
            <a:solidFill>
              <a:srgbClr val="000000"/>
            </a:solidFill>
            <a:prstDash val="solid"/>
          </a:ln>
        </c:spPr>
        <c:txPr>
          <a:bodyPr/>
          <a:lstStyle/>
          <a:p>
            <a:pPr rtl="0">
              <a:defRPr sz="1184" b="1" i="0" u="none" strike="noStrike" baseline="0">
                <a:solidFill>
                  <a:srgbClr val="333333"/>
                </a:solidFill>
                <a:latin typeface="Arial"/>
                <a:ea typeface="Arial"/>
                <a:cs typeface="Arial"/>
              </a:defRPr>
            </a:pPr>
            <a:endParaRPr lang="en-US"/>
          </a:p>
        </c:txPr>
      </c:dTable>
      <c:spPr>
        <a:solidFill>
          <a:srgbClr val="FFFFFF"/>
        </a:solidFill>
        <a:ln w="41010">
          <a:solidFill>
            <a:schemeClr val="tx1"/>
          </a:solidFill>
          <a:prstDash val="solid"/>
        </a:ln>
      </c:spPr>
    </c:plotArea>
    <c:plotVisOnly val="1"/>
    <c:dispBlanksAs val="gap"/>
    <c:showDLblsOverMax val="0"/>
  </c:chart>
  <c:spPr>
    <a:solidFill>
      <a:srgbClr val="FFFFFF"/>
    </a:solidFill>
    <a:ln w="41010">
      <a:solidFill>
        <a:srgbClr val="FF0000"/>
      </a:solidFill>
      <a:prstDash val="solid"/>
    </a:ln>
  </c:spPr>
  <c:txPr>
    <a:bodyPr/>
    <a:lstStyle/>
    <a:p>
      <a:pPr>
        <a:defRPr sz="193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3352775347526"/>
          <c:y val="3.3672391930733854E-2"/>
          <c:w val="0.80466875668319238"/>
          <c:h val="0.88329710163339825"/>
        </c:manualLayout>
      </c:layout>
      <c:barChart>
        <c:barDir val="bar"/>
        <c:grouping val="clustered"/>
        <c:varyColors val="0"/>
        <c:ser>
          <c:idx val="0"/>
          <c:order val="0"/>
          <c:tx>
            <c:strRef>
              <c:f>Sheet1!$B$1</c:f>
              <c:strCache>
                <c:ptCount val="1"/>
                <c:pt idx="0">
                  <c:v>2012</c:v>
                </c:pt>
              </c:strCache>
            </c:strRef>
          </c:tx>
          <c:spPr>
            <a:solidFill>
              <a:schemeClr val="bg1">
                <a:lumMod val="40000"/>
                <a:lumOff val="60000"/>
              </a:schemeClr>
            </a:solidFill>
            <a:ln>
              <a:noFill/>
            </a:ln>
            <a:effectLst/>
          </c:spPr>
          <c:invertIfNegative val="0"/>
          <c:dPt>
            <c:idx val="10"/>
            <c:invertIfNegative val="0"/>
            <c:bubble3D val="0"/>
            <c:spPr>
              <a:solidFill>
                <a:srgbClr val="FF0000"/>
              </a:solidFill>
              <a:ln>
                <a:noFill/>
              </a:ln>
              <a:effectLst/>
            </c:spPr>
          </c:dPt>
          <c:dPt>
            <c:idx val="11"/>
            <c:invertIfNegative val="0"/>
            <c:bubble3D val="0"/>
            <c:spPr>
              <a:solidFill>
                <a:schemeClr val="bg1">
                  <a:lumMod val="40000"/>
                  <a:lumOff val="60000"/>
                </a:schemeClr>
              </a:solidFill>
              <a:ln>
                <a:noFill/>
              </a:ln>
              <a:effectLst/>
            </c:spPr>
          </c:dPt>
          <c:dLbls>
            <c:dLbl>
              <c:idx val="10"/>
              <c:layout/>
              <c:tx>
                <c:rich>
                  <a:bodyPr/>
                  <a:lstStyle/>
                  <a:p>
                    <a:fld id="{01FA1241-34F0-47B3-8C5E-EAA50E6AC5B3}"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1"/>
              <c:layout/>
              <c:tx>
                <c:rich>
                  <a:bodyPr/>
                  <a:lstStyle/>
                  <a:p>
                    <a:fld id="{328754A0-9998-4C72-919C-A5315F678792}"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Netherlands#</c:v>
                </c:pt>
                <c:pt idx="1">
                  <c:v>Israel*</c:v>
                </c:pt>
                <c:pt idx="2">
                  <c:v>Sweden</c:v>
                </c:pt>
                <c:pt idx="3">
                  <c:v>Belgium*</c:v>
                </c:pt>
                <c:pt idx="4">
                  <c:v>France*</c:v>
                </c:pt>
                <c:pt idx="5">
                  <c:v>Spain</c:v>
                </c:pt>
                <c:pt idx="6">
                  <c:v>United Kingdom</c:v>
                </c:pt>
                <c:pt idx="7">
                  <c:v>Czech Republic</c:v>
                </c:pt>
                <c:pt idx="8">
                  <c:v>Canada*</c:v>
                </c:pt>
                <c:pt idx="9">
                  <c:v>Germany</c:v>
                </c:pt>
                <c:pt idx="10">
                  <c:v>United States^</c:v>
                </c:pt>
                <c:pt idx="11">
                  <c:v>Australia*</c:v>
                </c:pt>
                <c:pt idx="12">
                  <c:v>Italy</c:v>
                </c:pt>
                <c:pt idx="13">
                  <c:v>Korea*</c:v>
                </c:pt>
              </c:strCache>
            </c:strRef>
          </c:cat>
          <c:val>
            <c:numRef>
              <c:f>Sheet1!$B$2:$B$15</c:f>
              <c:numCache>
                <c:formatCode>0.0</c:formatCode>
                <c:ptCount val="14"/>
                <c:pt idx="0">
                  <c:v>15.59</c:v>
                </c:pt>
                <c:pt idx="1">
                  <c:v>15.8</c:v>
                </c:pt>
                <c:pt idx="2">
                  <c:v>16.899999999999999</c:v>
                </c:pt>
                <c:pt idx="3">
                  <c:v>20.7</c:v>
                </c:pt>
                <c:pt idx="4">
                  <c:v>20.84</c:v>
                </c:pt>
                <c:pt idx="5">
                  <c:v>25</c:v>
                </c:pt>
                <c:pt idx="6">
                  <c:v>25.2</c:v>
                </c:pt>
                <c:pt idx="7">
                  <c:v>25.4</c:v>
                </c:pt>
                <c:pt idx="8">
                  <c:v>26.24</c:v>
                </c:pt>
                <c:pt idx="9">
                  <c:v>30.8</c:v>
                </c:pt>
                <c:pt idx="10">
                  <c:v>32</c:v>
                </c:pt>
                <c:pt idx="11">
                  <c:v>32.700000000000003</c:v>
                </c:pt>
                <c:pt idx="12">
                  <c:v>35.700000000000003</c:v>
                </c:pt>
                <c:pt idx="13">
                  <c:v>36.700000000000003</c:v>
                </c:pt>
              </c:numCache>
            </c:numRef>
          </c:val>
        </c:ser>
        <c:dLbls>
          <c:showLegendKey val="0"/>
          <c:showVal val="0"/>
          <c:showCatName val="0"/>
          <c:showSerName val="0"/>
          <c:showPercent val="0"/>
          <c:showBubbleSize val="0"/>
        </c:dLbls>
        <c:gapWidth val="182"/>
        <c:axId val="206219560"/>
        <c:axId val="206219952"/>
      </c:barChart>
      <c:catAx>
        <c:axId val="20621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06219952"/>
        <c:crosses val="autoZero"/>
        <c:auto val="1"/>
        <c:lblAlgn val="ctr"/>
        <c:lblOffset val="100"/>
        <c:noMultiLvlLbl val="0"/>
      </c:catAx>
      <c:valAx>
        <c:axId val="206219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06219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VBAC</c:v>
                </c:pt>
              </c:strCache>
            </c:strRef>
          </c:tx>
          <c:spPr>
            <a:solidFill>
              <a:srgbClr val="0000FF"/>
            </a:solidFill>
          </c:spPr>
          <c:invertIfNegative val="0"/>
          <c:dPt>
            <c:idx val="17"/>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Sheet1!$A$2:$A$21</c:f>
              <c:strCache>
                <c:ptCount val="20"/>
                <c:pt idx="0">
                  <c:v>Malta</c:v>
                </c:pt>
                <c:pt idx="1">
                  <c:v>Iceland</c:v>
                </c:pt>
                <c:pt idx="2">
                  <c:v>Finland</c:v>
                </c:pt>
                <c:pt idx="3">
                  <c:v>Netherlands</c:v>
                </c:pt>
                <c:pt idx="4">
                  <c:v>Norway</c:v>
                </c:pt>
                <c:pt idx="5">
                  <c:v>Germany</c:v>
                </c:pt>
                <c:pt idx="6">
                  <c:v>France</c:v>
                </c:pt>
                <c:pt idx="7">
                  <c:v>Belgium</c:v>
                </c:pt>
                <c:pt idx="8">
                  <c:v>Denmark</c:v>
                </c:pt>
                <c:pt idx="9">
                  <c:v>England</c:v>
                </c:pt>
                <c:pt idx="10">
                  <c:v>Estonia</c:v>
                </c:pt>
                <c:pt idx="11">
                  <c:v>Luxembourg</c:v>
                </c:pt>
                <c:pt idx="12">
                  <c:v>Czech Republic</c:v>
                </c:pt>
                <c:pt idx="13">
                  <c:v>Slovenia</c:v>
                </c:pt>
                <c:pt idx="14">
                  <c:v>Scotland</c:v>
                </c:pt>
                <c:pt idx="15">
                  <c:v>Lithuania</c:v>
                </c:pt>
                <c:pt idx="16">
                  <c:v>Italy</c:v>
                </c:pt>
                <c:pt idx="17">
                  <c:v>U.S.</c:v>
                </c:pt>
                <c:pt idx="18">
                  <c:v>Latvia</c:v>
                </c:pt>
                <c:pt idx="19">
                  <c:v>Cyprus</c:v>
                </c:pt>
              </c:strCache>
            </c:strRef>
          </c:cat>
          <c:val>
            <c:numRef>
              <c:f>Sheet1!$B$2:$B$21</c:f>
              <c:numCache>
                <c:formatCode>0</c:formatCode>
                <c:ptCount val="20"/>
                <c:pt idx="0">
                  <c:v>73.621375781694141</c:v>
                </c:pt>
                <c:pt idx="1">
                  <c:v>52.448979591836732</c:v>
                </c:pt>
                <c:pt idx="2">
                  <c:v>52.404791703915606</c:v>
                </c:pt>
                <c:pt idx="3">
                  <c:v>47.078092243186582</c:v>
                </c:pt>
                <c:pt idx="4">
                  <c:v>45.845534407027813</c:v>
                </c:pt>
                <c:pt idx="5">
                  <c:v>35.823009301198056</c:v>
                </c:pt>
                <c:pt idx="6">
                  <c:v>34.771732332707941</c:v>
                </c:pt>
                <c:pt idx="7">
                  <c:v>34.4</c:v>
                </c:pt>
                <c:pt idx="8">
                  <c:v>33.214238454413127</c:v>
                </c:pt>
                <c:pt idx="9">
                  <c:v>29.694259993492327</c:v>
                </c:pt>
                <c:pt idx="10">
                  <c:v>29.218106995884774</c:v>
                </c:pt>
                <c:pt idx="11">
                  <c:v>28.484107579462105</c:v>
                </c:pt>
                <c:pt idx="12">
                  <c:v>27.949954086317724</c:v>
                </c:pt>
                <c:pt idx="13">
                  <c:v>21.300448430493272</c:v>
                </c:pt>
                <c:pt idx="14">
                  <c:v>20.929863535385593</c:v>
                </c:pt>
                <c:pt idx="15">
                  <c:v>10.756501182033098</c:v>
                </c:pt>
                <c:pt idx="16">
                  <c:v>10.299858676032295</c:v>
                </c:pt>
                <c:pt idx="17">
                  <c:v>9.1999999999999993</c:v>
                </c:pt>
                <c:pt idx="18">
                  <c:v>7.0900123304562275</c:v>
                </c:pt>
                <c:pt idx="19">
                  <c:v>6.4891249498622017</c:v>
                </c:pt>
              </c:numCache>
            </c:numRef>
          </c:val>
        </c:ser>
        <c:dLbls>
          <c:showLegendKey val="0"/>
          <c:showVal val="0"/>
          <c:showCatName val="0"/>
          <c:showSerName val="0"/>
          <c:showPercent val="0"/>
          <c:showBubbleSize val="0"/>
        </c:dLbls>
        <c:gapWidth val="150"/>
        <c:axId val="206421152"/>
        <c:axId val="206421544"/>
      </c:barChart>
      <c:catAx>
        <c:axId val="206421152"/>
        <c:scaling>
          <c:orientation val="minMax"/>
        </c:scaling>
        <c:delete val="0"/>
        <c:axPos val="l"/>
        <c:numFmt formatCode="General" sourceLinked="0"/>
        <c:majorTickMark val="out"/>
        <c:minorTickMark val="none"/>
        <c:tickLblPos val="nextTo"/>
        <c:txPr>
          <a:bodyPr/>
          <a:lstStyle/>
          <a:p>
            <a:pPr>
              <a:defRPr sz="1200"/>
            </a:pPr>
            <a:endParaRPr lang="en-US"/>
          </a:p>
        </c:txPr>
        <c:crossAx val="206421544"/>
        <c:crosses val="autoZero"/>
        <c:auto val="1"/>
        <c:lblAlgn val="ctr"/>
        <c:lblOffset val="100"/>
        <c:noMultiLvlLbl val="0"/>
      </c:catAx>
      <c:valAx>
        <c:axId val="206421544"/>
        <c:scaling>
          <c:orientation val="minMax"/>
        </c:scaling>
        <c:delete val="0"/>
        <c:axPos val="b"/>
        <c:majorGridlines/>
        <c:numFmt formatCode="0" sourceLinked="1"/>
        <c:majorTickMark val="out"/>
        <c:minorTickMark val="none"/>
        <c:tickLblPos val="nextTo"/>
        <c:crossAx val="206421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1990</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Sheet1!$B$2:$B$8</c:f>
              <c:numCache>
                <c:formatCode>0%</c:formatCode>
                <c:ptCount val="7"/>
                <c:pt idx="0">
                  <c:v>0.03</c:v>
                </c:pt>
                <c:pt idx="1">
                  <c:v>7.2999999999999995E-2</c:v>
                </c:pt>
                <c:pt idx="2">
                  <c:v>0.19700000000000001</c:v>
                </c:pt>
                <c:pt idx="3">
                  <c:v>0.217</c:v>
                </c:pt>
                <c:pt idx="4">
                  <c:v>0.22600000000000001</c:v>
                </c:pt>
                <c:pt idx="5">
                  <c:v>0.14099999999999999</c:v>
                </c:pt>
                <c:pt idx="6">
                  <c:v>0.113</c:v>
                </c:pt>
              </c:numCache>
            </c:numRef>
          </c:val>
        </c:ser>
        <c:dLbls>
          <c:showLegendKey val="0"/>
          <c:showVal val="0"/>
          <c:showCatName val="0"/>
          <c:showSerName val="0"/>
          <c:showPercent val="0"/>
          <c:showBubbleSize val="0"/>
        </c:dLbls>
        <c:gapWidth val="219"/>
        <c:overlap val="-27"/>
        <c:axId val="206422328"/>
        <c:axId val="206422720"/>
      </c:barChart>
      <c:catAx>
        <c:axId val="20642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6422720"/>
        <c:crosses val="autoZero"/>
        <c:auto val="1"/>
        <c:lblAlgn val="ctr"/>
        <c:lblOffset val="100"/>
        <c:noMultiLvlLbl val="0"/>
      </c:catAx>
      <c:valAx>
        <c:axId val="20642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642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Sheet1!$B$2:$B$8</c:f>
              <c:numCache>
                <c:formatCode>0%</c:formatCode>
                <c:ptCount val="7"/>
                <c:pt idx="0">
                  <c:v>0.03</c:v>
                </c:pt>
                <c:pt idx="1">
                  <c:v>7.0000000000000007E-2</c:v>
                </c:pt>
                <c:pt idx="2">
                  <c:v>0.25</c:v>
                </c:pt>
                <c:pt idx="3">
                  <c:v>0.37</c:v>
                </c:pt>
                <c:pt idx="4">
                  <c:v>0.21</c:v>
                </c:pt>
                <c:pt idx="5">
                  <c:v>7.0000000000000007E-2</c:v>
                </c:pt>
                <c:pt idx="6">
                  <c:v>0</c:v>
                </c:pt>
              </c:numCache>
            </c:numRef>
          </c:val>
        </c:ser>
        <c:dLbls>
          <c:showLegendKey val="0"/>
          <c:showVal val="0"/>
          <c:showCatName val="0"/>
          <c:showSerName val="0"/>
          <c:showPercent val="0"/>
          <c:showBubbleSize val="0"/>
        </c:dLbls>
        <c:gapWidth val="219"/>
        <c:overlap val="-27"/>
        <c:axId val="206423504"/>
        <c:axId val="206423896"/>
      </c:barChart>
      <c:catAx>
        <c:axId val="20642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6423896"/>
        <c:crosses val="autoZero"/>
        <c:auto val="1"/>
        <c:lblAlgn val="ctr"/>
        <c:lblOffset val="100"/>
        <c:noMultiLvlLbl val="0"/>
      </c:catAx>
      <c:valAx>
        <c:axId val="206423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642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1990</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Sheet1!$B$2:$B$8</c:f>
              <c:numCache>
                <c:formatCode>0%</c:formatCode>
                <c:ptCount val="7"/>
                <c:pt idx="0">
                  <c:v>0.03</c:v>
                </c:pt>
                <c:pt idx="1">
                  <c:v>7.2999999999999995E-2</c:v>
                </c:pt>
                <c:pt idx="2">
                  <c:v>0.19700000000000001</c:v>
                </c:pt>
                <c:pt idx="3">
                  <c:v>0.217</c:v>
                </c:pt>
                <c:pt idx="4">
                  <c:v>0.22600000000000001</c:v>
                </c:pt>
                <c:pt idx="5">
                  <c:v>0.14099999999999999</c:v>
                </c:pt>
                <c:pt idx="6">
                  <c:v>0.113</c:v>
                </c:pt>
              </c:numCache>
            </c:numRef>
          </c:val>
        </c:ser>
        <c:ser>
          <c:idx val="1"/>
          <c:order val="1"/>
          <c:tx>
            <c:strRef>
              <c:f>Sheet1!$C$1</c:f>
              <c:strCache>
                <c:ptCount val="1"/>
                <c:pt idx="0">
                  <c:v>2015</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Sheet1!$C$2:$C$8</c:f>
              <c:numCache>
                <c:formatCode>0%</c:formatCode>
                <c:ptCount val="7"/>
                <c:pt idx="0">
                  <c:v>0.03</c:v>
                </c:pt>
                <c:pt idx="1">
                  <c:v>7.0000000000000007E-2</c:v>
                </c:pt>
                <c:pt idx="2">
                  <c:v>0.25</c:v>
                </c:pt>
                <c:pt idx="3">
                  <c:v>0.37</c:v>
                </c:pt>
                <c:pt idx="4">
                  <c:v>0.21</c:v>
                </c:pt>
                <c:pt idx="5">
                  <c:v>7.0000000000000007E-2</c:v>
                </c:pt>
                <c:pt idx="6">
                  <c:v>0</c:v>
                </c:pt>
              </c:numCache>
            </c:numRef>
          </c:val>
        </c:ser>
        <c:dLbls>
          <c:showLegendKey val="0"/>
          <c:showVal val="0"/>
          <c:showCatName val="0"/>
          <c:showSerName val="0"/>
          <c:showPercent val="0"/>
          <c:showBubbleSize val="0"/>
        </c:dLbls>
        <c:gapWidth val="219"/>
        <c:overlap val="-27"/>
        <c:axId val="206424680"/>
        <c:axId val="207203512"/>
      </c:barChart>
      <c:catAx>
        <c:axId val="20642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7203512"/>
        <c:crosses val="autoZero"/>
        <c:auto val="1"/>
        <c:lblAlgn val="ctr"/>
        <c:lblOffset val="100"/>
        <c:noMultiLvlLbl val="0"/>
      </c:catAx>
      <c:valAx>
        <c:axId val="207203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642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Sheet1!$B$2:$B$8</c:f>
              <c:numCache>
                <c:formatCode>0%</c:formatCode>
                <c:ptCount val="7"/>
                <c:pt idx="0">
                  <c:v>0.03</c:v>
                </c:pt>
                <c:pt idx="1">
                  <c:v>7.0000000000000007E-2</c:v>
                </c:pt>
                <c:pt idx="2">
                  <c:v>0.25</c:v>
                </c:pt>
                <c:pt idx="3">
                  <c:v>0.37</c:v>
                </c:pt>
                <c:pt idx="4">
                  <c:v>0.21</c:v>
                </c:pt>
                <c:pt idx="5">
                  <c:v>7.0000000000000007E-2</c:v>
                </c:pt>
                <c:pt idx="6">
                  <c:v>0</c:v>
                </c:pt>
              </c:numCache>
            </c:numRef>
          </c:val>
        </c:ser>
        <c:ser>
          <c:idx val="1"/>
          <c:order val="1"/>
          <c:tx>
            <c:strRef>
              <c:f>Sheet1!$C$1</c:f>
              <c:strCache>
                <c:ptCount val="1"/>
                <c:pt idx="0">
                  <c:v>Home</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Sheet1!$C$2:$C$8</c:f>
              <c:numCache>
                <c:formatCode>0.0%</c:formatCode>
                <c:ptCount val="7"/>
                <c:pt idx="0">
                  <c:v>1.4E-2</c:v>
                </c:pt>
                <c:pt idx="1">
                  <c:v>2.1318594551914725E-2</c:v>
                </c:pt>
                <c:pt idx="2">
                  <c:v>0.14230819844716411</c:v>
                </c:pt>
                <c:pt idx="3">
                  <c:v>0.21500197394393999</c:v>
                </c:pt>
                <c:pt idx="4">
                  <c:v>0.40865903408343202</c:v>
                </c:pt>
                <c:pt idx="5">
                  <c:v>0.16457428609027502</c:v>
                </c:pt>
                <c:pt idx="6">
                  <c:v>3.4451901565995528E-2</c:v>
                </c:pt>
              </c:numCache>
            </c:numRef>
          </c:val>
        </c:ser>
        <c:dLbls>
          <c:showLegendKey val="0"/>
          <c:showVal val="0"/>
          <c:showCatName val="0"/>
          <c:showSerName val="0"/>
          <c:showPercent val="0"/>
          <c:showBubbleSize val="0"/>
        </c:dLbls>
        <c:gapWidth val="219"/>
        <c:overlap val="-27"/>
        <c:axId val="141015688"/>
        <c:axId val="141014120"/>
      </c:barChart>
      <c:catAx>
        <c:axId val="1410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41014120"/>
        <c:crosses val="autoZero"/>
        <c:auto val="1"/>
        <c:lblAlgn val="ctr"/>
        <c:lblOffset val="100"/>
        <c:noMultiLvlLbl val="0"/>
      </c:catAx>
      <c:valAx>
        <c:axId val="141014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41015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90846681922195"/>
          <c:y val="2.1611001964636542E-2"/>
          <c:w val="0.56979405034324948"/>
          <c:h val="0.7485265225933202"/>
        </c:manualLayout>
      </c:layout>
      <c:barChart>
        <c:barDir val="bar"/>
        <c:grouping val="clustered"/>
        <c:varyColors val="0"/>
        <c:ser>
          <c:idx val="0"/>
          <c:order val="0"/>
          <c:tx>
            <c:strRef>
              <c:f>Sheet1!$B$1</c:f>
              <c:strCache>
                <c:ptCount val="1"/>
                <c:pt idx="0">
                  <c:v>Hospital Discharges</c:v>
                </c:pt>
              </c:strCache>
            </c:strRef>
          </c:tx>
          <c:spPr>
            <a:solidFill>
              <a:srgbClr val="000000"/>
            </a:solidFill>
            <a:ln w="12961">
              <a:solidFill>
                <a:schemeClr val="tx1"/>
              </a:solidFill>
              <a:prstDash val="solid"/>
            </a:ln>
          </c:spPr>
          <c:invertIfNegative val="0"/>
          <c:dPt>
            <c:idx val="7"/>
            <c:invertIfNegative val="0"/>
            <c:bubble3D val="0"/>
            <c:spPr>
              <a:solidFill>
                <a:srgbClr val="FF0000"/>
              </a:solidFill>
              <a:ln w="12961">
                <a:solidFill>
                  <a:schemeClr val="tx1"/>
                </a:solidFill>
                <a:prstDash val="solid"/>
              </a:ln>
            </c:spPr>
          </c:dPt>
          <c:dPt>
            <c:idx val="8"/>
            <c:invertIfNegative val="0"/>
            <c:bubble3D val="0"/>
            <c:spPr>
              <a:solidFill>
                <a:srgbClr val="FF0000"/>
              </a:solidFill>
              <a:ln w="12961">
                <a:solidFill>
                  <a:schemeClr val="tx1"/>
                </a:solidFill>
                <a:prstDash val="solid"/>
              </a:ln>
            </c:spPr>
          </c:dPt>
          <c:dLbls>
            <c:dLbl>
              <c:idx val="7"/>
              <c:spPr>
                <a:noFill/>
                <a:ln w="25922">
                  <a:noFill/>
                </a:ln>
              </c:spPr>
              <c:txPr>
                <a:bodyPr/>
                <a:lstStyle/>
                <a:p>
                  <a:pPr>
                    <a:defRPr sz="1888"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dLbl>
            <c:dLbl>
              <c:idx val="8"/>
              <c:layout/>
              <c:tx>
                <c:rich>
                  <a:bodyPr/>
                  <a:lstStyle/>
                  <a:p>
                    <a:pPr>
                      <a:defRPr sz="1888" b="1" i="0" u="none" strike="noStrike" baseline="0">
                        <a:solidFill>
                          <a:srgbClr val="FF0000"/>
                        </a:solidFill>
                        <a:latin typeface="Arial"/>
                        <a:ea typeface="Arial"/>
                        <a:cs typeface="Arial"/>
                      </a:defRPr>
                    </a:pPr>
                    <a:r>
                      <a:rPr lang="en-US"/>
                      <a:t>4,160,286</a:t>
                    </a:r>
                  </a:p>
                </c:rich>
              </c:tx>
              <c:spPr>
                <a:noFill/>
                <a:ln w="25922">
                  <a:noFill/>
                </a:ln>
              </c:spPr>
              <c:showLegendKey val="0"/>
              <c:showVal val="0"/>
              <c:showCatName val="0"/>
              <c:showSerName val="0"/>
              <c:showPercent val="0"/>
              <c:showBubbleSize val="0"/>
              <c:extLst>
                <c:ext xmlns:c15="http://schemas.microsoft.com/office/drawing/2012/chart" uri="{CE6537A1-D6FC-4f65-9D91-7224C49458BB}">
                  <c15:layout/>
                </c:ext>
              </c:extLst>
            </c:dLbl>
            <c:dLbl>
              <c:idx val="9"/>
              <c:layout>
                <c:manualLayout>
                  <c:x val="-6.6387889454323501E-3"/>
                  <c:y val="8.0361490643080721E-3"/>
                </c:manualLayout>
              </c:layout>
              <c:tx>
                <c:rich>
                  <a:bodyPr/>
                  <a:lstStyle/>
                  <a:p>
                    <a:pPr algn="r">
                      <a:defRPr sz="1888" b="0" i="0" u="none" strike="noStrike" baseline="0">
                        <a:solidFill>
                          <a:schemeClr val="tx1"/>
                        </a:solidFill>
                        <a:latin typeface="Arial"/>
                        <a:ea typeface="Arial"/>
                        <a:cs typeface="Arial"/>
                      </a:defRPr>
                    </a:pPr>
                    <a:r>
                      <a:rPr lang="en-US" b="0" dirty="0" smtClean="0">
                        <a:solidFill>
                          <a:schemeClr val="bg1"/>
                        </a:solidFill>
                      </a:rPr>
                      <a:t>4,300,312</a:t>
                    </a:r>
                    <a:endParaRPr lang="en-US" b="0" dirty="0">
                      <a:solidFill>
                        <a:schemeClr val="bg1"/>
                      </a:solidFill>
                    </a:endParaRPr>
                  </a:p>
                </c:rich>
              </c:tx>
              <c:spPr>
                <a:noFill/>
                <a:ln w="25922">
                  <a:noFill/>
                </a:ln>
              </c:spPr>
              <c:dLblPos val="outEnd"/>
              <c:showLegendKey val="0"/>
              <c:showVal val="0"/>
              <c:showCatName val="0"/>
              <c:showSerName val="0"/>
              <c:showPercent val="0"/>
              <c:showBubbleSize val="0"/>
              <c:extLst>
                <c:ext xmlns:c15="http://schemas.microsoft.com/office/drawing/2012/chart" uri="{CE6537A1-D6FC-4f65-9D91-7224C49458BB}">
                  <c15:layout/>
                </c:ext>
              </c:extLst>
            </c:dLbl>
            <c:spPr>
              <a:noFill/>
              <a:ln w="25922">
                <a:noFill/>
              </a:ln>
            </c:spPr>
            <c:txPr>
              <a:bodyPr wrap="square" lIns="38100" tIns="19050" rIns="38100" bIns="19050" anchor="ctr">
                <a:spAutoFit/>
              </a:bodyPr>
              <a:lstStyle/>
              <a:p>
                <a:pPr>
                  <a:defRPr sz="1454" b="0" i="0" u="none" strike="noStrike" baseline="0">
                    <a:solidFill>
                      <a:srgbClr val="00008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Mental Diseases &amp; Disorders</c:v>
                </c:pt>
                <c:pt idx="1">
                  <c:v>Diseases &amp; Disorders Of The Kidney &amp; Urinary Tract</c:v>
                </c:pt>
                <c:pt idx="2">
                  <c:v>Infectious &amp; Parasitic Diseases, Systemic Or Unspecified Sites</c:v>
                </c:pt>
                <c:pt idx="3">
                  <c:v>Diseases &amp; Disorders Of The Nervous System</c:v>
                </c:pt>
                <c:pt idx="4">
                  <c:v>Diseases &amp; Disorders Of The Digestive System</c:v>
                </c:pt>
                <c:pt idx="5">
                  <c:v>Diseases &amp; Disorders Of The Musculoskeletal System &amp; Conn Tissue</c:v>
                </c:pt>
                <c:pt idx="6">
                  <c:v>Diseases &amp; Disorders Of The Respiratory System</c:v>
                </c:pt>
                <c:pt idx="7">
                  <c:v>Newborns &amp; Other Neonates With Condtn Orig In Perinatal Period</c:v>
                </c:pt>
                <c:pt idx="8">
                  <c:v>Pregnancy, Childbirth &amp; The Puerperium</c:v>
                </c:pt>
                <c:pt idx="9">
                  <c:v>Diseases &amp; Disorders Of The Circulatory System</c:v>
                </c:pt>
              </c:strCache>
            </c:strRef>
          </c:cat>
          <c:val>
            <c:numRef>
              <c:f>Sheet1!$B$2:$B$11</c:f>
              <c:numCache>
                <c:formatCode>0</c:formatCode>
                <c:ptCount val="10"/>
                <c:pt idx="0">
                  <c:v>1431743.18779469</c:v>
                </c:pt>
                <c:pt idx="1">
                  <c:v>1625425.69279896</c:v>
                </c:pt>
                <c:pt idx="2">
                  <c:v>1778745.5295981399</c:v>
                </c:pt>
                <c:pt idx="3">
                  <c:v>2115120.7110408</c:v>
                </c:pt>
                <c:pt idx="4">
                  <c:v>3025196.1548969601</c:v>
                </c:pt>
                <c:pt idx="5">
                  <c:v>3291052.5486990199</c:v>
                </c:pt>
                <c:pt idx="6">
                  <c:v>3301286.1485697501</c:v>
                </c:pt>
                <c:pt idx="7">
                  <c:v>3954049.9162682602</c:v>
                </c:pt>
                <c:pt idx="8">
                  <c:v>4153659.8549706698</c:v>
                </c:pt>
                <c:pt idx="9">
                  <c:v>4300311.7135360297</c:v>
                </c:pt>
              </c:numCache>
            </c:numRef>
          </c:val>
        </c:ser>
        <c:dLbls>
          <c:showLegendKey val="0"/>
          <c:showVal val="1"/>
          <c:showCatName val="0"/>
          <c:showSerName val="0"/>
          <c:showPercent val="0"/>
          <c:showBubbleSize val="0"/>
        </c:dLbls>
        <c:gapWidth val="150"/>
        <c:axId val="207205080"/>
        <c:axId val="207203904"/>
      </c:barChart>
      <c:catAx>
        <c:axId val="207205080"/>
        <c:scaling>
          <c:orientation val="minMax"/>
        </c:scaling>
        <c:delete val="0"/>
        <c:axPos val="l"/>
        <c:numFmt formatCode="General" sourceLinked="1"/>
        <c:majorTickMark val="out"/>
        <c:minorTickMark val="none"/>
        <c:tickLblPos val="nextTo"/>
        <c:spPr>
          <a:ln w="12961">
            <a:solidFill>
              <a:srgbClr val="000080"/>
            </a:solidFill>
            <a:prstDash val="solid"/>
          </a:ln>
        </c:spPr>
        <c:txPr>
          <a:bodyPr rot="0" vert="horz"/>
          <a:lstStyle/>
          <a:p>
            <a:pPr>
              <a:defRPr sz="1429" b="0" i="0" u="none" strike="noStrike" baseline="0">
                <a:solidFill>
                  <a:srgbClr val="000000"/>
                </a:solidFill>
                <a:latin typeface="Arial"/>
                <a:ea typeface="Arial"/>
                <a:cs typeface="Arial"/>
              </a:defRPr>
            </a:pPr>
            <a:endParaRPr lang="en-US"/>
          </a:p>
        </c:txPr>
        <c:crossAx val="207203904"/>
        <c:crosses val="autoZero"/>
        <c:auto val="1"/>
        <c:lblAlgn val="ctr"/>
        <c:lblOffset val="100"/>
        <c:tickLblSkip val="1"/>
        <c:tickMarkSkip val="1"/>
        <c:noMultiLvlLbl val="0"/>
      </c:catAx>
      <c:valAx>
        <c:axId val="207203904"/>
        <c:scaling>
          <c:orientation val="minMax"/>
          <c:max val="7000000"/>
        </c:scaling>
        <c:delete val="0"/>
        <c:axPos val="b"/>
        <c:majorGridlines>
          <c:spPr>
            <a:ln w="3240">
              <a:solidFill>
                <a:schemeClr val="tx1"/>
              </a:solidFill>
              <a:prstDash val="solid"/>
            </a:ln>
          </c:spPr>
        </c:majorGridlines>
        <c:numFmt formatCode="0" sourceLinked="1"/>
        <c:majorTickMark val="out"/>
        <c:minorTickMark val="none"/>
        <c:tickLblPos val="nextTo"/>
        <c:spPr>
          <a:ln w="12961">
            <a:solidFill>
              <a:srgbClr val="000000"/>
            </a:solidFill>
            <a:prstDash val="solid"/>
          </a:ln>
        </c:spPr>
        <c:txPr>
          <a:bodyPr rot="-3660000" vert="horz"/>
          <a:lstStyle/>
          <a:p>
            <a:pPr>
              <a:defRPr sz="1454" b="0" i="0" u="none" strike="noStrike" baseline="0">
                <a:solidFill>
                  <a:srgbClr val="000000"/>
                </a:solidFill>
                <a:latin typeface="Arial"/>
                <a:ea typeface="Arial"/>
                <a:cs typeface="Arial"/>
              </a:defRPr>
            </a:pPr>
            <a:endParaRPr lang="en-US"/>
          </a:p>
        </c:txPr>
        <c:crossAx val="207205080"/>
        <c:crosses val="autoZero"/>
        <c:crossBetween val="between"/>
      </c:valAx>
      <c:spPr>
        <a:noFill/>
        <a:ln w="12961">
          <a:solidFill>
            <a:schemeClr val="tx1"/>
          </a:solidFill>
          <a:prstDash val="solid"/>
        </a:ln>
      </c:spPr>
    </c:plotArea>
    <c:plotVisOnly val="1"/>
    <c:dispBlanksAs val="gap"/>
    <c:showDLblsOverMax val="0"/>
  </c:chart>
  <c:spPr>
    <a:solidFill>
      <a:srgbClr val="FFFFFF"/>
    </a:solidFill>
    <a:ln w="25400" cap="flat" cmpd="sng" algn="ctr">
      <a:solidFill>
        <a:srgbClr val="000080"/>
      </a:solidFill>
      <a:prstDash val="solid"/>
      <a:miter lim="800000"/>
      <a:headEnd type="none" w="med" len="med"/>
      <a:tailEnd type="none" w="med" len="med"/>
    </a:ln>
  </c:spPr>
  <c:txPr>
    <a:bodyPr/>
    <a:lstStyle/>
    <a:p>
      <a:pPr>
        <a:defRPr sz="1888"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LBW</c:v>
                </c:pt>
              </c:strCache>
            </c:strRef>
          </c:tx>
          <c:spPr>
            <a:ln w="44450">
              <a:solidFill>
                <a:srgbClr val="0000FF"/>
              </a:solidFill>
            </a:ln>
          </c:spPr>
          <c:marker>
            <c:symbol val="none"/>
          </c:marker>
          <c:cat>
            <c:numRef>
              <c:f>Sheet1!$A$2:$A$36</c:f>
              <c:numCache>
                <c:formatCode>###0;###0</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numCache>
            </c:numRef>
          </c:cat>
          <c:val>
            <c:numRef>
              <c:f>Sheet1!$B$2:$B$36</c:f>
              <c:numCache>
                <c:formatCode>###0.00;###0.00</c:formatCode>
                <c:ptCount val="35"/>
                <c:pt idx="0">
                  <c:v>6.81</c:v>
                </c:pt>
                <c:pt idx="1">
                  <c:v>6.75</c:v>
                </c:pt>
                <c:pt idx="2">
                  <c:v>6.82</c:v>
                </c:pt>
                <c:pt idx="3">
                  <c:v>6.72</c:v>
                </c:pt>
                <c:pt idx="4">
                  <c:v>6.75</c:v>
                </c:pt>
                <c:pt idx="5">
                  <c:v>6.81</c:v>
                </c:pt>
                <c:pt idx="6">
                  <c:v>6.9</c:v>
                </c:pt>
                <c:pt idx="7">
                  <c:v>6.93</c:v>
                </c:pt>
                <c:pt idx="8">
                  <c:v>7.05</c:v>
                </c:pt>
                <c:pt idx="9">
                  <c:v>6.97</c:v>
                </c:pt>
                <c:pt idx="10">
                  <c:v>7.12</c:v>
                </c:pt>
                <c:pt idx="11">
                  <c:v>7.08</c:v>
                </c:pt>
                <c:pt idx="12">
                  <c:v>7.22</c:v>
                </c:pt>
                <c:pt idx="13">
                  <c:v>7.28</c:v>
                </c:pt>
                <c:pt idx="14">
                  <c:v>7.32</c:v>
                </c:pt>
                <c:pt idx="15">
                  <c:v>7.39</c:v>
                </c:pt>
                <c:pt idx="16">
                  <c:v>7.51</c:v>
                </c:pt>
                <c:pt idx="17">
                  <c:v>7.57</c:v>
                </c:pt>
                <c:pt idx="18">
                  <c:v>7.62</c:v>
                </c:pt>
                <c:pt idx="19">
                  <c:v>7.57</c:v>
                </c:pt>
                <c:pt idx="20">
                  <c:v>7.68</c:v>
                </c:pt>
                <c:pt idx="21">
                  <c:v>7.82</c:v>
                </c:pt>
                <c:pt idx="22">
                  <c:v>7.93</c:v>
                </c:pt>
                <c:pt idx="23">
                  <c:v>8.08</c:v>
                </c:pt>
                <c:pt idx="24">
                  <c:v>8.19</c:v>
                </c:pt>
                <c:pt idx="25">
                  <c:v>8.26</c:v>
                </c:pt>
                <c:pt idx="26">
                  <c:v>8.2200000000000006</c:v>
                </c:pt>
                <c:pt idx="27">
                  <c:v>8.18</c:v>
                </c:pt>
                <c:pt idx="28">
                  <c:v>8.16</c:v>
                </c:pt>
                <c:pt idx="29">
                  <c:v>8.15</c:v>
                </c:pt>
                <c:pt idx="30">
                  <c:v>8.1</c:v>
                </c:pt>
                <c:pt idx="31">
                  <c:v>7.99</c:v>
                </c:pt>
                <c:pt idx="32">
                  <c:v>8.02</c:v>
                </c:pt>
                <c:pt idx="33">
                  <c:v>8</c:v>
                </c:pt>
                <c:pt idx="34">
                  <c:v>8.07</c:v>
                </c:pt>
              </c:numCache>
            </c:numRef>
          </c:val>
          <c:smooth val="0"/>
        </c:ser>
        <c:ser>
          <c:idx val="1"/>
          <c:order val="1"/>
          <c:tx>
            <c:strRef>
              <c:f>Sheet1!$C$1</c:f>
              <c:strCache>
                <c:ptCount val="1"/>
                <c:pt idx="0">
                  <c:v>Preterm</c:v>
                </c:pt>
              </c:strCache>
            </c:strRef>
          </c:tx>
          <c:spPr>
            <a:ln w="44450">
              <a:solidFill>
                <a:srgbClr val="C00000"/>
              </a:solidFill>
            </a:ln>
          </c:spPr>
          <c:marker>
            <c:symbol val="none"/>
          </c:marker>
          <c:cat>
            <c:numRef>
              <c:f>Sheet1!$A$2:$A$36</c:f>
              <c:numCache>
                <c:formatCode>###0;###0</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numCache>
            </c:numRef>
          </c:cat>
          <c:val>
            <c:numRef>
              <c:f>Sheet1!$C$2:$C$36</c:f>
              <c:numCache>
                <c:formatCode>###0.00;###0.00</c:formatCode>
                <c:ptCount val="35"/>
                <c:pt idx="0">
                  <c:v>9.44</c:v>
                </c:pt>
                <c:pt idx="1">
                  <c:v>9.5</c:v>
                </c:pt>
                <c:pt idx="2">
                  <c:v>9.61</c:v>
                </c:pt>
                <c:pt idx="3">
                  <c:v>9.4</c:v>
                </c:pt>
                <c:pt idx="4">
                  <c:v>9.76</c:v>
                </c:pt>
                <c:pt idx="5">
                  <c:v>9.9700000000000006</c:v>
                </c:pt>
                <c:pt idx="6">
                  <c:v>10.199999999999999</c:v>
                </c:pt>
                <c:pt idx="7">
                  <c:v>10.220000000000001</c:v>
                </c:pt>
                <c:pt idx="8">
                  <c:v>10.58</c:v>
                </c:pt>
                <c:pt idx="9">
                  <c:v>10.62</c:v>
                </c:pt>
                <c:pt idx="10">
                  <c:v>10.82</c:v>
                </c:pt>
                <c:pt idx="11">
                  <c:v>10.69</c:v>
                </c:pt>
                <c:pt idx="12">
                  <c:v>10.99</c:v>
                </c:pt>
                <c:pt idx="13">
                  <c:v>11.02</c:v>
                </c:pt>
                <c:pt idx="14">
                  <c:v>10.99</c:v>
                </c:pt>
                <c:pt idx="15">
                  <c:v>10.99</c:v>
                </c:pt>
                <c:pt idx="16">
                  <c:v>11.36</c:v>
                </c:pt>
                <c:pt idx="17">
                  <c:v>11.69</c:v>
                </c:pt>
                <c:pt idx="18">
                  <c:v>11.77</c:v>
                </c:pt>
                <c:pt idx="19">
                  <c:v>11.64</c:v>
                </c:pt>
                <c:pt idx="20">
                  <c:v>11.95</c:v>
                </c:pt>
                <c:pt idx="21">
                  <c:v>12.08</c:v>
                </c:pt>
                <c:pt idx="22">
                  <c:v>12.33</c:v>
                </c:pt>
                <c:pt idx="23">
                  <c:v>12.49</c:v>
                </c:pt>
                <c:pt idx="24">
                  <c:v>12.73</c:v>
                </c:pt>
                <c:pt idx="25">
                  <c:v>12.8</c:v>
                </c:pt>
                <c:pt idx="26">
                  <c:v>12.68</c:v>
                </c:pt>
                <c:pt idx="27">
                  <c:v>12.33</c:v>
                </c:pt>
                <c:pt idx="28">
                  <c:v>12.18</c:v>
                </c:pt>
                <c:pt idx="29">
                  <c:v>11.99</c:v>
                </c:pt>
                <c:pt idx="30">
                  <c:v>11.72</c:v>
                </c:pt>
                <c:pt idx="31">
                  <c:v>11.54</c:v>
                </c:pt>
                <c:pt idx="32">
                  <c:v>11.39</c:v>
                </c:pt>
                <c:pt idx="33">
                  <c:v>11.32</c:v>
                </c:pt>
                <c:pt idx="34">
                  <c:v>11.29</c:v>
                </c:pt>
              </c:numCache>
            </c:numRef>
          </c:val>
          <c:smooth val="0"/>
        </c:ser>
        <c:dLbls>
          <c:showLegendKey val="0"/>
          <c:showVal val="0"/>
          <c:showCatName val="0"/>
          <c:showSerName val="0"/>
          <c:showPercent val="0"/>
          <c:showBubbleSize val="0"/>
        </c:dLbls>
        <c:smooth val="0"/>
        <c:axId val="202979688"/>
        <c:axId val="202489872"/>
      </c:lineChart>
      <c:catAx>
        <c:axId val="202979688"/>
        <c:scaling>
          <c:orientation val="minMax"/>
        </c:scaling>
        <c:delete val="0"/>
        <c:axPos val="b"/>
        <c:numFmt formatCode="###0;###0" sourceLinked="1"/>
        <c:majorTickMark val="out"/>
        <c:minorTickMark val="none"/>
        <c:tickLblPos val="nextTo"/>
        <c:txPr>
          <a:bodyPr rot="0" vert="horz"/>
          <a:lstStyle/>
          <a:p>
            <a:pPr>
              <a:defRPr sz="1600"/>
            </a:pPr>
            <a:endParaRPr lang="en-US"/>
          </a:p>
        </c:txPr>
        <c:crossAx val="202489872"/>
        <c:crosses val="autoZero"/>
        <c:auto val="1"/>
        <c:lblAlgn val="ctr"/>
        <c:lblOffset val="100"/>
        <c:noMultiLvlLbl val="0"/>
      </c:catAx>
      <c:valAx>
        <c:axId val="202489872"/>
        <c:scaling>
          <c:orientation val="minMax"/>
          <c:max val="13"/>
          <c:min val="6"/>
        </c:scaling>
        <c:delete val="0"/>
        <c:axPos val="l"/>
        <c:majorGridlines/>
        <c:numFmt formatCode="#,##0" sourceLinked="0"/>
        <c:majorTickMark val="out"/>
        <c:minorTickMark val="none"/>
        <c:tickLblPos val="nextTo"/>
        <c:crossAx val="2029796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6370023419204"/>
          <c:y val="6.8669527896995708E-2"/>
          <c:w val="0.86885245901639341"/>
          <c:h val="0.72532188841201717"/>
        </c:manualLayout>
      </c:layout>
      <c:barChart>
        <c:barDir val="col"/>
        <c:grouping val="stacked"/>
        <c:varyColors val="0"/>
        <c:ser>
          <c:idx val="3"/>
          <c:order val="0"/>
          <c:tx>
            <c:strRef>
              <c:f>Sheet1!$A$2</c:f>
              <c:strCache>
                <c:ptCount val="1"/>
                <c:pt idx="0">
                  <c:v>Ces w/ Compl.</c:v>
                </c:pt>
              </c:strCache>
            </c:strRef>
          </c:tx>
          <c:spPr>
            <a:solidFill>
              <a:srgbClr val="FF0000"/>
            </a:solidFill>
            <a:ln w="12673">
              <a:solidFill>
                <a:srgbClr val="000000"/>
              </a:solidFill>
              <a:prstDash val="solid"/>
            </a:ln>
          </c:spPr>
          <c:invertIfNegative val="0"/>
          <c:cat>
            <c:numRef>
              <c:f>Sheet1!$B$1:$W$1</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Sheet1!$B$2:$W$2</c:f>
              <c:numCache>
                <c:formatCode>#,##0</c:formatCode>
                <c:ptCount val="22"/>
                <c:pt idx="0">
                  <c:v>1961</c:v>
                </c:pt>
                <c:pt idx="1">
                  <c:v>2140</c:v>
                </c:pt>
                <c:pt idx="2">
                  <c:v>2111</c:v>
                </c:pt>
                <c:pt idx="3">
                  <c:v>2189</c:v>
                </c:pt>
                <c:pt idx="4">
                  <c:v>2465</c:v>
                </c:pt>
                <c:pt idx="5">
                  <c:v>2405</c:v>
                </c:pt>
                <c:pt idx="6">
                  <c:v>2376</c:v>
                </c:pt>
                <c:pt idx="7">
                  <c:v>2669</c:v>
                </c:pt>
                <c:pt idx="8">
                  <c:v>2912</c:v>
                </c:pt>
                <c:pt idx="9">
                  <c:v>3656</c:v>
                </c:pt>
                <c:pt idx="10">
                  <c:v>4299</c:v>
                </c:pt>
                <c:pt idx="11">
                  <c:v>5016</c:v>
                </c:pt>
                <c:pt idx="12">
                  <c:v>5008</c:v>
                </c:pt>
                <c:pt idx="13">
                  <c:v>5657</c:v>
                </c:pt>
                <c:pt idx="14" formatCode="General">
                  <c:v>7038</c:v>
                </c:pt>
                <c:pt idx="15">
                  <c:v>9481</c:v>
                </c:pt>
                <c:pt idx="16" formatCode="General">
                  <c:v>10119</c:v>
                </c:pt>
                <c:pt idx="17" formatCode="General">
                  <c:v>10703</c:v>
                </c:pt>
                <c:pt idx="18" formatCode="General">
                  <c:v>11140</c:v>
                </c:pt>
                <c:pt idx="19" formatCode="General">
                  <c:v>11716</c:v>
                </c:pt>
                <c:pt idx="20">
                  <c:v>12494</c:v>
                </c:pt>
                <c:pt idx="21">
                  <c:v>13487</c:v>
                </c:pt>
              </c:numCache>
            </c:numRef>
          </c:val>
        </c:ser>
        <c:ser>
          <c:idx val="0"/>
          <c:order val="1"/>
          <c:tx>
            <c:strRef>
              <c:f>Sheet1!$A$3</c:f>
              <c:strCache>
                <c:ptCount val="1"/>
                <c:pt idx="0">
                  <c:v>Ces no Compl.</c:v>
                </c:pt>
              </c:strCache>
            </c:strRef>
          </c:tx>
          <c:spPr>
            <a:solidFill>
              <a:srgbClr val="0000FF"/>
            </a:solidFill>
            <a:ln w="12673">
              <a:solidFill>
                <a:srgbClr val="000000"/>
              </a:solidFill>
              <a:prstDash val="solid"/>
            </a:ln>
          </c:spPr>
          <c:invertIfNegative val="0"/>
          <c:cat>
            <c:numRef>
              <c:f>Sheet1!$B$1:$W$1</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Sheet1!$B$3:$W$3</c:f>
              <c:numCache>
                <c:formatCode>#,##0</c:formatCode>
                <c:ptCount val="22"/>
                <c:pt idx="0">
                  <c:v>3573</c:v>
                </c:pt>
                <c:pt idx="1">
                  <c:v>3606</c:v>
                </c:pt>
                <c:pt idx="2">
                  <c:v>3618</c:v>
                </c:pt>
                <c:pt idx="3">
                  <c:v>3726</c:v>
                </c:pt>
                <c:pt idx="4">
                  <c:v>3963</c:v>
                </c:pt>
                <c:pt idx="5">
                  <c:v>4283</c:v>
                </c:pt>
                <c:pt idx="6">
                  <c:v>4973</c:v>
                </c:pt>
                <c:pt idx="7">
                  <c:v>6167</c:v>
                </c:pt>
                <c:pt idx="8">
                  <c:v>7111</c:v>
                </c:pt>
                <c:pt idx="9">
                  <c:v>8873</c:v>
                </c:pt>
                <c:pt idx="10">
                  <c:v>10295</c:v>
                </c:pt>
                <c:pt idx="11">
                  <c:v>12053</c:v>
                </c:pt>
                <c:pt idx="12">
                  <c:v>12406</c:v>
                </c:pt>
                <c:pt idx="13">
                  <c:v>13358</c:v>
                </c:pt>
                <c:pt idx="14">
                  <c:v>16465</c:v>
                </c:pt>
                <c:pt idx="15" formatCode="General">
                  <c:v>13468</c:v>
                </c:pt>
                <c:pt idx="16" formatCode="General">
                  <c:v>14389</c:v>
                </c:pt>
                <c:pt idx="17" formatCode="General">
                  <c:v>13855</c:v>
                </c:pt>
                <c:pt idx="18" formatCode="General">
                  <c:v>14384</c:v>
                </c:pt>
                <c:pt idx="19" formatCode="General">
                  <c:v>15033</c:v>
                </c:pt>
                <c:pt idx="20">
                  <c:v>15637</c:v>
                </c:pt>
                <c:pt idx="21">
                  <c:v>16152</c:v>
                </c:pt>
              </c:numCache>
            </c:numRef>
          </c:val>
        </c:ser>
        <c:ser>
          <c:idx val="1"/>
          <c:order val="2"/>
          <c:tx>
            <c:strRef>
              <c:f>Sheet1!$A$4</c:f>
              <c:strCache>
                <c:ptCount val="1"/>
                <c:pt idx="0">
                  <c:v>Vag w Compl.</c:v>
                </c:pt>
              </c:strCache>
            </c:strRef>
          </c:tx>
          <c:spPr>
            <a:solidFill>
              <a:srgbClr val="FFFFFF"/>
            </a:solidFill>
            <a:ln w="12673">
              <a:solidFill>
                <a:srgbClr val="000000"/>
              </a:solidFill>
              <a:prstDash val="solid"/>
            </a:ln>
          </c:spPr>
          <c:invertIfNegative val="0"/>
          <c:cat>
            <c:numRef>
              <c:f>Sheet1!$B$1:$W$1</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Sheet1!$B$4:$W$4</c:f>
              <c:numCache>
                <c:formatCode>#,##0</c:formatCode>
                <c:ptCount val="22"/>
                <c:pt idx="0">
                  <c:v>1279</c:v>
                </c:pt>
                <c:pt idx="1">
                  <c:v>1446</c:v>
                </c:pt>
                <c:pt idx="2">
                  <c:v>1508</c:v>
                </c:pt>
                <c:pt idx="3">
                  <c:v>1623</c:v>
                </c:pt>
                <c:pt idx="4">
                  <c:v>1878</c:v>
                </c:pt>
                <c:pt idx="5">
                  <c:v>2027</c:v>
                </c:pt>
                <c:pt idx="6">
                  <c:v>1990</c:v>
                </c:pt>
                <c:pt idx="7">
                  <c:v>2349</c:v>
                </c:pt>
                <c:pt idx="8">
                  <c:v>2261</c:v>
                </c:pt>
                <c:pt idx="9">
                  <c:v>2535</c:v>
                </c:pt>
                <c:pt idx="10">
                  <c:v>2682</c:v>
                </c:pt>
                <c:pt idx="11">
                  <c:v>3051</c:v>
                </c:pt>
                <c:pt idx="12">
                  <c:v>3060</c:v>
                </c:pt>
                <c:pt idx="13">
                  <c:v>3328</c:v>
                </c:pt>
                <c:pt idx="14">
                  <c:v>3812</c:v>
                </c:pt>
                <c:pt idx="15" formatCode="General">
                  <c:v>3906</c:v>
                </c:pt>
                <c:pt idx="16" formatCode="General">
                  <c:v>4276</c:v>
                </c:pt>
                <c:pt idx="17" formatCode="General">
                  <c:v>4442</c:v>
                </c:pt>
                <c:pt idx="18" formatCode="General">
                  <c:v>4598</c:v>
                </c:pt>
                <c:pt idx="19" formatCode="General">
                  <c:v>4962</c:v>
                </c:pt>
                <c:pt idx="20" formatCode="General">
                  <c:v>5321</c:v>
                </c:pt>
                <c:pt idx="21">
                  <c:v>5943</c:v>
                </c:pt>
              </c:numCache>
            </c:numRef>
          </c:val>
        </c:ser>
        <c:ser>
          <c:idx val="2"/>
          <c:order val="3"/>
          <c:tx>
            <c:strRef>
              <c:f>Sheet1!$A$5</c:f>
              <c:strCache>
                <c:ptCount val="1"/>
                <c:pt idx="0">
                  <c:v>Vag no Compl.</c:v>
                </c:pt>
              </c:strCache>
            </c:strRef>
          </c:tx>
          <c:spPr>
            <a:solidFill>
              <a:srgbClr val="000000"/>
            </a:solidFill>
            <a:ln w="12673">
              <a:solidFill>
                <a:srgbClr val="000000"/>
              </a:solidFill>
              <a:prstDash val="solid"/>
            </a:ln>
          </c:spPr>
          <c:invertIfNegative val="0"/>
          <c:cat>
            <c:numRef>
              <c:f>Sheet1!$B$1:$W$1</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Sheet1!$B$5:$W$5</c:f>
              <c:numCache>
                <c:formatCode>#,##0</c:formatCode>
                <c:ptCount val="22"/>
                <c:pt idx="0">
                  <c:v>7226</c:v>
                </c:pt>
                <c:pt idx="1">
                  <c:v>7625</c:v>
                </c:pt>
                <c:pt idx="2">
                  <c:v>7995</c:v>
                </c:pt>
                <c:pt idx="3">
                  <c:v>8392</c:v>
                </c:pt>
                <c:pt idx="4">
                  <c:v>9221</c:v>
                </c:pt>
                <c:pt idx="5">
                  <c:v>9823</c:v>
                </c:pt>
                <c:pt idx="6">
                  <c:v>10336</c:v>
                </c:pt>
                <c:pt idx="7">
                  <c:v>12863</c:v>
                </c:pt>
                <c:pt idx="8">
                  <c:v>12565</c:v>
                </c:pt>
                <c:pt idx="9">
                  <c:v>14417</c:v>
                </c:pt>
                <c:pt idx="10">
                  <c:v>15087</c:v>
                </c:pt>
                <c:pt idx="11">
                  <c:v>16555</c:v>
                </c:pt>
                <c:pt idx="12">
                  <c:v>16845</c:v>
                </c:pt>
                <c:pt idx="13">
                  <c:v>18296</c:v>
                </c:pt>
                <c:pt idx="14">
                  <c:v>21332</c:v>
                </c:pt>
                <c:pt idx="15" formatCode="General">
                  <c:v>21297</c:v>
                </c:pt>
                <c:pt idx="16" formatCode="General">
                  <c:v>22158</c:v>
                </c:pt>
                <c:pt idx="17" formatCode="General">
                  <c:v>22030</c:v>
                </c:pt>
                <c:pt idx="18" formatCode="General">
                  <c:v>22612</c:v>
                </c:pt>
                <c:pt idx="19" formatCode="General">
                  <c:v>24060</c:v>
                </c:pt>
                <c:pt idx="20" formatCode="General">
                  <c:v>25525</c:v>
                </c:pt>
                <c:pt idx="21">
                  <c:v>27107</c:v>
                </c:pt>
              </c:numCache>
            </c:numRef>
          </c:val>
        </c:ser>
        <c:dLbls>
          <c:showLegendKey val="0"/>
          <c:showVal val="0"/>
          <c:showCatName val="0"/>
          <c:showSerName val="0"/>
          <c:showPercent val="0"/>
          <c:showBubbleSize val="0"/>
        </c:dLbls>
        <c:gapWidth val="150"/>
        <c:overlap val="100"/>
        <c:axId val="207205472"/>
        <c:axId val="207205864"/>
      </c:barChart>
      <c:catAx>
        <c:axId val="207205472"/>
        <c:scaling>
          <c:orientation val="minMax"/>
        </c:scaling>
        <c:delete val="0"/>
        <c:axPos val="b"/>
        <c:numFmt formatCode="General" sourceLinked="1"/>
        <c:majorTickMark val="out"/>
        <c:minorTickMark val="none"/>
        <c:tickLblPos val="nextTo"/>
        <c:spPr>
          <a:ln w="12673">
            <a:solidFill>
              <a:srgbClr val="000000"/>
            </a:solidFill>
            <a:prstDash val="solid"/>
          </a:ln>
        </c:spPr>
        <c:txPr>
          <a:bodyPr rot="-2700000" vert="horz"/>
          <a:lstStyle/>
          <a:p>
            <a:pPr>
              <a:defRPr sz="1796" b="1" i="0" u="none" strike="noStrike" baseline="0">
                <a:solidFill>
                  <a:srgbClr val="000000"/>
                </a:solidFill>
                <a:latin typeface="Arial"/>
                <a:ea typeface="Arial"/>
                <a:cs typeface="Arial"/>
              </a:defRPr>
            </a:pPr>
            <a:endParaRPr lang="en-US"/>
          </a:p>
        </c:txPr>
        <c:crossAx val="207205864"/>
        <c:crosses val="autoZero"/>
        <c:auto val="1"/>
        <c:lblAlgn val="ctr"/>
        <c:lblOffset val="100"/>
        <c:tickLblSkip val="2"/>
        <c:tickMarkSkip val="1"/>
        <c:noMultiLvlLbl val="0"/>
      </c:catAx>
      <c:valAx>
        <c:axId val="207205864"/>
        <c:scaling>
          <c:orientation val="minMax"/>
          <c:max val="70000"/>
          <c:min val="0"/>
        </c:scaling>
        <c:delete val="0"/>
        <c:axPos val="l"/>
        <c:majorGridlines>
          <c:spPr>
            <a:ln w="3168">
              <a:solidFill>
                <a:schemeClr val="tx1"/>
              </a:solidFill>
              <a:prstDash val="solid"/>
            </a:ln>
          </c:spPr>
        </c:majorGridlines>
        <c:numFmt formatCode="#,##0" sourceLinked="1"/>
        <c:majorTickMark val="out"/>
        <c:minorTickMark val="none"/>
        <c:tickLblPos val="nextTo"/>
        <c:spPr>
          <a:ln w="12673">
            <a:solidFill>
              <a:srgbClr val="000000"/>
            </a:solidFill>
            <a:prstDash val="solid"/>
          </a:ln>
        </c:spPr>
        <c:txPr>
          <a:bodyPr rot="0" vert="horz"/>
          <a:lstStyle/>
          <a:p>
            <a:pPr>
              <a:defRPr sz="1796" b="1" i="0" u="none" strike="noStrike" baseline="0">
                <a:solidFill>
                  <a:srgbClr val="000000"/>
                </a:solidFill>
                <a:latin typeface="Arial"/>
                <a:ea typeface="Arial"/>
                <a:cs typeface="Arial"/>
              </a:defRPr>
            </a:pPr>
            <a:endParaRPr lang="en-US"/>
          </a:p>
        </c:txPr>
        <c:crossAx val="207205472"/>
        <c:crosses val="autoZero"/>
        <c:crossBetween val="between"/>
        <c:majorUnit val="10000"/>
      </c:valAx>
      <c:spPr>
        <a:noFill/>
        <a:ln w="12673">
          <a:solidFill>
            <a:schemeClr val="tx1"/>
          </a:solidFill>
          <a:prstDash val="solid"/>
        </a:ln>
      </c:spPr>
    </c:plotArea>
    <c:legend>
      <c:legendPos val="r"/>
      <c:layout>
        <c:manualLayout>
          <c:xMode val="edge"/>
          <c:yMode val="edge"/>
          <c:x val="0.18266978922716628"/>
          <c:y val="8.5836909871244635E-3"/>
          <c:w val="0.24121779859484777"/>
          <c:h val="0.30257510729613735"/>
        </c:manualLayout>
      </c:layout>
      <c:overlay val="0"/>
      <c:spPr>
        <a:noFill/>
        <a:ln w="3168">
          <a:solidFill>
            <a:schemeClr val="tx1"/>
          </a:solidFill>
          <a:prstDash val="solid"/>
        </a:ln>
      </c:spPr>
      <c:txPr>
        <a:bodyPr/>
        <a:lstStyle/>
        <a:p>
          <a:pPr>
            <a:defRPr sz="1651"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25400" cap="flat" cmpd="sng" algn="ctr">
      <a:solidFill>
        <a:srgbClr val="000080"/>
      </a:solidFill>
      <a:prstDash val="solid"/>
      <a:miter lim="800000"/>
      <a:headEnd type="none" w="med" len="med"/>
      <a:tailEnd type="none" w="med" len="med"/>
    </a:ln>
  </c:spPr>
  <c:txPr>
    <a:bodyPr/>
    <a:lstStyle/>
    <a:p>
      <a:pPr>
        <a:defRPr sz="1796"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63277527202298E-2"/>
          <c:y val="3.9438784527662224E-2"/>
          <c:w val="0.90026820069821367"/>
          <c:h val="0.80351491088609572"/>
        </c:manualLayout>
      </c:layout>
      <c:lineChart>
        <c:grouping val="standard"/>
        <c:varyColors val="0"/>
        <c:ser>
          <c:idx val="0"/>
          <c:order val="0"/>
          <c:tx>
            <c:strRef>
              <c:f>Sheet1!$B$1</c:f>
              <c:strCache>
                <c:ptCount val="1"/>
                <c:pt idx="0">
                  <c:v>Out hosp</c:v>
                </c:pt>
              </c:strCache>
            </c:strRef>
          </c:tx>
          <c:spPr>
            <a:ln w="38100">
              <a:solidFill>
                <a:srgbClr val="0000FF"/>
              </a:solidFill>
            </a:ln>
          </c:spPr>
          <c:marker>
            <c:symbol val="none"/>
          </c:marker>
          <c:cat>
            <c:numRef>
              <c:f>Sheet1!$A$2:$A$27</c:f>
              <c:numCache>
                <c:formatCode>General</c:formatCode>
                <c:ptCount val="26"/>
                <c:pt idx="0">
                  <c:v>1990</c:v>
                </c:pt>
                <c:pt idx="5">
                  <c:v>1995</c:v>
                </c:pt>
                <c:pt idx="10">
                  <c:v>2000</c:v>
                </c:pt>
                <c:pt idx="15">
                  <c:v>2005</c:v>
                </c:pt>
                <c:pt idx="20">
                  <c:v>2010</c:v>
                </c:pt>
                <c:pt idx="25">
                  <c:v>2015</c:v>
                </c:pt>
              </c:numCache>
            </c:numRef>
          </c:cat>
          <c:val>
            <c:numRef>
              <c:f>Sheet1!$B$2:$B$27</c:f>
              <c:numCache>
                <c:formatCode>General</c:formatCode>
                <c:ptCount val="26"/>
                <c:pt idx="0">
                  <c:v>1.1299999999999999</c:v>
                </c:pt>
                <c:pt idx="1">
                  <c:v>1.1200000000000001</c:v>
                </c:pt>
                <c:pt idx="2">
                  <c:v>1.06</c:v>
                </c:pt>
                <c:pt idx="3" formatCode="0.00">
                  <c:v>1</c:v>
                </c:pt>
                <c:pt idx="4">
                  <c:v>1.02</c:v>
                </c:pt>
                <c:pt idx="5">
                  <c:v>0.98</c:v>
                </c:pt>
                <c:pt idx="6">
                  <c:v>0.95</c:v>
                </c:pt>
                <c:pt idx="7">
                  <c:v>0.94</c:v>
                </c:pt>
                <c:pt idx="8">
                  <c:v>0.94</c:v>
                </c:pt>
                <c:pt idx="9">
                  <c:v>0.91</c:v>
                </c:pt>
                <c:pt idx="10">
                  <c:v>0.93</c:v>
                </c:pt>
                <c:pt idx="11">
                  <c:v>0.89</c:v>
                </c:pt>
                <c:pt idx="12">
                  <c:v>0.88</c:v>
                </c:pt>
                <c:pt idx="13">
                  <c:v>0.87</c:v>
                </c:pt>
                <c:pt idx="14">
                  <c:v>0.87</c:v>
                </c:pt>
                <c:pt idx="15" formatCode="0.00">
                  <c:v>0.9</c:v>
                </c:pt>
                <c:pt idx="16" formatCode="0.00">
                  <c:v>0.9</c:v>
                </c:pt>
                <c:pt idx="17">
                  <c:v>0.93</c:v>
                </c:pt>
                <c:pt idx="18">
                  <c:v>1.02</c:v>
                </c:pt>
                <c:pt idx="19">
                  <c:v>1.07</c:v>
                </c:pt>
                <c:pt idx="20">
                  <c:v>1.18</c:v>
                </c:pt>
                <c:pt idx="21">
                  <c:v>1.2</c:v>
                </c:pt>
                <c:pt idx="22">
                  <c:v>1.28</c:v>
                </c:pt>
                <c:pt idx="23">
                  <c:v>1.35</c:v>
                </c:pt>
                <c:pt idx="24">
                  <c:v>1.41</c:v>
                </c:pt>
                <c:pt idx="25">
                  <c:v>1.44</c:v>
                </c:pt>
              </c:numCache>
            </c:numRef>
          </c:val>
          <c:smooth val="0"/>
        </c:ser>
        <c:ser>
          <c:idx val="1"/>
          <c:order val="1"/>
          <c:tx>
            <c:strRef>
              <c:f>Sheet1!$C$1</c:f>
              <c:strCache>
                <c:ptCount val="1"/>
                <c:pt idx="0">
                  <c:v>Birth center</c:v>
                </c:pt>
              </c:strCache>
            </c:strRef>
          </c:tx>
          <c:spPr>
            <a:ln w="38100">
              <a:solidFill>
                <a:srgbClr val="C00000"/>
              </a:solidFill>
            </a:ln>
          </c:spPr>
          <c:marker>
            <c:symbol val="none"/>
          </c:marker>
          <c:cat>
            <c:numRef>
              <c:f>Sheet1!$A$2:$A$27</c:f>
              <c:numCache>
                <c:formatCode>General</c:formatCode>
                <c:ptCount val="26"/>
                <c:pt idx="0">
                  <c:v>1990</c:v>
                </c:pt>
                <c:pt idx="5">
                  <c:v>1995</c:v>
                </c:pt>
                <c:pt idx="10">
                  <c:v>2000</c:v>
                </c:pt>
                <c:pt idx="15">
                  <c:v>2005</c:v>
                </c:pt>
                <c:pt idx="20">
                  <c:v>2010</c:v>
                </c:pt>
                <c:pt idx="25">
                  <c:v>2015</c:v>
                </c:pt>
              </c:numCache>
            </c:numRef>
          </c:cat>
          <c:val>
            <c:numRef>
              <c:f>Sheet1!$C$2:$C$27</c:f>
              <c:numCache>
                <c:formatCode>General</c:formatCode>
                <c:ptCount val="26"/>
                <c:pt idx="0">
                  <c:v>0.36</c:v>
                </c:pt>
                <c:pt idx="1">
                  <c:v>0.35</c:v>
                </c:pt>
                <c:pt idx="2">
                  <c:v>0.33</c:v>
                </c:pt>
                <c:pt idx="3">
                  <c:v>0.28000000000000003</c:v>
                </c:pt>
                <c:pt idx="4" formatCode="0.00">
                  <c:v>0.3</c:v>
                </c:pt>
                <c:pt idx="5">
                  <c:v>0.27</c:v>
                </c:pt>
                <c:pt idx="6">
                  <c:v>0.26</c:v>
                </c:pt>
                <c:pt idx="7">
                  <c:v>0.26</c:v>
                </c:pt>
                <c:pt idx="8">
                  <c:v>0.27</c:v>
                </c:pt>
                <c:pt idx="9">
                  <c:v>0.24</c:v>
                </c:pt>
                <c:pt idx="10">
                  <c:v>0.26</c:v>
                </c:pt>
                <c:pt idx="11">
                  <c:v>0.25</c:v>
                </c:pt>
                <c:pt idx="12">
                  <c:v>0.24</c:v>
                </c:pt>
                <c:pt idx="13">
                  <c:v>0.24</c:v>
                </c:pt>
                <c:pt idx="14">
                  <c:v>0.23</c:v>
                </c:pt>
                <c:pt idx="15">
                  <c:v>0.25</c:v>
                </c:pt>
                <c:pt idx="16">
                  <c:v>0.25</c:v>
                </c:pt>
                <c:pt idx="17">
                  <c:v>0.25</c:v>
                </c:pt>
                <c:pt idx="18">
                  <c:v>0.28000000000000003</c:v>
                </c:pt>
                <c:pt idx="19">
                  <c:v>0.28999999999999998</c:v>
                </c:pt>
                <c:pt idx="20">
                  <c:v>0.33</c:v>
                </c:pt>
                <c:pt idx="21">
                  <c:v>0.36</c:v>
                </c:pt>
                <c:pt idx="22">
                  <c:v>0.39</c:v>
                </c:pt>
                <c:pt idx="23">
                  <c:v>0.43</c:v>
                </c:pt>
                <c:pt idx="24">
                  <c:v>0.46</c:v>
                </c:pt>
                <c:pt idx="25">
                  <c:v>0.47</c:v>
                </c:pt>
              </c:numCache>
            </c:numRef>
          </c:val>
          <c:smooth val="0"/>
        </c:ser>
        <c:ser>
          <c:idx val="2"/>
          <c:order val="2"/>
          <c:tx>
            <c:strRef>
              <c:f>Sheet1!$D$1</c:f>
              <c:strCache>
                <c:ptCount val="1"/>
                <c:pt idx="0">
                  <c:v>home</c:v>
                </c:pt>
              </c:strCache>
            </c:strRef>
          </c:tx>
          <c:spPr>
            <a:ln w="38100">
              <a:solidFill>
                <a:srgbClr val="00B050"/>
              </a:solidFill>
            </a:ln>
          </c:spPr>
          <c:marker>
            <c:symbol val="none"/>
          </c:marker>
          <c:cat>
            <c:numRef>
              <c:f>Sheet1!$A$2:$A$27</c:f>
              <c:numCache>
                <c:formatCode>General</c:formatCode>
                <c:ptCount val="26"/>
                <c:pt idx="0">
                  <c:v>1990</c:v>
                </c:pt>
                <c:pt idx="5">
                  <c:v>1995</c:v>
                </c:pt>
                <c:pt idx="10">
                  <c:v>2000</c:v>
                </c:pt>
                <c:pt idx="15">
                  <c:v>2005</c:v>
                </c:pt>
                <c:pt idx="20">
                  <c:v>2010</c:v>
                </c:pt>
                <c:pt idx="25">
                  <c:v>2015</c:v>
                </c:pt>
              </c:numCache>
            </c:numRef>
          </c:cat>
          <c:val>
            <c:numRef>
              <c:f>Sheet1!$D$2:$D$27</c:f>
              <c:numCache>
                <c:formatCode>General</c:formatCode>
                <c:ptCount val="26"/>
                <c:pt idx="0">
                  <c:v>0.67</c:v>
                </c:pt>
                <c:pt idx="1">
                  <c:v>0.67</c:v>
                </c:pt>
                <c:pt idx="2">
                  <c:v>0.64</c:v>
                </c:pt>
                <c:pt idx="3">
                  <c:v>0.63</c:v>
                </c:pt>
                <c:pt idx="4">
                  <c:v>0.62</c:v>
                </c:pt>
                <c:pt idx="5">
                  <c:v>0.62</c:v>
                </c:pt>
                <c:pt idx="6">
                  <c:v>0.61</c:v>
                </c:pt>
                <c:pt idx="7" formatCode="0.00">
                  <c:v>0.6</c:v>
                </c:pt>
                <c:pt idx="8">
                  <c:v>0.59</c:v>
                </c:pt>
                <c:pt idx="9">
                  <c:v>0.59</c:v>
                </c:pt>
                <c:pt idx="10">
                  <c:v>0.59</c:v>
                </c:pt>
                <c:pt idx="11">
                  <c:v>0.57999999999999996</c:v>
                </c:pt>
                <c:pt idx="12">
                  <c:v>0.56999999999999995</c:v>
                </c:pt>
                <c:pt idx="13">
                  <c:v>0.56999999999999995</c:v>
                </c:pt>
                <c:pt idx="14">
                  <c:v>0.56000000000000005</c:v>
                </c:pt>
                <c:pt idx="15">
                  <c:v>0.59</c:v>
                </c:pt>
                <c:pt idx="16">
                  <c:v>0.59</c:v>
                </c:pt>
                <c:pt idx="17">
                  <c:v>0.62</c:v>
                </c:pt>
                <c:pt idx="18">
                  <c:v>0.67</c:v>
                </c:pt>
                <c:pt idx="19">
                  <c:v>0.72</c:v>
                </c:pt>
                <c:pt idx="20">
                  <c:v>0.79</c:v>
                </c:pt>
                <c:pt idx="21">
                  <c:v>0.84</c:v>
                </c:pt>
                <c:pt idx="22">
                  <c:v>0.89</c:v>
                </c:pt>
                <c:pt idx="23">
                  <c:v>0.92</c:v>
                </c:pt>
                <c:pt idx="24">
                  <c:v>0.96</c:v>
                </c:pt>
                <c:pt idx="25">
                  <c:v>0.97</c:v>
                </c:pt>
              </c:numCache>
            </c:numRef>
          </c:val>
          <c:smooth val="0"/>
        </c:ser>
        <c:dLbls>
          <c:showLegendKey val="0"/>
          <c:showVal val="0"/>
          <c:showCatName val="0"/>
          <c:showSerName val="0"/>
          <c:showPercent val="0"/>
          <c:showBubbleSize val="0"/>
        </c:dLbls>
        <c:smooth val="0"/>
        <c:axId val="202490656"/>
        <c:axId val="202491048"/>
      </c:lineChart>
      <c:catAx>
        <c:axId val="202490656"/>
        <c:scaling>
          <c:orientation val="minMax"/>
        </c:scaling>
        <c:delete val="0"/>
        <c:axPos val="b"/>
        <c:numFmt formatCode="General" sourceLinked="1"/>
        <c:majorTickMark val="out"/>
        <c:minorTickMark val="none"/>
        <c:tickLblPos val="nextTo"/>
        <c:txPr>
          <a:bodyPr rot="-2520000"/>
          <a:lstStyle/>
          <a:p>
            <a:pPr>
              <a:defRPr/>
            </a:pPr>
            <a:endParaRPr lang="en-US"/>
          </a:p>
        </c:txPr>
        <c:crossAx val="202491048"/>
        <c:crosses val="autoZero"/>
        <c:auto val="1"/>
        <c:lblAlgn val="ctr"/>
        <c:lblOffset val="100"/>
        <c:noMultiLvlLbl val="0"/>
      </c:catAx>
      <c:valAx>
        <c:axId val="202491048"/>
        <c:scaling>
          <c:orientation val="minMax"/>
        </c:scaling>
        <c:delete val="0"/>
        <c:axPos val="l"/>
        <c:majorGridlines>
          <c:spPr>
            <a:ln>
              <a:noFill/>
            </a:ln>
          </c:spPr>
        </c:majorGridlines>
        <c:numFmt formatCode="General" sourceLinked="1"/>
        <c:majorTickMark val="out"/>
        <c:minorTickMark val="none"/>
        <c:tickLblPos val="nextTo"/>
        <c:crossAx val="202490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1225658648338"/>
          <c:y val="2.0599250936329586E-2"/>
          <c:w val="0.79152348224513169"/>
          <c:h val="0.85018726591760296"/>
        </c:manualLayout>
      </c:layout>
      <c:barChart>
        <c:barDir val="bar"/>
        <c:grouping val="clustered"/>
        <c:varyColors val="0"/>
        <c:ser>
          <c:idx val="0"/>
          <c:order val="0"/>
          <c:tx>
            <c:strRef>
              <c:f>Sheet1!$B$1</c:f>
              <c:strCache>
                <c:ptCount val="1"/>
                <c:pt idx="0">
                  <c:v>2014</c:v>
                </c:pt>
              </c:strCache>
            </c:strRef>
          </c:tx>
          <c:spPr>
            <a:solidFill>
              <a:srgbClr val="000000"/>
            </a:solidFill>
            <a:ln w="13805">
              <a:solidFill>
                <a:schemeClr val="tx1"/>
              </a:solidFill>
              <a:prstDash val="solid"/>
            </a:ln>
          </c:spPr>
          <c:invertIfNegative val="0"/>
          <c:dPt>
            <c:idx val="15"/>
            <c:invertIfNegative val="0"/>
            <c:bubble3D val="0"/>
            <c:spPr>
              <a:solidFill>
                <a:srgbClr val="FF0000"/>
              </a:solidFill>
              <a:ln w="13805">
                <a:solidFill>
                  <a:schemeClr val="tx1"/>
                </a:solidFill>
                <a:prstDash val="solid"/>
              </a:ln>
            </c:spPr>
          </c:dPt>
          <c:dPt>
            <c:idx val="16"/>
            <c:invertIfNegative val="0"/>
            <c:bubble3D val="0"/>
            <c:spPr>
              <a:solidFill>
                <a:srgbClr val="FF0000"/>
              </a:solidFill>
              <a:ln w="13805">
                <a:solidFill>
                  <a:schemeClr val="tx1"/>
                </a:solidFill>
                <a:prstDash val="solid"/>
              </a:ln>
            </c:spPr>
          </c:dPt>
          <c:dLbls>
            <c:spPr>
              <a:solidFill>
                <a:srgbClr val="FFFFFF"/>
              </a:solidFill>
              <a:ln w="27610">
                <a:noFill/>
              </a:ln>
            </c:spPr>
            <c:txPr>
              <a:bodyPr wrap="square" lIns="38100" tIns="19050" rIns="38100" bIns="19050" anchor="ctr">
                <a:spAutoFit/>
              </a:bodyPr>
              <a:lstStyle/>
              <a:p>
                <a:pPr>
                  <a:defRPr sz="152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Japan</c:v>
                </c:pt>
                <c:pt idx="1">
                  <c:v>Sweden</c:v>
                </c:pt>
                <c:pt idx="2">
                  <c:v>Czech Republic</c:v>
                </c:pt>
                <c:pt idx="3">
                  <c:v>Korea</c:v>
                </c:pt>
                <c:pt idx="4">
                  <c:v>Italy*</c:v>
                </c:pt>
                <c:pt idx="5">
                  <c:v>Israel</c:v>
                </c:pt>
                <c:pt idx="6">
                  <c:v>Spain</c:v>
                </c:pt>
                <c:pt idx="7">
                  <c:v>Belgium*</c:v>
                </c:pt>
                <c:pt idx="8">
                  <c:v>Germany</c:v>
                </c:pt>
                <c:pt idx="9">
                  <c:v>Netherlands</c:v>
                </c:pt>
                <c:pt idx="10">
                  <c:v>Australia</c:v>
                </c:pt>
                <c:pt idx="11">
                  <c:v>France*</c:v>
                </c:pt>
                <c:pt idx="12">
                  <c:v>Greece</c:v>
                </c:pt>
                <c:pt idx="13">
                  <c:v>United Kingdom</c:v>
                </c:pt>
                <c:pt idx="14">
                  <c:v>Canada#</c:v>
                </c:pt>
                <c:pt idx="15">
                  <c:v>United States</c:v>
                </c:pt>
              </c:strCache>
            </c:strRef>
          </c:cat>
          <c:val>
            <c:numRef>
              <c:f>Sheet1!$B$2:$B$17</c:f>
              <c:numCache>
                <c:formatCode>General</c:formatCode>
                <c:ptCount val="16"/>
                <c:pt idx="0">
                  <c:v>0.9</c:v>
                </c:pt>
                <c:pt idx="1">
                  <c:v>1.4</c:v>
                </c:pt>
                <c:pt idx="2">
                  <c:v>1.6</c:v>
                </c:pt>
                <c:pt idx="3">
                  <c:v>1.7</c:v>
                </c:pt>
                <c:pt idx="4">
                  <c:v>2</c:v>
                </c:pt>
                <c:pt idx="5">
                  <c:v>2.1</c:v>
                </c:pt>
                <c:pt idx="6">
                  <c:v>2.1</c:v>
                </c:pt>
                <c:pt idx="7">
                  <c:v>2.2000000000000002</c:v>
                </c:pt>
                <c:pt idx="8">
                  <c:v>2.2000000000000002</c:v>
                </c:pt>
                <c:pt idx="9">
                  <c:v>2.2000000000000002</c:v>
                </c:pt>
                <c:pt idx="10">
                  <c:v>2.4</c:v>
                </c:pt>
                <c:pt idx="11">
                  <c:v>2.5</c:v>
                </c:pt>
                <c:pt idx="12">
                  <c:v>2.6</c:v>
                </c:pt>
                <c:pt idx="13">
                  <c:v>2.7</c:v>
                </c:pt>
                <c:pt idx="14">
                  <c:v>3.6</c:v>
                </c:pt>
                <c:pt idx="15">
                  <c:v>3.9</c:v>
                </c:pt>
              </c:numCache>
            </c:numRef>
          </c:val>
        </c:ser>
        <c:dLbls>
          <c:showLegendKey val="0"/>
          <c:showVal val="1"/>
          <c:showCatName val="0"/>
          <c:showSerName val="0"/>
          <c:showPercent val="0"/>
          <c:showBubbleSize val="0"/>
        </c:dLbls>
        <c:gapWidth val="150"/>
        <c:axId val="202492616"/>
        <c:axId val="202493008"/>
      </c:barChart>
      <c:catAx>
        <c:axId val="202492616"/>
        <c:scaling>
          <c:orientation val="minMax"/>
        </c:scaling>
        <c:delete val="0"/>
        <c:axPos val="l"/>
        <c:numFmt formatCode="General" sourceLinked="1"/>
        <c:majorTickMark val="out"/>
        <c:minorTickMark val="none"/>
        <c:tickLblPos val="nextTo"/>
        <c:spPr>
          <a:ln w="13805">
            <a:solidFill>
              <a:srgbClr val="000000"/>
            </a:solidFill>
            <a:prstDash val="solid"/>
          </a:ln>
        </c:spPr>
        <c:txPr>
          <a:bodyPr rot="-180000" vert="horz"/>
          <a:lstStyle/>
          <a:p>
            <a:pPr>
              <a:defRPr sz="1304" b="1" i="0" u="none" strike="noStrike" baseline="0">
                <a:solidFill>
                  <a:srgbClr val="000000"/>
                </a:solidFill>
                <a:latin typeface="Arial"/>
                <a:ea typeface="Arial"/>
                <a:cs typeface="Arial"/>
              </a:defRPr>
            </a:pPr>
            <a:endParaRPr lang="en-US"/>
          </a:p>
        </c:txPr>
        <c:crossAx val="202493008"/>
        <c:crosses val="autoZero"/>
        <c:auto val="1"/>
        <c:lblAlgn val="ctr"/>
        <c:lblOffset val="100"/>
        <c:tickLblSkip val="1"/>
        <c:tickMarkSkip val="1"/>
        <c:noMultiLvlLbl val="0"/>
      </c:catAx>
      <c:valAx>
        <c:axId val="202493008"/>
        <c:scaling>
          <c:orientation val="minMax"/>
          <c:max val="4"/>
        </c:scaling>
        <c:delete val="0"/>
        <c:axPos val="b"/>
        <c:majorGridlines>
          <c:spPr>
            <a:ln w="3451">
              <a:solidFill>
                <a:schemeClr val="tx1"/>
              </a:solidFill>
              <a:prstDash val="solid"/>
            </a:ln>
          </c:spPr>
        </c:majorGridlines>
        <c:numFmt formatCode="General" sourceLinked="1"/>
        <c:majorTickMark val="out"/>
        <c:minorTickMark val="none"/>
        <c:tickLblPos val="nextTo"/>
        <c:spPr>
          <a:ln w="13805">
            <a:solidFill>
              <a:srgbClr val="000000"/>
            </a:solidFill>
            <a:prstDash val="solid"/>
          </a:ln>
        </c:spPr>
        <c:txPr>
          <a:bodyPr rot="0" vert="horz"/>
          <a:lstStyle/>
          <a:p>
            <a:pPr>
              <a:defRPr sz="2011" b="1" i="0" u="none" strike="noStrike" baseline="0">
                <a:solidFill>
                  <a:srgbClr val="000000"/>
                </a:solidFill>
                <a:latin typeface="Arial"/>
                <a:ea typeface="Arial"/>
                <a:cs typeface="Arial"/>
              </a:defRPr>
            </a:pPr>
            <a:endParaRPr lang="en-US"/>
          </a:p>
        </c:txPr>
        <c:crossAx val="202492616"/>
        <c:crosses val="autoZero"/>
        <c:crossBetween val="between"/>
      </c:valAx>
      <c:spPr>
        <a:noFill/>
        <a:ln w="13805">
          <a:solidFill>
            <a:schemeClr val="tx1"/>
          </a:solidFill>
          <a:prstDash val="solid"/>
        </a:ln>
      </c:spPr>
    </c:plotArea>
    <c:plotVisOnly val="1"/>
    <c:dispBlanksAs val="gap"/>
    <c:showDLblsOverMax val="0"/>
  </c:chart>
  <c:spPr>
    <a:solidFill>
      <a:srgbClr val="FFFFFF"/>
    </a:solidFill>
    <a:ln w="25400" cap="flat" cmpd="sng" algn="ctr">
      <a:solidFill>
        <a:srgbClr val="000000"/>
      </a:solidFill>
      <a:prstDash val="solid"/>
      <a:miter lim="800000"/>
      <a:headEnd type="none" w="med" len="med"/>
      <a:tailEnd type="none" w="med" len="med"/>
    </a:ln>
  </c:spPr>
  <c:txPr>
    <a:bodyPr/>
    <a:lstStyle/>
    <a:p>
      <a:pPr>
        <a:defRPr sz="201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1225658648338"/>
          <c:y val="2.0599250936329586E-2"/>
          <c:w val="0.79152348224513169"/>
          <c:h val="0.85018726591760296"/>
        </c:manualLayout>
      </c:layout>
      <c:barChart>
        <c:barDir val="bar"/>
        <c:grouping val="clustered"/>
        <c:varyColors val="0"/>
        <c:ser>
          <c:idx val="0"/>
          <c:order val="0"/>
          <c:tx>
            <c:strRef>
              <c:f>Sheet1!$B$1</c:f>
              <c:strCache>
                <c:ptCount val="1"/>
                <c:pt idx="0">
                  <c:v>2014</c:v>
                </c:pt>
              </c:strCache>
            </c:strRef>
          </c:tx>
          <c:spPr>
            <a:solidFill>
              <a:srgbClr val="000000"/>
            </a:solidFill>
            <a:ln w="13805">
              <a:solidFill>
                <a:schemeClr val="tx1"/>
              </a:solidFill>
              <a:prstDash val="solid"/>
            </a:ln>
          </c:spPr>
          <c:invertIfNegative val="0"/>
          <c:dPt>
            <c:idx val="14"/>
            <c:invertIfNegative val="0"/>
            <c:bubble3D val="0"/>
            <c:spPr>
              <a:pattFill prst="pct60">
                <a:fgClr>
                  <a:srgbClr val="FF0000"/>
                </a:fgClr>
                <a:bgClr>
                  <a:schemeClr val="tx1"/>
                </a:bgClr>
              </a:pattFill>
              <a:ln w="13805">
                <a:solidFill>
                  <a:schemeClr val="tx1"/>
                </a:solidFill>
                <a:prstDash val="solid"/>
              </a:ln>
            </c:spPr>
          </c:dPt>
          <c:dPt>
            <c:idx val="15"/>
            <c:invertIfNegative val="0"/>
            <c:bubble3D val="0"/>
          </c:dPt>
          <c:dPt>
            <c:idx val="16"/>
            <c:invertIfNegative val="0"/>
            <c:bubble3D val="0"/>
            <c:spPr>
              <a:solidFill>
                <a:srgbClr val="FF0000"/>
              </a:solidFill>
              <a:ln w="13805">
                <a:solidFill>
                  <a:schemeClr val="tx1"/>
                </a:solidFill>
                <a:prstDash val="solid"/>
              </a:ln>
            </c:spPr>
          </c:dPt>
          <c:dLbls>
            <c:spPr>
              <a:solidFill>
                <a:srgbClr val="FFFFFF"/>
              </a:solidFill>
              <a:ln w="27610">
                <a:noFill/>
              </a:ln>
            </c:spPr>
            <c:txPr>
              <a:bodyPr wrap="square" lIns="38100" tIns="19050" rIns="38100" bIns="19050" anchor="ctr">
                <a:spAutoFit/>
              </a:bodyPr>
              <a:lstStyle/>
              <a:p>
                <a:pPr>
                  <a:defRPr sz="152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Japan</c:v>
                </c:pt>
                <c:pt idx="1">
                  <c:v>Sweden</c:v>
                </c:pt>
                <c:pt idx="2">
                  <c:v>Czech Republic</c:v>
                </c:pt>
                <c:pt idx="3">
                  <c:v>Korea</c:v>
                </c:pt>
                <c:pt idx="4">
                  <c:v>Italy*</c:v>
                </c:pt>
                <c:pt idx="5">
                  <c:v>Israel</c:v>
                </c:pt>
                <c:pt idx="6">
                  <c:v>Spain</c:v>
                </c:pt>
                <c:pt idx="7">
                  <c:v>Belgium*</c:v>
                </c:pt>
                <c:pt idx="8">
                  <c:v>Germany</c:v>
                </c:pt>
                <c:pt idx="9">
                  <c:v>Netherlands</c:v>
                </c:pt>
                <c:pt idx="10">
                  <c:v>Australia</c:v>
                </c:pt>
                <c:pt idx="11">
                  <c:v>France*</c:v>
                </c:pt>
                <c:pt idx="12">
                  <c:v>Greece</c:v>
                </c:pt>
                <c:pt idx="13">
                  <c:v>United Kingdom</c:v>
                </c:pt>
                <c:pt idx="14">
                  <c:v>United States</c:v>
                </c:pt>
                <c:pt idx="15">
                  <c:v>Canada#</c:v>
                </c:pt>
              </c:strCache>
            </c:strRef>
          </c:cat>
          <c:val>
            <c:numRef>
              <c:f>Sheet1!$B$2:$B$17</c:f>
              <c:numCache>
                <c:formatCode>General</c:formatCode>
                <c:ptCount val="16"/>
                <c:pt idx="0">
                  <c:v>0.9</c:v>
                </c:pt>
                <c:pt idx="1">
                  <c:v>1.4</c:v>
                </c:pt>
                <c:pt idx="2">
                  <c:v>1.6</c:v>
                </c:pt>
                <c:pt idx="3">
                  <c:v>1.7</c:v>
                </c:pt>
                <c:pt idx="4">
                  <c:v>2</c:v>
                </c:pt>
                <c:pt idx="5">
                  <c:v>2.1</c:v>
                </c:pt>
                <c:pt idx="6">
                  <c:v>2.1</c:v>
                </c:pt>
                <c:pt idx="7">
                  <c:v>2.2000000000000002</c:v>
                </c:pt>
                <c:pt idx="8">
                  <c:v>2.2000000000000002</c:v>
                </c:pt>
                <c:pt idx="9">
                  <c:v>2.2000000000000002</c:v>
                </c:pt>
                <c:pt idx="10">
                  <c:v>2.4</c:v>
                </c:pt>
                <c:pt idx="11">
                  <c:v>2.5</c:v>
                </c:pt>
                <c:pt idx="12">
                  <c:v>2.6</c:v>
                </c:pt>
                <c:pt idx="13">
                  <c:v>2.7</c:v>
                </c:pt>
                <c:pt idx="14">
                  <c:v>3.4</c:v>
                </c:pt>
                <c:pt idx="15">
                  <c:v>3.6</c:v>
                </c:pt>
              </c:numCache>
            </c:numRef>
          </c:val>
        </c:ser>
        <c:dLbls>
          <c:showLegendKey val="0"/>
          <c:showVal val="1"/>
          <c:showCatName val="0"/>
          <c:showSerName val="0"/>
          <c:showPercent val="0"/>
          <c:showBubbleSize val="0"/>
        </c:dLbls>
        <c:gapWidth val="150"/>
        <c:axId val="204827688"/>
        <c:axId val="204828080"/>
      </c:barChart>
      <c:catAx>
        <c:axId val="204827688"/>
        <c:scaling>
          <c:orientation val="minMax"/>
        </c:scaling>
        <c:delete val="0"/>
        <c:axPos val="l"/>
        <c:numFmt formatCode="General" sourceLinked="1"/>
        <c:majorTickMark val="out"/>
        <c:minorTickMark val="none"/>
        <c:tickLblPos val="nextTo"/>
        <c:spPr>
          <a:ln w="13805">
            <a:solidFill>
              <a:srgbClr val="000000"/>
            </a:solidFill>
            <a:prstDash val="solid"/>
          </a:ln>
        </c:spPr>
        <c:txPr>
          <a:bodyPr rot="-180000" vert="horz"/>
          <a:lstStyle/>
          <a:p>
            <a:pPr>
              <a:defRPr sz="1304" b="1" i="0" u="none" strike="noStrike" baseline="0">
                <a:solidFill>
                  <a:srgbClr val="000000"/>
                </a:solidFill>
                <a:latin typeface="Arial"/>
                <a:ea typeface="Arial"/>
                <a:cs typeface="Arial"/>
              </a:defRPr>
            </a:pPr>
            <a:endParaRPr lang="en-US"/>
          </a:p>
        </c:txPr>
        <c:crossAx val="204828080"/>
        <c:crosses val="autoZero"/>
        <c:auto val="1"/>
        <c:lblAlgn val="ctr"/>
        <c:lblOffset val="100"/>
        <c:tickLblSkip val="1"/>
        <c:tickMarkSkip val="1"/>
        <c:noMultiLvlLbl val="0"/>
      </c:catAx>
      <c:valAx>
        <c:axId val="204828080"/>
        <c:scaling>
          <c:orientation val="minMax"/>
        </c:scaling>
        <c:delete val="0"/>
        <c:axPos val="b"/>
        <c:majorGridlines>
          <c:spPr>
            <a:ln w="3451">
              <a:solidFill>
                <a:schemeClr val="tx1"/>
              </a:solidFill>
              <a:prstDash val="solid"/>
            </a:ln>
          </c:spPr>
        </c:majorGridlines>
        <c:numFmt formatCode="General" sourceLinked="1"/>
        <c:majorTickMark val="out"/>
        <c:minorTickMark val="none"/>
        <c:tickLblPos val="nextTo"/>
        <c:spPr>
          <a:ln w="13805">
            <a:solidFill>
              <a:srgbClr val="000000"/>
            </a:solidFill>
            <a:prstDash val="solid"/>
          </a:ln>
        </c:spPr>
        <c:txPr>
          <a:bodyPr rot="0" vert="horz"/>
          <a:lstStyle/>
          <a:p>
            <a:pPr>
              <a:defRPr sz="2011" b="1" i="0" u="none" strike="noStrike" baseline="0">
                <a:solidFill>
                  <a:srgbClr val="000000"/>
                </a:solidFill>
                <a:latin typeface="Arial"/>
                <a:ea typeface="Arial"/>
                <a:cs typeface="Arial"/>
              </a:defRPr>
            </a:pPr>
            <a:endParaRPr lang="en-US"/>
          </a:p>
        </c:txPr>
        <c:crossAx val="204827688"/>
        <c:crosses val="autoZero"/>
        <c:crossBetween val="between"/>
      </c:valAx>
      <c:spPr>
        <a:noFill/>
        <a:ln w="13805">
          <a:solidFill>
            <a:schemeClr val="tx1"/>
          </a:solidFill>
          <a:prstDash val="solid"/>
        </a:ln>
      </c:spPr>
    </c:plotArea>
    <c:plotVisOnly val="1"/>
    <c:dispBlanksAs val="gap"/>
    <c:showDLblsOverMax val="0"/>
  </c:chart>
  <c:spPr>
    <a:solidFill>
      <a:srgbClr val="FFFFFF"/>
    </a:solidFill>
    <a:ln w="25400" cap="flat" cmpd="sng" algn="ctr">
      <a:solidFill>
        <a:srgbClr val="000000"/>
      </a:solidFill>
      <a:prstDash val="solid"/>
      <a:miter lim="800000"/>
      <a:headEnd type="none" w="med" len="med"/>
      <a:tailEnd type="none" w="med" len="med"/>
    </a:ln>
  </c:spPr>
  <c:txPr>
    <a:bodyPr/>
    <a:lstStyle/>
    <a:p>
      <a:pPr>
        <a:defRPr sz="201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2013</c:v>
                </c:pt>
              </c:strCache>
            </c:strRef>
          </c:tx>
          <c:spPr>
            <a:solidFill>
              <a:srgbClr val="000000"/>
            </a:solidFill>
          </c:spPr>
          <c:invertIfNegative val="0"/>
          <c:dPt>
            <c:idx val="11"/>
            <c:invertIfNegative val="0"/>
            <c:bubble3D val="0"/>
            <c:spPr>
              <a:solidFill>
                <a:srgbClr val="FF0000"/>
              </a:solidFill>
            </c:spPr>
          </c:dPt>
          <c:dPt>
            <c:idx val="12"/>
            <c:invertIfNegative val="0"/>
            <c:bubble3D val="0"/>
          </c:dPt>
          <c:dPt>
            <c:idx val="13"/>
            <c:invertIfNegative val="0"/>
            <c:bubble3D val="0"/>
          </c:dPt>
          <c:dLbls>
            <c:numFmt formatCode="#,##0.0" sourceLinked="0"/>
            <c:spPr>
              <a:noFill/>
              <a:ln>
                <a:noFill/>
              </a:ln>
              <a:effectLst/>
            </c:spPr>
            <c:txPr>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Japan</c:v>
                </c:pt>
                <c:pt idx="1">
                  <c:v>Korea</c:v>
                </c:pt>
                <c:pt idx="2">
                  <c:v>Czech Republic</c:v>
                </c:pt>
                <c:pt idx="3">
                  <c:v>Italy</c:v>
                </c:pt>
                <c:pt idx="4">
                  <c:v>Spain</c:v>
                </c:pt>
                <c:pt idx="5">
                  <c:v>Netherlands</c:v>
                </c:pt>
                <c:pt idx="6">
                  <c:v>Israel</c:v>
                </c:pt>
                <c:pt idx="7">
                  <c:v>Sweden</c:v>
                </c:pt>
                <c:pt idx="8">
                  <c:v>Germany</c:v>
                </c:pt>
                <c:pt idx="9">
                  <c:v>Greece</c:v>
                </c:pt>
                <c:pt idx="10">
                  <c:v>Canada#</c:v>
                </c:pt>
                <c:pt idx="11">
                  <c:v>United States*</c:v>
                </c:pt>
                <c:pt idx="12">
                  <c:v>Belgium*</c:v>
                </c:pt>
                <c:pt idx="13">
                  <c:v>United Kingdom</c:v>
                </c:pt>
                <c:pt idx="14">
                  <c:v>Australia*</c:v>
                </c:pt>
                <c:pt idx="15">
                  <c:v>France*</c:v>
                </c:pt>
              </c:strCache>
            </c:strRef>
          </c:cat>
          <c:val>
            <c:numRef>
              <c:f>Sheet1!$B$2:$B$17</c:f>
              <c:numCache>
                <c:formatCode>General</c:formatCode>
                <c:ptCount val="16"/>
                <c:pt idx="0">
                  <c:v>2.5</c:v>
                </c:pt>
                <c:pt idx="1">
                  <c:v>3.1</c:v>
                </c:pt>
                <c:pt idx="2">
                  <c:v>3.7</c:v>
                </c:pt>
                <c:pt idx="3">
                  <c:v>4</c:v>
                </c:pt>
                <c:pt idx="4">
                  <c:v>4.5</c:v>
                </c:pt>
                <c:pt idx="5">
                  <c:v>4.5999999999999996</c:v>
                </c:pt>
                <c:pt idx="6">
                  <c:v>4.9000000000000004</c:v>
                </c:pt>
                <c:pt idx="7">
                  <c:v>5.0999999999999996</c:v>
                </c:pt>
                <c:pt idx="8">
                  <c:v>5.4</c:v>
                </c:pt>
                <c:pt idx="9">
                  <c:v>5.6</c:v>
                </c:pt>
                <c:pt idx="10">
                  <c:v>6</c:v>
                </c:pt>
                <c:pt idx="11">
                  <c:v>6.2</c:v>
                </c:pt>
                <c:pt idx="12">
                  <c:v>6.3</c:v>
                </c:pt>
                <c:pt idx="13">
                  <c:v>6.7</c:v>
                </c:pt>
                <c:pt idx="14">
                  <c:v>8.1999999999999993</c:v>
                </c:pt>
                <c:pt idx="15">
                  <c:v>10.6</c:v>
                </c:pt>
              </c:numCache>
            </c:numRef>
          </c:val>
        </c:ser>
        <c:dLbls>
          <c:showLegendKey val="0"/>
          <c:showVal val="0"/>
          <c:showCatName val="0"/>
          <c:showSerName val="0"/>
          <c:showPercent val="0"/>
          <c:showBubbleSize val="0"/>
        </c:dLbls>
        <c:gapWidth val="150"/>
        <c:axId val="204828864"/>
        <c:axId val="204829256"/>
      </c:barChart>
      <c:catAx>
        <c:axId val="204828864"/>
        <c:scaling>
          <c:orientation val="minMax"/>
        </c:scaling>
        <c:delete val="0"/>
        <c:axPos val="l"/>
        <c:numFmt formatCode="General" sourceLinked="0"/>
        <c:majorTickMark val="out"/>
        <c:minorTickMark val="none"/>
        <c:tickLblPos val="nextTo"/>
        <c:spPr>
          <a:solidFill>
            <a:schemeClr val="tx1"/>
          </a:solidFill>
        </c:spPr>
        <c:txPr>
          <a:bodyPr/>
          <a:lstStyle/>
          <a:p>
            <a:pPr>
              <a:defRPr sz="1600">
                <a:solidFill>
                  <a:srgbClr val="000000"/>
                </a:solidFill>
              </a:defRPr>
            </a:pPr>
            <a:endParaRPr lang="en-US"/>
          </a:p>
        </c:txPr>
        <c:crossAx val="204829256"/>
        <c:crosses val="autoZero"/>
        <c:auto val="1"/>
        <c:lblAlgn val="ctr"/>
        <c:lblOffset val="100"/>
        <c:noMultiLvlLbl val="0"/>
      </c:catAx>
      <c:valAx>
        <c:axId val="204829256"/>
        <c:scaling>
          <c:orientation val="minMax"/>
        </c:scaling>
        <c:delete val="0"/>
        <c:axPos val="b"/>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204828864"/>
        <c:crosses val="autoZero"/>
        <c:crossBetween val="between"/>
      </c:valAx>
      <c:spPr>
        <a:solidFill>
          <a:schemeClr val="tx1"/>
        </a:solidFill>
      </c:spPr>
    </c:plotArea>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c:v>
                </c:pt>
              </c:strCache>
            </c:strRef>
          </c:tx>
          <c:spPr>
            <a:solidFill>
              <a:srgbClr val="000000"/>
            </a:solidFill>
          </c:spPr>
          <c:invertIfNegative val="0"/>
          <c:dPt>
            <c:idx val="7"/>
            <c:invertIfNegative val="0"/>
            <c:bubble3D val="0"/>
            <c:spPr>
              <a:pattFill prst="pct60">
                <a:fgClr>
                  <a:srgbClr val="FF0000"/>
                </a:fgClr>
                <a:bgClr>
                  <a:schemeClr val="tx1"/>
                </a:bgClr>
              </a:pattFill>
            </c:spPr>
          </c:dPt>
          <c:dPt>
            <c:idx val="11"/>
            <c:invertIfNegative val="0"/>
            <c:bubble3D val="0"/>
          </c:dPt>
          <c:dPt>
            <c:idx val="12"/>
            <c:invertIfNegative val="0"/>
            <c:bubble3D val="0"/>
          </c:dPt>
          <c:dPt>
            <c:idx val="13"/>
            <c:invertIfNegative val="0"/>
            <c:bubble3D val="0"/>
          </c:dPt>
          <c:dLbls>
            <c:numFmt formatCode="#,##0.0" sourceLinked="0"/>
            <c:spPr>
              <a:noFill/>
              <a:ln>
                <a:noFill/>
              </a:ln>
              <a:effectLst/>
            </c:spPr>
            <c:txPr>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Japan</c:v>
                </c:pt>
                <c:pt idx="1">
                  <c:v>Korea</c:v>
                </c:pt>
                <c:pt idx="2">
                  <c:v>Czech Republic</c:v>
                </c:pt>
                <c:pt idx="3">
                  <c:v>Italy</c:v>
                </c:pt>
                <c:pt idx="4">
                  <c:v>Spain</c:v>
                </c:pt>
                <c:pt idx="5">
                  <c:v>Netherlands</c:v>
                </c:pt>
                <c:pt idx="6">
                  <c:v>Israel</c:v>
                </c:pt>
                <c:pt idx="7">
                  <c:v>United States*</c:v>
                </c:pt>
                <c:pt idx="8">
                  <c:v>Sweden</c:v>
                </c:pt>
                <c:pt idx="9">
                  <c:v>Germany</c:v>
                </c:pt>
                <c:pt idx="10">
                  <c:v>Greece</c:v>
                </c:pt>
                <c:pt idx="11">
                  <c:v>Canada#</c:v>
                </c:pt>
                <c:pt idx="12">
                  <c:v>Belgium*</c:v>
                </c:pt>
                <c:pt idx="13">
                  <c:v>United Kingdom</c:v>
                </c:pt>
                <c:pt idx="14">
                  <c:v>Australia*</c:v>
                </c:pt>
                <c:pt idx="15">
                  <c:v>France*</c:v>
                </c:pt>
              </c:strCache>
            </c:strRef>
          </c:cat>
          <c:val>
            <c:numRef>
              <c:f>Sheet1!$B$2:$B$17</c:f>
              <c:numCache>
                <c:formatCode>General</c:formatCode>
                <c:ptCount val="16"/>
                <c:pt idx="0">
                  <c:v>2.5</c:v>
                </c:pt>
                <c:pt idx="1">
                  <c:v>3.1</c:v>
                </c:pt>
                <c:pt idx="2">
                  <c:v>3.7</c:v>
                </c:pt>
                <c:pt idx="3">
                  <c:v>4</c:v>
                </c:pt>
                <c:pt idx="4">
                  <c:v>4.5</c:v>
                </c:pt>
                <c:pt idx="5">
                  <c:v>4.5999999999999996</c:v>
                </c:pt>
                <c:pt idx="6">
                  <c:v>4.9000000000000004</c:v>
                </c:pt>
                <c:pt idx="7">
                  <c:v>4.9000000000000004</c:v>
                </c:pt>
                <c:pt idx="8">
                  <c:v>5.0999999999999996</c:v>
                </c:pt>
                <c:pt idx="9">
                  <c:v>5.4</c:v>
                </c:pt>
                <c:pt idx="10">
                  <c:v>5.6</c:v>
                </c:pt>
                <c:pt idx="11">
                  <c:v>6</c:v>
                </c:pt>
                <c:pt idx="12">
                  <c:v>6.3</c:v>
                </c:pt>
                <c:pt idx="13">
                  <c:v>6.7</c:v>
                </c:pt>
                <c:pt idx="14">
                  <c:v>8.1999999999999993</c:v>
                </c:pt>
                <c:pt idx="15">
                  <c:v>10.6</c:v>
                </c:pt>
              </c:numCache>
            </c:numRef>
          </c:val>
        </c:ser>
        <c:dLbls>
          <c:showLegendKey val="0"/>
          <c:showVal val="0"/>
          <c:showCatName val="0"/>
          <c:showSerName val="0"/>
          <c:showPercent val="0"/>
          <c:showBubbleSize val="0"/>
        </c:dLbls>
        <c:gapWidth val="150"/>
        <c:axId val="204829648"/>
        <c:axId val="204830040"/>
      </c:barChart>
      <c:catAx>
        <c:axId val="204829648"/>
        <c:scaling>
          <c:orientation val="minMax"/>
        </c:scaling>
        <c:delete val="0"/>
        <c:axPos val="l"/>
        <c:numFmt formatCode="General" sourceLinked="0"/>
        <c:majorTickMark val="out"/>
        <c:minorTickMark val="none"/>
        <c:tickLblPos val="nextTo"/>
        <c:spPr>
          <a:solidFill>
            <a:schemeClr val="tx1"/>
          </a:solidFill>
        </c:spPr>
        <c:txPr>
          <a:bodyPr/>
          <a:lstStyle/>
          <a:p>
            <a:pPr>
              <a:defRPr sz="1600">
                <a:solidFill>
                  <a:srgbClr val="000000"/>
                </a:solidFill>
              </a:defRPr>
            </a:pPr>
            <a:endParaRPr lang="en-US"/>
          </a:p>
        </c:txPr>
        <c:crossAx val="204830040"/>
        <c:crosses val="autoZero"/>
        <c:auto val="1"/>
        <c:lblAlgn val="ctr"/>
        <c:lblOffset val="100"/>
        <c:noMultiLvlLbl val="0"/>
      </c:catAx>
      <c:valAx>
        <c:axId val="204830040"/>
        <c:scaling>
          <c:orientation val="minMax"/>
        </c:scaling>
        <c:delete val="0"/>
        <c:axPos val="b"/>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204829648"/>
        <c:crosses val="autoZero"/>
        <c:crossBetween val="between"/>
      </c:valAx>
      <c:spPr>
        <a:solidFill>
          <a:schemeClr val="tx1"/>
        </a:solidFill>
      </c:spPr>
    </c:plotArea>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1425364758698"/>
          <c:y val="3.8539553752535496E-2"/>
          <c:w val="0.7699214365881033"/>
          <c:h val="0.82961460446247459"/>
        </c:manualLayout>
      </c:layout>
      <c:barChart>
        <c:barDir val="bar"/>
        <c:grouping val="clustered"/>
        <c:varyColors val="0"/>
        <c:ser>
          <c:idx val="0"/>
          <c:order val="0"/>
          <c:tx>
            <c:strRef>
              <c:f>Sheet1!$B$1</c:f>
              <c:strCache>
                <c:ptCount val="1"/>
                <c:pt idx="0">
                  <c:v>MMR</c:v>
                </c:pt>
              </c:strCache>
            </c:strRef>
          </c:tx>
          <c:spPr>
            <a:solidFill>
              <a:srgbClr val="000000"/>
            </a:solidFill>
            <a:ln w="13542">
              <a:solidFill>
                <a:schemeClr val="tx1"/>
              </a:solidFill>
              <a:prstDash val="solid"/>
            </a:ln>
          </c:spPr>
          <c:invertIfNegative val="0"/>
          <c:dPt>
            <c:idx val="8"/>
            <c:invertIfNegative val="0"/>
            <c:bubble3D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13542">
                <a:solidFill>
                  <a:schemeClr val="tx1"/>
                </a:solidFill>
                <a:prstDash val="solid"/>
              </a:ln>
            </c:spPr>
          </c:dPt>
          <c:dPt>
            <c:idx val="9"/>
            <c:invertIfNegative val="0"/>
            <c:bubble3D val="0"/>
            <c:spPr>
              <a:solidFill>
                <a:srgbClr val="000000"/>
              </a:solidFill>
              <a:ln w="13542">
                <a:solidFill>
                  <a:schemeClr val="tx1"/>
                </a:solidFill>
                <a:prstDash val="solid"/>
              </a:ln>
            </c:spPr>
          </c:dPt>
          <c:dPt>
            <c:idx val="10"/>
            <c:invertIfNegative val="0"/>
            <c:bubble3D val="0"/>
            <c:spPr>
              <a:solidFill>
                <a:srgbClr val="FF0000"/>
              </a:solidFill>
              <a:ln w="13542">
                <a:solidFill>
                  <a:schemeClr val="tx1"/>
                </a:solidFill>
                <a:prstDash val="solid"/>
              </a:ln>
            </c:spPr>
          </c:dPt>
          <c:dLbls>
            <c:spPr>
              <a:solidFill>
                <a:srgbClr val="FFFFFF"/>
              </a:solidFill>
              <a:ln w="27083">
                <a:noFill/>
              </a:ln>
            </c:spPr>
            <c:txPr>
              <a:bodyPr wrap="square" lIns="38100" tIns="19050" rIns="38100" bIns="19050" anchor="ctr">
                <a:spAutoFit/>
              </a:bodyPr>
              <a:lstStyle/>
              <a:p>
                <a:pPr>
                  <a:defRPr sz="1919"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Italy^</c:v>
                </c:pt>
                <c:pt idx="1">
                  <c:v>Japan</c:v>
                </c:pt>
                <c:pt idx="2">
                  <c:v>Spain</c:v>
                </c:pt>
                <c:pt idx="3">
                  <c:v>Germany</c:v>
                </c:pt>
                <c:pt idx="4">
                  <c:v>Canada*</c:v>
                </c:pt>
                <c:pt idx="5">
                  <c:v>Australia^</c:v>
                </c:pt>
                <c:pt idx="6">
                  <c:v>France*</c:v>
                </c:pt>
                <c:pt idx="7">
                  <c:v>United Kingdom</c:v>
                </c:pt>
                <c:pt idx="8">
                  <c:v>U.S. NHWhite^</c:v>
                </c:pt>
                <c:pt idx="9">
                  <c:v>Korea</c:v>
                </c:pt>
                <c:pt idx="10">
                  <c:v>United States^</c:v>
                </c:pt>
              </c:strCache>
            </c:strRef>
          </c:cat>
          <c:val>
            <c:numRef>
              <c:f>Sheet1!$B$2:$B$12</c:f>
              <c:numCache>
                <c:formatCode>0.0</c:formatCode>
                <c:ptCount val="11"/>
                <c:pt idx="0">
                  <c:v>2.1</c:v>
                </c:pt>
                <c:pt idx="1">
                  <c:v>4</c:v>
                </c:pt>
                <c:pt idx="2">
                  <c:v>4.2</c:v>
                </c:pt>
                <c:pt idx="3">
                  <c:v>4.3</c:v>
                </c:pt>
                <c:pt idx="4">
                  <c:v>4.8</c:v>
                </c:pt>
                <c:pt idx="5">
                  <c:v>5.2</c:v>
                </c:pt>
                <c:pt idx="6">
                  <c:v>6.1</c:v>
                </c:pt>
                <c:pt idx="7">
                  <c:v>6.4</c:v>
                </c:pt>
                <c:pt idx="8" formatCode="General">
                  <c:v>10.5</c:v>
                </c:pt>
                <c:pt idx="9">
                  <c:v>11.5</c:v>
                </c:pt>
                <c:pt idx="10">
                  <c:v>12.7</c:v>
                </c:pt>
              </c:numCache>
            </c:numRef>
          </c:val>
        </c:ser>
        <c:dLbls>
          <c:showLegendKey val="0"/>
          <c:showVal val="1"/>
          <c:showCatName val="0"/>
          <c:showSerName val="0"/>
          <c:showPercent val="0"/>
          <c:showBubbleSize val="0"/>
        </c:dLbls>
        <c:gapWidth val="150"/>
        <c:axId val="249799968"/>
        <c:axId val="257869232"/>
      </c:barChart>
      <c:catAx>
        <c:axId val="249799968"/>
        <c:scaling>
          <c:orientation val="minMax"/>
        </c:scaling>
        <c:delete val="0"/>
        <c:axPos val="l"/>
        <c:numFmt formatCode="General" sourceLinked="1"/>
        <c:majorTickMark val="out"/>
        <c:minorTickMark val="none"/>
        <c:tickLblPos val="nextTo"/>
        <c:spPr>
          <a:ln w="3385">
            <a:solidFill>
              <a:schemeClr val="tx1"/>
            </a:solidFill>
            <a:prstDash val="solid"/>
          </a:ln>
        </c:spPr>
        <c:txPr>
          <a:bodyPr rot="0" vert="horz"/>
          <a:lstStyle/>
          <a:p>
            <a:pPr>
              <a:defRPr sz="1493" b="1" i="0" u="none" strike="noStrike" baseline="0">
                <a:solidFill>
                  <a:srgbClr val="000000"/>
                </a:solidFill>
                <a:latin typeface="Arial"/>
                <a:ea typeface="Arial"/>
                <a:cs typeface="Arial"/>
              </a:defRPr>
            </a:pPr>
            <a:endParaRPr lang="en-US"/>
          </a:p>
        </c:txPr>
        <c:crossAx val="257869232"/>
        <c:crosses val="autoZero"/>
        <c:auto val="1"/>
        <c:lblAlgn val="ctr"/>
        <c:lblOffset val="100"/>
        <c:tickLblSkip val="1"/>
        <c:tickMarkSkip val="1"/>
        <c:noMultiLvlLbl val="0"/>
      </c:catAx>
      <c:valAx>
        <c:axId val="257869232"/>
        <c:scaling>
          <c:orientation val="minMax"/>
          <c:max val="15"/>
          <c:min val="1"/>
        </c:scaling>
        <c:delete val="0"/>
        <c:axPos val="b"/>
        <c:majorGridlines>
          <c:spPr>
            <a:ln w="3385">
              <a:solidFill>
                <a:schemeClr val="tx1"/>
              </a:solidFill>
              <a:prstDash val="solid"/>
            </a:ln>
          </c:spPr>
        </c:majorGridlines>
        <c:numFmt formatCode="0" sourceLinked="0"/>
        <c:majorTickMark val="out"/>
        <c:minorTickMark val="none"/>
        <c:tickLblPos val="nextTo"/>
        <c:spPr>
          <a:ln w="3385">
            <a:solidFill>
              <a:schemeClr val="tx1"/>
            </a:solidFill>
            <a:prstDash val="solid"/>
          </a:ln>
        </c:spPr>
        <c:txPr>
          <a:bodyPr rot="0" vert="horz"/>
          <a:lstStyle/>
          <a:p>
            <a:pPr>
              <a:defRPr sz="2106" b="1" i="0" u="none" strike="noStrike" baseline="0">
                <a:solidFill>
                  <a:srgbClr val="000000"/>
                </a:solidFill>
                <a:latin typeface="Arial"/>
                <a:ea typeface="Arial"/>
                <a:cs typeface="Arial"/>
              </a:defRPr>
            </a:pPr>
            <a:endParaRPr lang="en-US"/>
          </a:p>
        </c:txPr>
        <c:crossAx val="249799968"/>
        <c:crosses val="autoZero"/>
        <c:crossBetween val="between"/>
        <c:majorUnit val="14"/>
      </c:valAx>
      <c:spPr>
        <a:solidFill>
          <a:srgbClr val="FFFFFF"/>
        </a:solidFill>
        <a:ln w="13542">
          <a:solidFill>
            <a:schemeClr val="tx1"/>
          </a:solidFill>
          <a:prstDash val="solid"/>
        </a:ln>
      </c:spPr>
    </c:plotArea>
    <c:plotVisOnly val="1"/>
    <c:dispBlanksAs val="gap"/>
    <c:showDLblsOverMax val="0"/>
  </c:chart>
  <c:spPr>
    <a:solidFill>
      <a:srgbClr val="FFFFFF"/>
    </a:solidFill>
    <a:ln w="13542">
      <a:solidFill>
        <a:srgbClr val="FFFFFF"/>
      </a:solidFill>
      <a:prstDash val="solid"/>
    </a:ln>
  </c:spPr>
  <c:txPr>
    <a:bodyPr/>
    <a:lstStyle/>
    <a:p>
      <a:pPr>
        <a:defRPr sz="210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9256198347106"/>
          <c:y val="7.8624078624078622E-2"/>
          <c:w val="0.83471074380165289"/>
          <c:h val="0.64619164619164615"/>
        </c:manualLayout>
      </c:layout>
      <c:lineChart>
        <c:grouping val="standard"/>
        <c:varyColors val="0"/>
        <c:ser>
          <c:idx val="0"/>
          <c:order val="0"/>
          <c:tx>
            <c:strRef>
              <c:f>Sheet1!$A$2</c:f>
              <c:strCache>
                <c:ptCount val="1"/>
                <c:pt idx="0">
                  <c:v>OECD</c:v>
                </c:pt>
              </c:strCache>
            </c:strRef>
          </c:tx>
          <c:spPr>
            <a:ln w="40995">
              <a:solidFill>
                <a:srgbClr val="FF0000"/>
              </a:solidFill>
              <a:prstDash val="solid"/>
            </a:ln>
          </c:spPr>
          <c:marker>
            <c:symbol val="diamond"/>
            <c:size val="9"/>
            <c:spPr>
              <a:solidFill>
                <a:srgbClr val="FF0000"/>
              </a:solidFill>
              <a:ln>
                <a:solidFill>
                  <a:srgbClr val="FF0000"/>
                </a:solidFill>
                <a:prstDash val="solid"/>
              </a:ln>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Sheet1!$B$2:$P$2</c:f>
              <c:numCache>
                <c:formatCode>0.0</c:formatCode>
                <c:ptCount val="15"/>
                <c:pt idx="0">
                  <c:v>3.1714285714285713</c:v>
                </c:pt>
                <c:pt idx="1">
                  <c:v>3.1857142857142859</c:v>
                </c:pt>
                <c:pt idx="2">
                  <c:v>3.1615384615384619</c:v>
                </c:pt>
                <c:pt idx="3">
                  <c:v>2.9933333333333336</c:v>
                </c:pt>
                <c:pt idx="4">
                  <c:v>2.9066666666666667</c:v>
                </c:pt>
                <c:pt idx="5">
                  <c:v>2.8125</c:v>
                </c:pt>
                <c:pt idx="6">
                  <c:v>2.7333333333333334</c:v>
                </c:pt>
                <c:pt idx="7">
                  <c:v>2.5799999999999996</c:v>
                </c:pt>
                <c:pt idx="8">
                  <c:v>2.4812500000000002</c:v>
                </c:pt>
                <c:pt idx="9">
                  <c:v>2.4400000000000004</c:v>
                </c:pt>
                <c:pt idx="10">
                  <c:v>2.4312500000000004</c:v>
                </c:pt>
                <c:pt idx="11">
                  <c:v>2.3437500000000004</c:v>
                </c:pt>
                <c:pt idx="12">
                  <c:v>2.3062499999999999</c:v>
                </c:pt>
                <c:pt idx="13">
                  <c:v>2.1933333333333329</c:v>
                </c:pt>
                <c:pt idx="14">
                  <c:v>1.9909090909090907</c:v>
                </c:pt>
              </c:numCache>
            </c:numRef>
          </c:val>
          <c:smooth val="0"/>
        </c:ser>
        <c:ser>
          <c:idx val="1"/>
          <c:order val="1"/>
          <c:tx>
            <c:strRef>
              <c:f>Sheet1!$A$3</c:f>
              <c:strCache>
                <c:ptCount val="1"/>
                <c:pt idx="0">
                  <c:v>U.S.</c:v>
                </c:pt>
              </c:strCache>
            </c:strRef>
          </c:tx>
          <c:spPr>
            <a:ln w="40995">
              <a:solidFill>
                <a:srgbClr val="000000"/>
              </a:solidFill>
              <a:prstDash val="solid"/>
            </a:ln>
          </c:spPr>
          <c:marker>
            <c:symbol val="square"/>
            <c:size val="9"/>
            <c:spPr>
              <a:solidFill>
                <a:srgbClr val="000000"/>
              </a:solidFill>
              <a:ln>
                <a:solidFill>
                  <a:srgbClr val="000000"/>
                </a:solidFill>
                <a:prstDash val="solid"/>
              </a:ln>
            </c:spPr>
          </c:marker>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Sheet1!$B$3:$P$3</c:f>
              <c:numCache>
                <c:formatCode>General</c:formatCode>
                <c:ptCount val="15"/>
                <c:pt idx="0">
                  <c:v>4.5999999999999996</c:v>
                </c:pt>
                <c:pt idx="1">
                  <c:v>4.5</c:v>
                </c:pt>
                <c:pt idx="2">
                  <c:v>4.7</c:v>
                </c:pt>
                <c:pt idx="3">
                  <c:v>4.5999999999999996</c:v>
                </c:pt>
                <c:pt idx="4">
                  <c:v>4.5</c:v>
                </c:pt>
                <c:pt idx="5">
                  <c:v>4.5</c:v>
                </c:pt>
                <c:pt idx="6">
                  <c:v>4.5</c:v>
                </c:pt>
                <c:pt idx="7">
                  <c:v>4.4000000000000004</c:v>
                </c:pt>
                <c:pt idx="8">
                  <c:v>4.3</c:v>
                </c:pt>
                <c:pt idx="9">
                  <c:v>4.2</c:v>
                </c:pt>
                <c:pt idx="10">
                  <c:v>4.0999999999999996</c:v>
                </c:pt>
                <c:pt idx="11">
                  <c:v>4.0999999999999996</c:v>
                </c:pt>
                <c:pt idx="12">
                  <c:v>4.0999999999999996</c:v>
                </c:pt>
                <c:pt idx="13">
                  <c:v>4</c:v>
                </c:pt>
                <c:pt idx="14">
                  <c:v>3.9</c:v>
                </c:pt>
              </c:numCache>
            </c:numRef>
          </c:val>
          <c:smooth val="0"/>
        </c:ser>
        <c:dLbls>
          <c:showLegendKey val="0"/>
          <c:showVal val="0"/>
          <c:showCatName val="0"/>
          <c:showSerName val="0"/>
          <c:showPercent val="0"/>
          <c:showBubbleSize val="0"/>
        </c:dLbls>
        <c:marker val="1"/>
        <c:smooth val="0"/>
        <c:axId val="204831216"/>
        <c:axId val="202625408"/>
      </c:lineChart>
      <c:catAx>
        <c:axId val="204831216"/>
        <c:scaling>
          <c:orientation val="minMax"/>
        </c:scaling>
        <c:delete val="0"/>
        <c:axPos val="b"/>
        <c:numFmt formatCode="General" sourceLinked="1"/>
        <c:majorTickMark val="out"/>
        <c:minorTickMark val="none"/>
        <c:tickLblPos val="nextTo"/>
        <c:spPr>
          <a:ln w="13665">
            <a:solidFill>
              <a:srgbClr val="000080"/>
            </a:solidFill>
            <a:prstDash val="solid"/>
          </a:ln>
        </c:spPr>
        <c:txPr>
          <a:bodyPr rot="-2700000" vert="horz"/>
          <a:lstStyle/>
          <a:p>
            <a:pPr>
              <a:defRPr sz="2367" b="1" i="0" u="none" strike="noStrike" baseline="0">
                <a:solidFill>
                  <a:srgbClr val="000000"/>
                </a:solidFill>
                <a:latin typeface="Arial"/>
                <a:ea typeface="Arial"/>
                <a:cs typeface="Arial"/>
              </a:defRPr>
            </a:pPr>
            <a:endParaRPr lang="en-US"/>
          </a:p>
        </c:txPr>
        <c:crossAx val="202625408"/>
        <c:crosses val="autoZero"/>
        <c:auto val="1"/>
        <c:lblAlgn val="ctr"/>
        <c:lblOffset val="100"/>
        <c:tickLblSkip val="2"/>
        <c:tickMarkSkip val="1"/>
        <c:noMultiLvlLbl val="0"/>
      </c:catAx>
      <c:valAx>
        <c:axId val="202625408"/>
        <c:scaling>
          <c:orientation val="minMax"/>
          <c:max val="5"/>
          <c:min val="2"/>
        </c:scaling>
        <c:delete val="0"/>
        <c:axPos val="l"/>
        <c:majorGridlines>
          <c:spPr>
            <a:ln w="3416">
              <a:solidFill>
                <a:schemeClr val="tx1"/>
              </a:solidFill>
              <a:prstDash val="solid"/>
            </a:ln>
          </c:spPr>
        </c:majorGridlines>
        <c:title>
          <c:tx>
            <c:rich>
              <a:bodyPr/>
              <a:lstStyle/>
              <a:p>
                <a:pPr>
                  <a:defRPr sz="1937" b="1" i="0" u="none" strike="noStrike" baseline="0">
                    <a:solidFill>
                      <a:srgbClr val="000000"/>
                    </a:solidFill>
                    <a:latin typeface="Arial"/>
                    <a:ea typeface="Arial"/>
                    <a:cs typeface="Arial"/>
                  </a:defRPr>
                </a:pPr>
                <a:r>
                  <a:rPr lang="en-US"/>
                  <a:t>Rate per 1,000 live births</a:t>
                </a:r>
              </a:p>
            </c:rich>
          </c:tx>
          <c:layout>
            <c:manualLayout>
              <c:xMode val="edge"/>
              <c:yMode val="edge"/>
              <c:x val="1.5151515151515152E-2"/>
              <c:y val="4.1769041769041768E-2"/>
            </c:manualLayout>
          </c:layout>
          <c:overlay val="0"/>
          <c:spPr>
            <a:noFill/>
            <a:ln w="27330">
              <a:noFill/>
            </a:ln>
          </c:spPr>
        </c:title>
        <c:numFmt formatCode="0.0" sourceLinked="1"/>
        <c:majorTickMark val="out"/>
        <c:minorTickMark val="none"/>
        <c:tickLblPos val="nextTo"/>
        <c:spPr>
          <a:ln w="13665">
            <a:solidFill>
              <a:srgbClr val="000080"/>
            </a:solidFill>
            <a:prstDash val="solid"/>
          </a:ln>
        </c:spPr>
        <c:txPr>
          <a:bodyPr rot="0" vert="horz"/>
          <a:lstStyle/>
          <a:p>
            <a:pPr>
              <a:defRPr sz="1937" b="1" i="0" u="none" strike="noStrike" baseline="0">
                <a:solidFill>
                  <a:srgbClr val="000000"/>
                </a:solidFill>
                <a:latin typeface="Arial"/>
                <a:ea typeface="Arial"/>
                <a:cs typeface="Arial"/>
              </a:defRPr>
            </a:pPr>
            <a:endParaRPr lang="en-US"/>
          </a:p>
        </c:txPr>
        <c:crossAx val="204831216"/>
        <c:crosses val="autoZero"/>
        <c:crossBetween val="between"/>
        <c:majorUnit val="1"/>
      </c:valAx>
      <c:spPr>
        <a:noFill/>
        <a:ln w="40995">
          <a:solidFill>
            <a:schemeClr val="tx1"/>
          </a:solidFill>
          <a:prstDash val="solid"/>
        </a:ln>
      </c:spPr>
    </c:plotArea>
    <c:plotVisOnly val="1"/>
    <c:dispBlanksAs val="gap"/>
    <c:showDLblsOverMax val="0"/>
  </c:chart>
  <c:spPr>
    <a:solidFill>
      <a:srgbClr val="FFFFFF"/>
    </a:solidFill>
    <a:ln w="19050" cap="flat" cmpd="sng" algn="ctr">
      <a:solidFill>
        <a:srgbClr val="000080"/>
      </a:solidFill>
      <a:prstDash val="solid"/>
      <a:miter lim="800000"/>
      <a:headEnd type="none" w="med" len="med"/>
      <a:tailEnd type="none" w="med" len="med"/>
    </a:ln>
  </c:spPr>
  <c:txPr>
    <a:bodyPr/>
    <a:lstStyle/>
    <a:p>
      <a:pPr>
        <a:defRPr sz="1937"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0.83333</cdr:x>
      <cdr:y>0.69028</cdr:y>
    </cdr:from>
    <cdr:to>
      <cdr:x>0.99074</cdr:x>
      <cdr:y>0.7913</cdr:y>
    </cdr:to>
    <cdr:sp macro="" textlink="">
      <cdr:nvSpPr>
        <cdr:cNvPr id="2" name="TextBox 1"/>
        <cdr:cNvSpPr txBox="1"/>
      </cdr:nvSpPr>
      <cdr:spPr>
        <a:xfrm xmlns:a="http://schemas.openxmlformats.org/drawingml/2006/main">
          <a:off x="6858000" y="3124200"/>
          <a:ext cx="1295400" cy="457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000" b="1" dirty="0" smtClean="0">
              <a:solidFill>
                <a:srgbClr val="0000FF"/>
              </a:solidFill>
            </a:rPr>
            <a:t>3,977,745</a:t>
          </a:r>
          <a:endParaRPr lang="en-US" sz="2000" b="1" dirty="0">
            <a:solidFill>
              <a:srgbClr val="0000FF"/>
            </a:solidFill>
          </a:endParaRPr>
        </a:p>
      </cdr:txBody>
    </cdr:sp>
  </cdr:relSizeAnchor>
  <cdr:relSizeAnchor xmlns:cdr="http://schemas.openxmlformats.org/drawingml/2006/chartDrawing">
    <cdr:from>
      <cdr:x>0.74074</cdr:x>
      <cdr:y>0.05051</cdr:y>
    </cdr:from>
    <cdr:to>
      <cdr:x>0.89815</cdr:x>
      <cdr:y>0.13469</cdr:y>
    </cdr:to>
    <cdr:sp macro="" textlink="">
      <cdr:nvSpPr>
        <cdr:cNvPr id="3" name="TextBox 2"/>
        <cdr:cNvSpPr txBox="1"/>
      </cdr:nvSpPr>
      <cdr:spPr>
        <a:xfrm xmlns:a="http://schemas.openxmlformats.org/drawingml/2006/main">
          <a:off x="6096000" y="228600"/>
          <a:ext cx="1295400"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0000FF"/>
              </a:solidFill>
            </a:rPr>
            <a:t>4,316,233</a:t>
          </a:r>
          <a:r>
            <a:rPr lang="en-US" sz="2000" b="1" dirty="0" smtClean="0">
              <a:solidFill>
                <a:srgbClr val="0000FF"/>
              </a:solidFill>
            </a:rPr>
            <a:t> </a:t>
          </a:r>
          <a:endParaRPr lang="en-US" sz="2000" b="1" dirty="0">
            <a:solidFill>
              <a:srgbClr val="0000FF"/>
            </a:solidFill>
          </a:endParaRPr>
        </a:p>
      </cdr:txBody>
    </cdr:sp>
  </cdr:relSizeAnchor>
  <cdr:relSizeAnchor xmlns:cdr="http://schemas.openxmlformats.org/drawingml/2006/chartDrawing">
    <cdr:from>
      <cdr:x>0.44444</cdr:x>
      <cdr:y>0.6634</cdr:y>
    </cdr:from>
    <cdr:to>
      <cdr:x>0.83332</cdr:x>
      <cdr:y>0.8317</cdr:y>
    </cdr:to>
    <cdr:sp macro="" textlink="">
      <cdr:nvSpPr>
        <cdr:cNvPr id="4" name="TextBox 3"/>
        <cdr:cNvSpPr txBox="1"/>
      </cdr:nvSpPr>
      <cdr:spPr>
        <a:xfrm xmlns:a="http://schemas.openxmlformats.org/drawingml/2006/main">
          <a:off x="3657600" y="3003620"/>
          <a:ext cx="3200326" cy="762000"/>
        </a:xfrm>
        <a:prstGeom xmlns:a="http://schemas.openxmlformats.org/drawingml/2006/main" prst="rect">
          <a:avLst/>
        </a:prstGeom>
        <a:solidFill xmlns:a="http://schemas.openxmlformats.org/drawingml/2006/main">
          <a:schemeClr val="bg1"/>
        </a:solidFill>
        <a:ln xmlns:a="http://schemas.openxmlformats.org/drawingml/2006/main" w="25400">
          <a:solidFill>
            <a:srgbClr val="C00000"/>
          </a:solidFill>
        </a:ln>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rgbClr val="C00000"/>
              </a:solidFill>
            </a:rPr>
            <a:t>Net Decrease 2007-2015</a:t>
          </a:r>
        </a:p>
        <a:p xmlns:a="http://schemas.openxmlformats.org/drawingml/2006/main">
          <a:pPr algn="ctr"/>
          <a:r>
            <a:rPr lang="en-US" sz="2000" b="1" dirty="0" smtClean="0">
              <a:solidFill>
                <a:srgbClr val="C00000"/>
              </a:solidFill>
            </a:rPr>
            <a:t>338,488 or  7.8%  </a:t>
          </a:r>
          <a:endParaRPr lang="en-US" sz="2000" b="1" dirty="0">
            <a:solidFill>
              <a:srgbClr val="C00000"/>
            </a:solidFill>
          </a:endParaRPr>
        </a:p>
      </cdr:txBody>
    </cdr:sp>
  </cdr:relSizeAnchor>
  <cdr:relSizeAnchor xmlns:cdr="http://schemas.openxmlformats.org/drawingml/2006/chartDrawing">
    <cdr:from>
      <cdr:x>0.78704</cdr:x>
      <cdr:y>0.6061</cdr:y>
    </cdr:from>
    <cdr:to>
      <cdr:x>0.89815</cdr:x>
      <cdr:y>0.80814</cdr:y>
    </cdr:to>
    <cdr:sp macro="" textlink="">
      <cdr:nvSpPr>
        <cdr:cNvPr id="7" name="TextBox 6"/>
        <cdr:cNvSpPr txBox="1"/>
      </cdr:nvSpPr>
      <cdr:spPr>
        <a:xfrm xmlns:a="http://schemas.openxmlformats.org/drawingml/2006/main">
          <a:off x="6477000"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0.30406</cdr:x>
      <cdr:y>0.05</cdr:y>
    </cdr:from>
    <cdr:to>
      <cdr:x>0.56332</cdr:x>
      <cdr:y>0.13418</cdr:y>
    </cdr:to>
    <cdr:sp macro="" textlink="">
      <cdr:nvSpPr>
        <cdr:cNvPr id="2" name="TextBox 1"/>
        <cdr:cNvSpPr txBox="1"/>
      </cdr:nvSpPr>
      <cdr:spPr>
        <a:xfrm xmlns:a="http://schemas.openxmlformats.org/drawingml/2006/main">
          <a:off x="2664471" y="228600"/>
          <a:ext cx="2271895" cy="38487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b="1" dirty="0" smtClean="0">
              <a:solidFill>
                <a:srgbClr val="C00000"/>
              </a:solidFill>
            </a:rPr>
            <a:t>Prematurity</a:t>
          </a:r>
          <a:endParaRPr lang="en-US" sz="2400" b="1" dirty="0">
            <a:solidFill>
              <a:srgbClr val="C00000"/>
            </a:solidFill>
          </a:endParaRPr>
        </a:p>
      </cdr:txBody>
    </cdr:sp>
  </cdr:relSizeAnchor>
  <cdr:relSizeAnchor xmlns:cdr="http://schemas.openxmlformats.org/drawingml/2006/chartDrawing">
    <cdr:from>
      <cdr:x>0.69422</cdr:x>
      <cdr:y>0.68333</cdr:y>
    </cdr:from>
    <cdr:to>
      <cdr:x>0.95348</cdr:x>
      <cdr:y>0.76751</cdr:y>
    </cdr:to>
    <cdr:sp macro="" textlink="">
      <cdr:nvSpPr>
        <cdr:cNvPr id="3" name="TextBox 1"/>
        <cdr:cNvSpPr txBox="1"/>
      </cdr:nvSpPr>
      <cdr:spPr>
        <a:xfrm xmlns:a="http://schemas.openxmlformats.org/drawingml/2006/main">
          <a:off x="6083465" y="3124200"/>
          <a:ext cx="2271895" cy="38487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solidFill>
                <a:srgbClr val="0000FF"/>
              </a:solidFill>
            </a:rPr>
            <a:t>Low Birthweight</a:t>
          </a:r>
          <a:endParaRPr lang="en-US" sz="2400" b="1" dirty="0">
            <a:solidFill>
              <a:srgbClr val="0000FF"/>
            </a:solidFill>
          </a:endParaRPr>
        </a:p>
      </cdr:txBody>
    </cdr:sp>
  </cdr:relSizeAnchor>
  <cdr:relSizeAnchor xmlns:cdr="http://schemas.openxmlformats.org/drawingml/2006/chartDrawing">
    <cdr:from>
      <cdr:x>0.6023</cdr:x>
      <cdr:y>0.22055</cdr:y>
    </cdr:from>
    <cdr:to>
      <cdr:x>0.77823</cdr:x>
      <cdr:y>0.48722</cdr:y>
    </cdr:to>
    <cdr:sp macro="" textlink="">
      <cdr:nvSpPr>
        <cdr:cNvPr id="4" name="TextBox 3"/>
        <cdr:cNvSpPr txBox="1"/>
      </cdr:nvSpPr>
      <cdr:spPr>
        <a:xfrm xmlns:a="http://schemas.openxmlformats.org/drawingml/2006/main">
          <a:off x="5277991" y="1008356"/>
          <a:ext cx="1541675" cy="1219215"/>
        </a:xfrm>
        <a:prstGeom xmlns:a="http://schemas.openxmlformats.org/drawingml/2006/main" prst="rect">
          <a:avLst/>
        </a:prstGeom>
        <a:solidFill xmlns:a="http://schemas.openxmlformats.org/drawingml/2006/main">
          <a:schemeClr val="bg1"/>
        </a:solidFill>
        <a:ln xmlns:a="http://schemas.openxmlformats.org/drawingml/2006/main">
          <a:solidFill>
            <a:srgbClr val="C00000"/>
          </a:solidFill>
        </a:ln>
      </cdr:spPr>
      <cdr:txBody>
        <a:bodyPr xmlns:a="http://schemas.openxmlformats.org/drawingml/2006/main" vertOverflow="clip" wrap="none" rtlCol="0"/>
        <a:lstStyle xmlns:a="http://schemas.openxmlformats.org/drawingml/2006/main"/>
        <a:p xmlns:a="http://schemas.openxmlformats.org/drawingml/2006/main">
          <a:pPr algn="ctr"/>
          <a:r>
            <a:rPr lang="en-US" sz="2400" dirty="0" smtClean="0"/>
            <a:t>11.8%</a:t>
          </a:r>
        </a:p>
        <a:p xmlns:a="http://schemas.openxmlformats.org/drawingml/2006/main">
          <a:pPr algn="ctr"/>
          <a:r>
            <a:rPr lang="en-US" sz="2400" dirty="0" smtClean="0"/>
            <a:t>Decrease</a:t>
          </a:r>
        </a:p>
        <a:p xmlns:a="http://schemas.openxmlformats.org/drawingml/2006/main">
          <a:pPr algn="ctr"/>
          <a:r>
            <a:rPr lang="en-US" sz="2400" dirty="0" smtClean="0"/>
            <a:t> 2006-15 </a:t>
          </a:r>
          <a:endParaRPr lang="en-US" sz="2400" dirty="0"/>
        </a:p>
      </cdr:txBody>
    </cdr:sp>
  </cdr:relSizeAnchor>
  <cdr:relSizeAnchor xmlns:cdr="http://schemas.openxmlformats.org/drawingml/2006/chartDrawing">
    <cdr:from>
      <cdr:x>0</cdr:x>
      <cdr:y>0.41667</cdr:y>
    </cdr:from>
    <cdr:to>
      <cdr:x>0.06957</cdr:x>
      <cdr:y>0.55</cdr:y>
    </cdr:to>
    <cdr:sp macro="" textlink="">
      <cdr:nvSpPr>
        <cdr:cNvPr id="5" name="TextBox 4"/>
        <cdr:cNvSpPr txBox="1"/>
      </cdr:nvSpPr>
      <cdr:spPr>
        <a:xfrm xmlns:a="http://schemas.openxmlformats.org/drawingml/2006/main">
          <a:off x="0" y="1905000"/>
          <a:ext cx="6096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a:t>
          </a:r>
          <a:endParaRPr lang="en-US"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0.72566</cdr:x>
      <cdr:y>0.51515</cdr:y>
    </cdr:from>
    <cdr:to>
      <cdr:x>0.9841</cdr:x>
      <cdr:y>0.60695</cdr:y>
    </cdr:to>
    <cdr:sp macro="" textlink="">
      <cdr:nvSpPr>
        <cdr:cNvPr id="2" name="Text Box 5"/>
        <cdr:cNvSpPr txBox="1">
          <a:spLocks xmlns:a="http://schemas.openxmlformats.org/drawingml/2006/main" noChangeArrowheads="1"/>
        </cdr:cNvSpPr>
      </cdr:nvSpPr>
      <cdr:spPr bwMode="auto">
        <a:xfrm xmlns:a="http://schemas.openxmlformats.org/drawingml/2006/main">
          <a:off x="6248400" y="2590792"/>
          <a:ext cx="2225291" cy="461665"/>
        </a:xfrm>
        <a:prstGeom xmlns:a="http://schemas.openxmlformats.org/drawingml/2006/main" prst="rect">
          <a:avLst/>
        </a:prstGeom>
        <a:solidFill xmlns:a="http://schemas.openxmlformats.org/drawingml/2006/main">
          <a:schemeClr val="tx1"/>
        </a:solidFill>
        <a:ln xmlns:a="http://schemas.openxmlformats.org/drawingml/2006/main" w="28575">
          <a:solidFill>
            <a:srgbClr val="000000"/>
          </a:solid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dirty="0" smtClean="0">
              <a:solidFill>
                <a:srgbClr val="000000"/>
              </a:solidFill>
            </a:rPr>
            <a:t> </a:t>
          </a:r>
          <a:r>
            <a:rPr lang="en-US" sz="2400" dirty="0">
              <a:solidFill>
                <a:srgbClr val="000000"/>
              </a:solidFill>
            </a:rPr>
            <a:t>#</a:t>
          </a:r>
          <a:r>
            <a:rPr lang="en-US" sz="2400" dirty="0" smtClean="0">
              <a:solidFill>
                <a:srgbClr val="000000"/>
              </a:solidFill>
            </a:rPr>
            <a:t>2011; ^2013</a:t>
          </a:r>
          <a:endParaRPr lang="en-US" sz="2400" dirty="0">
            <a:solidFill>
              <a:srgbClr val="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0.72566</cdr:x>
      <cdr:y>0.51515</cdr:y>
    </cdr:from>
    <cdr:to>
      <cdr:x>0.9841</cdr:x>
      <cdr:y>0.60695</cdr:y>
    </cdr:to>
    <cdr:sp macro="" textlink="">
      <cdr:nvSpPr>
        <cdr:cNvPr id="2" name="Text Box 5"/>
        <cdr:cNvSpPr txBox="1">
          <a:spLocks xmlns:a="http://schemas.openxmlformats.org/drawingml/2006/main" noChangeArrowheads="1"/>
        </cdr:cNvSpPr>
      </cdr:nvSpPr>
      <cdr:spPr bwMode="auto">
        <a:xfrm xmlns:a="http://schemas.openxmlformats.org/drawingml/2006/main">
          <a:off x="6248400" y="2590792"/>
          <a:ext cx="2225291" cy="461665"/>
        </a:xfrm>
        <a:prstGeom xmlns:a="http://schemas.openxmlformats.org/drawingml/2006/main" prst="rect">
          <a:avLst/>
        </a:prstGeom>
        <a:solidFill xmlns:a="http://schemas.openxmlformats.org/drawingml/2006/main">
          <a:schemeClr val="tx1"/>
        </a:solidFill>
        <a:ln xmlns:a="http://schemas.openxmlformats.org/drawingml/2006/main" w="28575">
          <a:solidFill>
            <a:srgbClr val="000000"/>
          </a:solid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dirty="0" smtClean="0">
              <a:solidFill>
                <a:srgbClr val="000000"/>
              </a:solidFill>
            </a:rPr>
            <a:t> </a:t>
          </a:r>
          <a:r>
            <a:rPr lang="en-US" sz="2400" dirty="0">
              <a:solidFill>
                <a:srgbClr val="000000"/>
              </a:solidFill>
            </a:rPr>
            <a:t>#</a:t>
          </a:r>
          <a:r>
            <a:rPr lang="en-US" sz="2400" dirty="0" smtClean="0">
              <a:solidFill>
                <a:srgbClr val="000000"/>
              </a:solidFill>
            </a:rPr>
            <a:t>2011; ^2013</a:t>
          </a:r>
          <a:endParaRPr lang="en-US" sz="2400" dirty="0">
            <a:solidFill>
              <a:srgbClr val="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0.84259</cdr:x>
      <cdr:y>0.08418</cdr:y>
    </cdr:from>
    <cdr:to>
      <cdr:x>0.98658</cdr:x>
      <cdr:y>0.28819</cdr:y>
    </cdr:to>
    <cdr:sp macro="" textlink="">
      <cdr:nvSpPr>
        <cdr:cNvPr id="2" name="Text Box 5"/>
        <cdr:cNvSpPr txBox="1">
          <a:spLocks xmlns:a="http://schemas.openxmlformats.org/drawingml/2006/main" noChangeArrowheads="1"/>
        </cdr:cNvSpPr>
      </cdr:nvSpPr>
      <cdr:spPr bwMode="auto">
        <a:xfrm xmlns:a="http://schemas.openxmlformats.org/drawingml/2006/main">
          <a:off x="6934200" y="381000"/>
          <a:ext cx="1184980" cy="923342"/>
        </a:xfrm>
        <a:prstGeom xmlns:a="http://schemas.openxmlformats.org/drawingml/2006/main" prst="rect">
          <a:avLst/>
        </a:prstGeom>
        <a:solidFill xmlns:a="http://schemas.openxmlformats.org/drawingml/2006/main">
          <a:schemeClr val="tx1"/>
        </a:solidFill>
        <a:ln xmlns:a="http://schemas.openxmlformats.org/drawingml/2006/main" w="25400">
          <a:solidFill>
            <a:srgbClr val="000000"/>
          </a:solidFill>
          <a:miter lim="800000"/>
          <a:headEnd/>
          <a:tailEnd/>
        </a:ln>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b="1" dirty="0">
              <a:solidFill>
                <a:srgbClr val="FF0000"/>
              </a:solidFill>
            </a:rPr>
            <a:t>U.S. </a:t>
          </a:r>
        </a:p>
        <a:p xmlns:a="http://schemas.openxmlformats.org/drawingml/2006/main">
          <a:pPr algn="ctr" eaLnBrk="1" hangingPunct="1"/>
          <a:r>
            <a:rPr lang="en-US" sz="1800" b="1" dirty="0" smtClean="0">
              <a:solidFill>
                <a:srgbClr val="FF0000"/>
              </a:solidFill>
            </a:rPr>
            <a:t>11 </a:t>
          </a:r>
          <a:r>
            <a:rPr lang="en-US" sz="1800" b="1" dirty="0">
              <a:solidFill>
                <a:srgbClr val="FF0000"/>
              </a:solidFill>
            </a:rPr>
            <a:t>% </a:t>
          </a:r>
        </a:p>
        <a:p xmlns:a="http://schemas.openxmlformats.org/drawingml/2006/main">
          <a:pPr algn="ctr" eaLnBrk="1" hangingPunct="1"/>
          <a:r>
            <a:rPr lang="en-US" sz="1800" b="1" dirty="0">
              <a:solidFill>
                <a:srgbClr val="FF0000"/>
              </a:solidFill>
            </a:rPr>
            <a:t>decrease</a:t>
          </a:r>
        </a:p>
      </cdr:txBody>
    </cdr:sp>
  </cdr:relSizeAnchor>
  <cdr:relSizeAnchor xmlns:cdr="http://schemas.openxmlformats.org/drawingml/2006/chartDrawing">
    <cdr:from>
      <cdr:x>0.76157</cdr:x>
      <cdr:y>0.45458</cdr:y>
    </cdr:from>
    <cdr:to>
      <cdr:x>1</cdr:x>
      <cdr:y>0.63819</cdr:y>
    </cdr:to>
    <cdr:sp macro="" textlink="">
      <cdr:nvSpPr>
        <cdr:cNvPr id="5" name="Text Box 6"/>
        <cdr:cNvSpPr txBox="1">
          <a:spLocks xmlns:a="http://schemas.openxmlformats.org/drawingml/2006/main" noChangeArrowheads="1"/>
        </cdr:cNvSpPr>
      </cdr:nvSpPr>
      <cdr:spPr bwMode="auto">
        <a:xfrm xmlns:a="http://schemas.openxmlformats.org/drawingml/2006/main">
          <a:off x="6267416" y="2057400"/>
          <a:ext cx="1962184" cy="831012"/>
        </a:xfrm>
        <a:prstGeom xmlns:a="http://schemas.openxmlformats.org/drawingml/2006/main" prst="rect">
          <a:avLst/>
        </a:prstGeom>
        <a:solidFill xmlns:a="http://schemas.openxmlformats.org/drawingml/2006/main">
          <a:schemeClr val="tx1"/>
        </a:solidFill>
        <a:ln xmlns:a="http://schemas.openxmlformats.org/drawingml/2006/main" w="25400">
          <a:solidFill>
            <a:schemeClr val="bg1">
              <a:lumMod val="75000"/>
            </a:schemeClr>
          </a:solid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600" b="1" dirty="0">
              <a:solidFill>
                <a:srgbClr val="0000CC"/>
              </a:solidFill>
            </a:rPr>
            <a:t>Industrialized  </a:t>
          </a:r>
        </a:p>
        <a:p xmlns:a="http://schemas.openxmlformats.org/drawingml/2006/main">
          <a:pPr algn="ctr" eaLnBrk="1" hangingPunct="1"/>
          <a:r>
            <a:rPr lang="en-US" sz="1600" b="1" dirty="0">
              <a:solidFill>
                <a:srgbClr val="0000CC"/>
              </a:solidFill>
            </a:rPr>
            <a:t>Countries</a:t>
          </a:r>
        </a:p>
        <a:p xmlns:a="http://schemas.openxmlformats.org/drawingml/2006/main">
          <a:pPr algn="ctr" eaLnBrk="1" hangingPunct="1"/>
          <a:r>
            <a:rPr lang="en-US" sz="1600" b="1" dirty="0" smtClean="0">
              <a:solidFill>
                <a:srgbClr val="0000CC"/>
              </a:solidFill>
            </a:rPr>
            <a:t>14% </a:t>
          </a:r>
          <a:r>
            <a:rPr lang="en-US" sz="1600" b="1" dirty="0">
              <a:solidFill>
                <a:srgbClr val="0000CC"/>
              </a:solidFill>
            </a:rPr>
            <a:t>decrease</a:t>
          </a:r>
        </a:p>
      </cdr:txBody>
    </cdr:sp>
  </cdr:relSizeAnchor>
</c:userShapes>
</file>

<file path=ppt/drawings/drawing6.xml><?xml version="1.0" encoding="utf-8"?>
<c:userShapes xmlns:c="http://schemas.openxmlformats.org/drawingml/2006/chart">
  <cdr:relSizeAnchor xmlns:cdr="http://schemas.openxmlformats.org/drawingml/2006/chartDrawing">
    <cdr:from>
      <cdr:x>0.75</cdr:x>
      <cdr:y>0.67345</cdr:y>
    </cdr:from>
    <cdr:to>
      <cdr:x>0.93519</cdr:x>
      <cdr:y>0.80814</cdr:y>
    </cdr:to>
    <cdr:sp macro="" textlink="">
      <cdr:nvSpPr>
        <cdr:cNvPr id="2" name="TextBox 1"/>
        <cdr:cNvSpPr txBox="1"/>
      </cdr:nvSpPr>
      <cdr:spPr>
        <a:xfrm xmlns:a="http://schemas.openxmlformats.org/drawingml/2006/main">
          <a:off x="6172200" y="3048000"/>
          <a:ext cx="1524000" cy="609600"/>
        </a:xfrm>
        <a:prstGeom xmlns:a="http://schemas.openxmlformats.org/drawingml/2006/main" prst="rect">
          <a:avLst/>
        </a:prstGeom>
        <a:ln xmlns:a="http://schemas.openxmlformats.org/drawingml/2006/main">
          <a:solidFill>
            <a:srgbClr val="000000"/>
          </a:solidFill>
        </a:ln>
      </cdr:spPr>
      <cdr:txBody>
        <a:bodyPr xmlns:a="http://schemas.openxmlformats.org/drawingml/2006/main" vertOverflow="clip" wrap="none" rtlCol="0"/>
        <a:lstStyle xmlns:a="http://schemas.openxmlformats.org/drawingml/2006/main"/>
        <a:p xmlns:a="http://schemas.openxmlformats.org/drawingml/2006/main">
          <a:r>
            <a:rPr lang="en-US" sz="1600" b="1" dirty="0" smtClean="0"/>
            <a:t>#2010; *2011;</a:t>
          </a:r>
        </a:p>
        <a:p xmlns:a="http://schemas.openxmlformats.org/drawingml/2006/main">
          <a:r>
            <a:rPr lang="en-US" sz="1600" b="1" dirty="0" smtClean="0"/>
            <a:t> ^</a:t>
          </a:r>
          <a:r>
            <a:rPr lang="en-US" sz="1600" b="1" dirty="0" smtClean="0"/>
            <a:t>2015</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84027"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0116" name="Rectangle 4"/>
          <p:cNvSpPr>
            <a:spLocks noGrp="1" noChangeArrowheads="1"/>
          </p:cNvSpPr>
          <p:nvPr>
            <p:ph type="ftr" sz="quarter" idx="2"/>
          </p:nvPr>
        </p:nvSpPr>
        <p:spPr bwMode="auto">
          <a:xfrm>
            <a:off x="1"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0117" name="Rectangle 5"/>
          <p:cNvSpPr>
            <a:spLocks noGrp="1" noChangeArrowheads="1"/>
          </p:cNvSpPr>
          <p:nvPr>
            <p:ph type="sldNum" sz="quarter" idx="3"/>
          </p:nvPr>
        </p:nvSpPr>
        <p:spPr bwMode="auto">
          <a:xfrm>
            <a:off x="3884027"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341DD0-C097-4CA1-A894-B9B8FB020598}" type="slidenum">
              <a:rPr lang="en-US"/>
              <a:pPr>
                <a:defRPr/>
              </a:pPr>
              <a:t>‹#›</a:t>
            </a:fld>
            <a:endParaRPr lang="en-US"/>
          </a:p>
        </p:txBody>
      </p:sp>
    </p:spTree>
    <p:extLst>
      <p:ext uri="{BB962C8B-B14F-4D97-AF65-F5344CB8AC3E}">
        <p14:creationId xmlns:p14="http://schemas.microsoft.com/office/powerpoint/2010/main" val="741300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027"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0172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6421" y="4423967"/>
            <a:ext cx="5485158" cy="41902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1"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027"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EEB45B-3865-4DF6-872C-E1074DA0322B}" type="slidenum">
              <a:rPr lang="en-US"/>
              <a:pPr>
                <a:defRPr/>
              </a:pPr>
              <a:t>‹#›</a:t>
            </a:fld>
            <a:endParaRPr lang="en-US"/>
          </a:p>
        </p:txBody>
      </p:sp>
    </p:spTree>
    <p:extLst>
      <p:ext uri="{BB962C8B-B14F-4D97-AF65-F5344CB8AC3E}">
        <p14:creationId xmlns:p14="http://schemas.microsoft.com/office/powerpoint/2010/main" val="3074692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There are inevitable delays in releasing data, though the national Center for Health Statistics has</a:t>
            </a:r>
            <a:r>
              <a:rPr lang="en-US" b="1" baseline="0" dirty="0" smtClean="0"/>
              <a:t> made great progress in recent years in more timely release of the data. The final data for </a:t>
            </a:r>
            <a:r>
              <a:rPr lang="en-US" b="1" baseline="0" dirty="0" smtClean="0"/>
              <a:t>2015 </a:t>
            </a:r>
            <a:r>
              <a:rPr lang="en-US" b="1" baseline="0" dirty="0" smtClean="0"/>
              <a:t>was released on </a:t>
            </a:r>
            <a:r>
              <a:rPr lang="en-US" b="1" baseline="0" dirty="0" smtClean="0"/>
              <a:t>1/5/17. </a:t>
            </a:r>
            <a:r>
              <a:rPr lang="en-US" b="1" baseline="0" dirty="0" smtClean="0"/>
              <a:t>This is in fact faster than many states release their data. </a:t>
            </a:r>
            <a:endParaRPr lang="en-US" b="1"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E73FE6-C453-47C9-B181-912A7C205C22}" type="slidenum">
              <a:rPr lang="en-US" smtClean="0"/>
              <a:pPr eaLnBrk="1" hangingPunct="1"/>
              <a:t>1</a:t>
            </a:fld>
            <a:endParaRPr lang="en-US" smtClean="0"/>
          </a:p>
        </p:txBody>
      </p:sp>
    </p:spTree>
    <p:extLst>
      <p:ext uri="{BB962C8B-B14F-4D97-AF65-F5344CB8AC3E}">
        <p14:creationId xmlns:p14="http://schemas.microsoft.com/office/powerpoint/2010/main" val="40662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NOTE: Number in parentheses represents the neonatal mortality rate for that country (e.g. Australian NMR = 2 per 1000 live births). Ties in rank simply mean that cluster of countries reports the same rate. </a:t>
            </a:r>
          </a:p>
          <a:p>
            <a:endParaRPr lang="en-US" i="1" dirty="0" smtClean="0"/>
          </a:p>
          <a:p>
            <a:r>
              <a:rPr lang="en-US" b="1" i="1" dirty="0" smtClean="0"/>
              <a:t>Faculty may want to ask students if they’d heard of some of the smaller countries and ask them to guess about how many births they have in a year, noting that the US has almost 4 million annually. </a:t>
            </a:r>
            <a:endParaRPr lang="en-US" b="1" i="1" dirty="0" smtClean="0">
              <a:solidFill>
                <a:srgbClr val="FF3300"/>
              </a:solidFill>
            </a:endParaRPr>
          </a:p>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6A2214-81D5-462F-B714-CCC4F4BF3F68}" type="slidenum">
              <a:rPr lang="en-US" smtClean="0"/>
              <a:pPr eaLnBrk="1" hangingPunct="1"/>
              <a:t>10</a:t>
            </a:fld>
            <a:endParaRPr lang="en-US" smtClean="0"/>
          </a:p>
        </p:txBody>
      </p:sp>
    </p:spTree>
    <p:extLst>
      <p:ext uri="{BB962C8B-B14F-4D97-AF65-F5344CB8AC3E}">
        <p14:creationId xmlns:p14="http://schemas.microsoft.com/office/powerpoint/2010/main" val="258128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In </a:t>
            </a:r>
            <a:r>
              <a:rPr lang="en-US" b="1" i="1" dirty="0" smtClean="0"/>
              <a:t>2015 </a:t>
            </a:r>
            <a:r>
              <a:rPr lang="en-US" b="1" i="1" dirty="0" smtClean="0"/>
              <a:t>only 14 U.S. states ( from</a:t>
            </a:r>
            <a:r>
              <a:rPr lang="en-US" b="1" i="1" baseline="0" dirty="0" smtClean="0"/>
              <a:t> </a:t>
            </a:r>
            <a:r>
              <a:rPr lang="en-US" sz="1200" b="1" i="0" u="none" strike="noStrike" kern="1200" dirty="0" smtClean="0">
                <a:solidFill>
                  <a:schemeClr val="tx1"/>
                </a:solidFill>
                <a:effectLst/>
                <a:latin typeface="Arial" charset="0"/>
                <a:ea typeface="+mn-ea"/>
                <a:cs typeface="+mn-cs"/>
              </a:rPr>
              <a:t>Idaho [22,821],</a:t>
            </a:r>
            <a:r>
              <a:rPr lang="en-US" b="1" dirty="0" smtClean="0"/>
              <a:t> </a:t>
            </a:r>
            <a:r>
              <a:rPr lang="en-US" sz="1200" b="1" i="0" u="none" strike="noStrike" kern="1200" dirty="0" smtClean="0">
                <a:solidFill>
                  <a:schemeClr val="tx1"/>
                </a:solidFill>
                <a:effectLst/>
                <a:latin typeface="Arial" charset="0"/>
                <a:ea typeface="+mn-ea"/>
                <a:cs typeface="+mn-cs"/>
              </a:rPr>
              <a:t>West Virginia</a:t>
            </a:r>
            <a:r>
              <a:rPr lang="en-US" b="1" dirty="0" smtClean="0"/>
              <a:t> </a:t>
            </a:r>
            <a:r>
              <a:rPr lang="en-US" sz="1200" b="1" i="0" u="none" strike="noStrike" kern="1200" dirty="0" smtClean="0">
                <a:solidFill>
                  <a:schemeClr val="tx1"/>
                </a:solidFill>
                <a:effectLst/>
                <a:latin typeface="Arial" charset="0"/>
                <a:ea typeface="+mn-ea"/>
                <a:cs typeface="+mn-cs"/>
              </a:rPr>
              <a:t>Hawaii,</a:t>
            </a:r>
            <a:r>
              <a:rPr lang="en-US" b="1" dirty="0" smtClean="0"/>
              <a:t> </a:t>
            </a:r>
            <a:r>
              <a:rPr lang="en-US" sz="1200" b="1" i="0" u="none" strike="noStrike" kern="1200" dirty="0" smtClean="0">
                <a:solidFill>
                  <a:schemeClr val="tx1"/>
                </a:solidFill>
                <a:effectLst/>
                <a:latin typeface="Arial" charset="0"/>
                <a:ea typeface="+mn-ea"/>
                <a:cs typeface="+mn-cs"/>
              </a:rPr>
              <a:t>New Hampshire,</a:t>
            </a:r>
            <a:r>
              <a:rPr lang="en-US" b="1" dirty="0" smtClean="0"/>
              <a:t> </a:t>
            </a:r>
            <a:r>
              <a:rPr lang="en-US" sz="1200" b="1" i="0" u="none" strike="noStrike" kern="1200" dirty="0" smtClean="0">
                <a:solidFill>
                  <a:schemeClr val="tx1"/>
                </a:solidFill>
                <a:effectLst/>
                <a:latin typeface="Arial" charset="0"/>
                <a:ea typeface="+mn-ea"/>
                <a:cs typeface="+mn-cs"/>
              </a:rPr>
              <a:t>Maine,</a:t>
            </a:r>
            <a:r>
              <a:rPr lang="en-US" b="1" dirty="0" smtClean="0"/>
              <a:t> </a:t>
            </a:r>
            <a:r>
              <a:rPr lang="en-US" sz="1200" b="1" i="0" u="none" strike="noStrike" kern="1200" dirty="0" smtClean="0">
                <a:solidFill>
                  <a:schemeClr val="tx1"/>
                </a:solidFill>
                <a:effectLst/>
                <a:latin typeface="Arial" charset="0"/>
                <a:ea typeface="+mn-ea"/>
                <a:cs typeface="+mn-cs"/>
              </a:rPr>
              <a:t>Montana,</a:t>
            </a:r>
            <a:r>
              <a:rPr lang="en-US" b="1" dirty="0" smtClean="0"/>
              <a:t> </a:t>
            </a:r>
            <a:r>
              <a:rPr lang="en-US" sz="1200" b="1" i="0" u="none" strike="noStrike" kern="1200" dirty="0" smtClean="0">
                <a:solidFill>
                  <a:schemeClr val="tx1"/>
                </a:solidFill>
                <a:effectLst/>
                <a:latin typeface="Arial" charset="0"/>
                <a:ea typeface="+mn-ea"/>
                <a:cs typeface="+mn-cs"/>
              </a:rPr>
              <a:t>South Dakota,</a:t>
            </a:r>
            <a:r>
              <a:rPr lang="en-US" b="1" dirty="0" smtClean="0"/>
              <a:t> </a:t>
            </a:r>
            <a:r>
              <a:rPr lang="en-US" sz="1200" b="1" i="0" u="none" strike="noStrike" kern="1200" dirty="0" smtClean="0">
                <a:solidFill>
                  <a:schemeClr val="tx1"/>
                </a:solidFill>
                <a:effectLst/>
                <a:latin typeface="Arial" charset="0"/>
                <a:ea typeface="+mn-ea"/>
                <a:cs typeface="+mn-cs"/>
              </a:rPr>
              <a:t>Alaska,</a:t>
            </a:r>
            <a:r>
              <a:rPr lang="en-US" b="1" dirty="0" smtClean="0"/>
              <a:t> </a:t>
            </a:r>
            <a:r>
              <a:rPr lang="en-US" sz="1200" b="1" i="0" u="none" strike="noStrike" kern="1200" dirty="0" smtClean="0">
                <a:solidFill>
                  <a:schemeClr val="tx1"/>
                </a:solidFill>
                <a:effectLst/>
                <a:latin typeface="Arial" charset="0"/>
                <a:ea typeface="+mn-ea"/>
                <a:cs typeface="+mn-cs"/>
              </a:rPr>
              <a:t>Delaware,</a:t>
            </a:r>
            <a:r>
              <a:rPr lang="en-US" b="1" dirty="0" smtClean="0"/>
              <a:t> </a:t>
            </a:r>
            <a:r>
              <a:rPr lang="en-US" sz="1200" b="1" i="0" u="none" strike="noStrike" kern="1200" dirty="0" smtClean="0">
                <a:solidFill>
                  <a:schemeClr val="tx1"/>
                </a:solidFill>
                <a:effectLst/>
                <a:latin typeface="Arial" charset="0"/>
                <a:ea typeface="+mn-ea"/>
                <a:cs typeface="+mn-cs"/>
              </a:rPr>
              <a:t>Rhode Island,</a:t>
            </a:r>
            <a:r>
              <a:rPr lang="en-US" b="1" dirty="0" smtClean="0"/>
              <a:t> </a:t>
            </a:r>
            <a:r>
              <a:rPr lang="en-US" sz="1200" b="1" i="0" u="none" strike="noStrike" kern="1200" dirty="0" smtClean="0">
                <a:solidFill>
                  <a:schemeClr val="tx1"/>
                </a:solidFill>
                <a:effectLst/>
                <a:latin typeface="Arial" charset="0"/>
                <a:ea typeface="+mn-ea"/>
                <a:cs typeface="+mn-cs"/>
              </a:rPr>
              <a:t>North Dakota,</a:t>
            </a:r>
            <a:r>
              <a:rPr lang="en-US" b="1" dirty="0" smtClean="0"/>
              <a:t> </a:t>
            </a:r>
            <a:r>
              <a:rPr lang="en-US" sz="1200" b="1" i="0" u="none" strike="noStrike" kern="1200" dirty="0" smtClean="0">
                <a:solidFill>
                  <a:schemeClr val="tx1"/>
                </a:solidFill>
                <a:effectLst/>
                <a:latin typeface="Arial" charset="0"/>
                <a:ea typeface="+mn-ea"/>
                <a:cs typeface="+mn-cs"/>
              </a:rPr>
              <a:t>District of Columbia,</a:t>
            </a:r>
            <a:r>
              <a:rPr lang="en-US" b="1" dirty="0" smtClean="0"/>
              <a:t> </a:t>
            </a:r>
            <a:r>
              <a:rPr lang="en-US" sz="1200" b="1" i="0" u="none" strike="noStrike" kern="1200" dirty="0" smtClean="0">
                <a:solidFill>
                  <a:schemeClr val="tx1"/>
                </a:solidFill>
                <a:effectLst/>
                <a:latin typeface="Arial" charset="0"/>
                <a:ea typeface="+mn-ea"/>
                <a:cs typeface="+mn-cs"/>
              </a:rPr>
              <a:t>Wyoming</a:t>
            </a:r>
            <a:r>
              <a:rPr lang="en-US" sz="1200" b="1" i="0" u="none" strike="noStrike" kern="1200" baseline="0" dirty="0" smtClean="0">
                <a:solidFill>
                  <a:schemeClr val="tx1"/>
                </a:solidFill>
                <a:effectLst/>
                <a:latin typeface="Arial" charset="0"/>
                <a:ea typeface="+mn-ea"/>
                <a:cs typeface="+mn-cs"/>
              </a:rPr>
              <a:t> to</a:t>
            </a:r>
            <a:r>
              <a:rPr lang="en-US" b="1" dirty="0" smtClean="0"/>
              <a:t> </a:t>
            </a:r>
            <a:r>
              <a:rPr lang="en-US" sz="1200" b="1" i="0" u="none" strike="noStrike" kern="1200" dirty="0" smtClean="0">
                <a:solidFill>
                  <a:schemeClr val="tx1"/>
                </a:solidFill>
                <a:effectLst/>
                <a:latin typeface="Arial" charset="0"/>
                <a:ea typeface="+mn-ea"/>
                <a:cs typeface="+mn-cs"/>
              </a:rPr>
              <a:t>Vermont [5,903]</a:t>
            </a:r>
            <a:r>
              <a:rPr lang="en-US" b="1" dirty="0" smtClean="0"/>
              <a:t> </a:t>
            </a:r>
            <a:r>
              <a:rPr lang="en-US" dirty="0" smtClean="0"/>
              <a:t>)</a:t>
            </a:r>
            <a:r>
              <a:rPr lang="en-US" b="1" i="1" dirty="0" smtClean="0"/>
              <a:t> had fewer than 25,000 births.</a:t>
            </a:r>
            <a:r>
              <a:rPr lang="en-US" dirty="0" smtClean="0"/>
              <a:t>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8E796F-689F-45A2-B745-F91021A42771}" type="slidenum">
              <a:rPr lang="en-US" smtClean="0"/>
              <a:pPr eaLnBrk="1" hangingPunct="1"/>
              <a:t>11</a:t>
            </a:fld>
            <a:endParaRPr lang="en-US" smtClean="0"/>
          </a:p>
        </p:txBody>
      </p:sp>
    </p:spTree>
    <p:extLst>
      <p:ext uri="{BB962C8B-B14F-4D97-AF65-F5344CB8AC3E}">
        <p14:creationId xmlns:p14="http://schemas.microsoft.com/office/powerpoint/2010/main" val="398952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These are the two criteria we use to try to find countries that are at least somewhat comparable to the US. No country has the combination of size and wealth that matches the US perfectly, but 100,000 births suggests some complexity  of their system and $2,000 in health expenditures eliminates countries with large numbers of births (e.g. China, India, Mexico) but which are not as wealthy. 	 </a:t>
            </a:r>
            <a:r>
              <a:rPr lang="en-US" dirty="0" smtClean="0"/>
              <a:t> </a:t>
            </a:r>
          </a:p>
        </p:txBody>
      </p:sp>
    </p:spTree>
    <p:extLst>
      <p:ext uri="{BB962C8B-B14F-4D97-AF65-F5344CB8AC3E}">
        <p14:creationId xmlns:p14="http://schemas.microsoft.com/office/powerpoint/2010/main" val="44858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Some countries just miss either because of number of births (e.g. Portugal and Hungary were dropped because their number of births has dropped to consistently less than </a:t>
            </a:r>
            <a:r>
              <a:rPr lang="en-US" b="1" i="1" baseline="0" dirty="0" smtClean="0"/>
              <a:t>100</a:t>
            </a:r>
            <a:r>
              <a:rPr lang="en-US" b="1" i="1" dirty="0" smtClean="0"/>
              <a:t>,000 or because of health expenditures (e.g. Poland @ $1,452).  Neither Japan nor Greece report the number of cesarean births nationally to international databases.</a:t>
            </a:r>
            <a:r>
              <a:rPr lang="en-US" dirty="0" smtClean="0"/>
              <a:t> </a:t>
            </a:r>
            <a:r>
              <a:rPr lang="en-US" b="1" i="1" dirty="0" smtClean="0"/>
              <a:t>The Japan rate is older and</a:t>
            </a:r>
            <a:r>
              <a:rPr lang="en-US" b="1" i="1" baseline="0" dirty="0" smtClean="0"/>
              <a:t> </a:t>
            </a:r>
            <a:r>
              <a:rPr lang="en-US" b="1" i="1" dirty="0" smtClean="0"/>
              <a:t>came directly from a Japanese website and may not be comparable to the others.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5E52B4-14B3-4CD3-A1E3-578B5047DA3A}" type="slidenum">
              <a:rPr lang="en-US" smtClean="0"/>
              <a:pPr eaLnBrk="1" hangingPunct="1"/>
              <a:t>13</a:t>
            </a:fld>
            <a:endParaRPr lang="en-US" smtClean="0"/>
          </a:p>
        </p:txBody>
      </p:sp>
    </p:spTree>
    <p:extLst>
      <p:ext uri="{BB962C8B-B14F-4D97-AF65-F5344CB8AC3E}">
        <p14:creationId xmlns:p14="http://schemas.microsoft.com/office/powerpoint/2010/main" val="388563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The Institute of Medicine published in early 2013</a:t>
            </a:r>
            <a:r>
              <a:rPr lang="en-US" b="1" i="1" baseline="0" dirty="0" smtClean="0"/>
              <a:t> the report described in the slide above. This 405 page study (available free online from National Academies Press website) carefully identifies 15 countries to compare to the US on a wide variety of health measures, including maternal and infant outcomes. It’s a valuable study whose findings can be easily incorporated into classrooms. For purposes of this presentation it helps affirm the choice of the comparison countries presented here.  The 4 countries they use that we don’t were excluded  here because they had too few births: Denmark ( ~64,000) Finland (~61,000) and Switzerland (~84,000) and Portugal (~92,000).  All 4 by the way have much better birth outcomes than the U.S.  The three we include that the IOM report doesn’t are  </a:t>
            </a:r>
            <a:r>
              <a:rPr lang="en-US" b="1" i="1" dirty="0" smtClean="0">
                <a:solidFill>
                  <a:schemeClr val="bg1"/>
                </a:solidFill>
                <a:latin typeface="+mn-lt"/>
              </a:rPr>
              <a:t>Belgium, Czech Republic</a:t>
            </a:r>
            <a:r>
              <a:rPr lang="en-US" b="1" i="1" baseline="0" dirty="0" smtClean="0">
                <a:solidFill>
                  <a:schemeClr val="bg1"/>
                </a:solidFill>
                <a:latin typeface="+mn-lt"/>
              </a:rPr>
              <a:t> a</a:t>
            </a:r>
            <a:r>
              <a:rPr lang="en-US" b="1" i="1" dirty="0" smtClean="0">
                <a:solidFill>
                  <a:schemeClr val="bg1"/>
                </a:solidFill>
                <a:latin typeface="+mn-lt"/>
              </a:rPr>
              <a:t>nd</a:t>
            </a:r>
            <a:r>
              <a:rPr lang="en-US" b="1" i="1" baseline="0" dirty="0" smtClean="0">
                <a:solidFill>
                  <a:schemeClr val="bg1"/>
                </a:solidFill>
                <a:latin typeface="+mn-lt"/>
              </a:rPr>
              <a:t> Greece. Greece,  while it meets our criteria, is often missing from the analysis because of limited data available. </a:t>
            </a:r>
            <a:endParaRPr lang="en-US" b="1" i="1" dirty="0" smtClean="0">
              <a:solidFill>
                <a:schemeClr val="bg1"/>
              </a:solidFill>
              <a:latin typeface="+mn-lt"/>
            </a:endParaRPr>
          </a:p>
          <a:p>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14</a:t>
            </a:fld>
            <a:endParaRPr lang="en-US"/>
          </a:p>
        </p:txBody>
      </p:sp>
    </p:spTree>
    <p:extLst>
      <p:ext uri="{BB962C8B-B14F-4D97-AF65-F5344CB8AC3E}">
        <p14:creationId xmlns:p14="http://schemas.microsoft.com/office/powerpoint/2010/main" val="105049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For international comparisons, the perinatal mortality rate is preferred because, by including fetal deaths, it helps balance out differences in the ways countries report on live births or fetal deaths. The problem is that perinatal mortality data often can’t be broken down by subgroups because fetal death reporting often does not include demographic characteristics of those who died.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ED481-248D-4911-BB68-25EA216150A0}" type="slidenum">
              <a:rPr lang="en-US" smtClean="0"/>
              <a:pPr eaLnBrk="1" hangingPunct="1"/>
              <a:t>15</a:t>
            </a:fld>
            <a:endParaRPr lang="en-US" smtClean="0"/>
          </a:p>
        </p:txBody>
      </p:sp>
    </p:spTree>
    <p:extLst>
      <p:ext uri="{BB962C8B-B14F-4D97-AF65-F5344CB8AC3E}">
        <p14:creationId xmlns:p14="http://schemas.microsoft.com/office/powerpoint/2010/main" val="200129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NOTE: these are rates per 1,000 live births, not % based on 100. Neonatal deaths is relatively rare in industrialized countries.</a:t>
            </a:r>
          </a:p>
          <a:p>
            <a:endParaRPr lang="en-US" b="1" i="1" dirty="0" smtClean="0"/>
          </a:p>
          <a:p>
            <a:r>
              <a:rPr lang="en-US" b="1" i="1" dirty="0" smtClean="0"/>
              <a:t>In the comparison of the 16 comparable countries we’ve identified, the US ranks last.  If we limit the US births to just those to non-Hispanic white mothers, and compare that to the overall figures for other countries, the US would rank 15</a:t>
            </a:r>
            <a:r>
              <a:rPr lang="en-US" b="1" i="1" baseline="30000" dirty="0" smtClean="0"/>
              <a:t>th</a:t>
            </a:r>
            <a:r>
              <a:rPr lang="en-US" b="1" i="1" dirty="0" smtClean="0"/>
              <a:t> out of the 16 countries. The US has wide disparities in infant outcomes between black and whites, but </a:t>
            </a:r>
            <a:r>
              <a:rPr lang="en-US" b="1" i="1" u="sng" dirty="0" smtClean="0"/>
              <a:t>those disparities do not account for the US’ poor showing.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4C1B2-1905-4E8F-BB53-6F0115D551BD}" type="slidenum">
              <a:rPr lang="en-US" smtClean="0">
                <a:solidFill>
                  <a:srgbClr val="000000"/>
                </a:solidFill>
              </a:rPr>
              <a:pPr eaLnBrk="1" hangingPunct="1"/>
              <a:t>16</a:t>
            </a:fld>
            <a:endParaRPr lang="en-US" smtClean="0">
              <a:solidFill>
                <a:srgbClr val="000000"/>
              </a:solidFill>
            </a:endParaRPr>
          </a:p>
        </p:txBody>
      </p:sp>
    </p:spTree>
    <p:extLst>
      <p:ext uri="{BB962C8B-B14F-4D97-AF65-F5344CB8AC3E}">
        <p14:creationId xmlns:p14="http://schemas.microsoft.com/office/powerpoint/2010/main" val="280629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NOTE: these are rates per 1,000 live births, not % based on 100. Neonatal deaths is relatively rare in industrialized countries.</a:t>
            </a:r>
          </a:p>
          <a:p>
            <a:endParaRPr lang="en-US" b="1" i="1" dirty="0" smtClean="0"/>
          </a:p>
          <a:p>
            <a:r>
              <a:rPr lang="en-US" b="1" i="1" dirty="0" smtClean="0"/>
              <a:t>In the comparison of the 16 comparable countries we’ve identified, the US ranks last.  If we limit the US births to just those to non-Hispanic white mothers, and compare that to the overall figures for other countries, the US would rank 15</a:t>
            </a:r>
            <a:r>
              <a:rPr lang="en-US" b="1" i="1" baseline="30000" dirty="0" smtClean="0"/>
              <a:t>th</a:t>
            </a:r>
            <a:r>
              <a:rPr lang="en-US" b="1" i="1" dirty="0" smtClean="0"/>
              <a:t> out of the 16 countries. The US has wide disparities in infant outcomes between black and whites, but </a:t>
            </a:r>
            <a:r>
              <a:rPr lang="en-US" b="1" i="1" u="sng" dirty="0" smtClean="0"/>
              <a:t>those disparities do not account for the US’ poor showing.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4C1B2-1905-4E8F-BB53-6F0115D551BD}" type="slidenum">
              <a:rPr lang="en-US" smtClean="0"/>
              <a:pPr eaLnBrk="1" hangingPunct="1"/>
              <a:t>17</a:t>
            </a:fld>
            <a:endParaRPr lang="en-US" smtClean="0"/>
          </a:p>
        </p:txBody>
      </p:sp>
    </p:spTree>
    <p:extLst>
      <p:ext uri="{BB962C8B-B14F-4D97-AF65-F5344CB8AC3E}">
        <p14:creationId xmlns:p14="http://schemas.microsoft.com/office/powerpoint/2010/main" val="285065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Perinatal mortality, which involves fetal deaths plus deaths in the first 7 days of life is preferable</a:t>
            </a:r>
            <a:r>
              <a:rPr lang="en-US" b="1" i="1" baseline="0" dirty="0" smtClean="0"/>
              <a:t> for cross-national comparisons in many cases, since countries have different approaches to counting a live birth or fetal death. See for example how France went from 10</a:t>
            </a:r>
            <a:r>
              <a:rPr lang="en-US" b="1" i="1" baseline="30000" dirty="0" smtClean="0"/>
              <a:t>th</a:t>
            </a:r>
            <a:r>
              <a:rPr lang="en-US" b="1" i="1" baseline="0" dirty="0" smtClean="0"/>
              <a:t> on neonatal death to last in perinatal deaths. The U.S. fares better in this comparison moving from last to 5</a:t>
            </a:r>
            <a:r>
              <a:rPr lang="en-US" b="1" i="1" baseline="30000" dirty="0" smtClean="0"/>
              <a:t>th</a:t>
            </a:r>
            <a:r>
              <a:rPr lang="en-US" b="1" i="1" baseline="0" dirty="0" smtClean="0"/>
              <a:t> last.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18</a:t>
            </a:fld>
            <a:endParaRPr lang="en-US"/>
          </a:p>
        </p:txBody>
      </p:sp>
    </p:spTree>
    <p:extLst>
      <p:ext uri="{BB962C8B-B14F-4D97-AF65-F5344CB8AC3E}">
        <p14:creationId xmlns:p14="http://schemas.microsoft.com/office/powerpoint/2010/main" val="44837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Perinatal mortality, which involves fetal deaths plus deaths in the first 7 days of life is preferable</a:t>
            </a:r>
            <a:r>
              <a:rPr lang="en-US" b="1" i="1" baseline="0" dirty="0" smtClean="0"/>
              <a:t> for cross-national comparisons in many cases, since countries have different approaches to counting a live birth or fetal death. See for example how France went from 10</a:t>
            </a:r>
            <a:r>
              <a:rPr lang="en-US" b="1" i="1" baseline="30000" dirty="0" smtClean="0"/>
              <a:t>th</a:t>
            </a:r>
            <a:r>
              <a:rPr lang="en-US" b="1" i="1" baseline="0" dirty="0" smtClean="0"/>
              <a:t> on neonatal death to last in perinatal deaths. The U.S. fares better in this comparison moving from last to </a:t>
            </a:r>
            <a:r>
              <a:rPr lang="en-US" b="1" i="1" baseline="0" dirty="0" smtClean="0"/>
              <a:t>8</a:t>
            </a:r>
            <a:r>
              <a:rPr lang="en-US" b="1" i="1" baseline="30000" dirty="0" smtClean="0"/>
              <a:t>th</a:t>
            </a:r>
            <a:r>
              <a:rPr lang="en-US" b="1" i="1" baseline="0" dirty="0" smtClean="0"/>
              <a:t> best</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0176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Each of these numbers is updated for these slides</a:t>
            </a:r>
            <a:r>
              <a:rPr lang="en-US" b="1" i="1" baseline="0" dirty="0" smtClean="0"/>
              <a:t> and their earlier version was </a:t>
            </a:r>
            <a:r>
              <a:rPr lang="en-US" b="1" i="1" dirty="0" smtClean="0"/>
              <a:t>presented at some point in the talk.</a:t>
            </a:r>
            <a:r>
              <a:rPr lang="en-US" b="1" i="1" baseline="0" dirty="0" smtClean="0"/>
              <a:t> </a:t>
            </a: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2</a:t>
            </a:fld>
            <a:endParaRPr lang="en-US"/>
          </a:p>
        </p:txBody>
      </p:sp>
    </p:spTree>
    <p:extLst>
      <p:ext uri="{BB962C8B-B14F-4D97-AF65-F5344CB8AC3E}">
        <p14:creationId xmlns:p14="http://schemas.microsoft.com/office/powerpoint/2010/main" val="243197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Because maternal deaths are quite rare in industrialized countries, the figures are based per 100,000 births. The standard measure for deaths includes deaths during pregnancy through 42 days after the birth, though other measures use different standards (e.g. pregnancy associated mortality includes deaths up to 1 year after birth).</a:t>
            </a:r>
          </a:p>
          <a:p>
            <a:endParaRPr lang="en-US" b="1" i="1" smtClean="0"/>
          </a:p>
          <a:p>
            <a:r>
              <a:rPr lang="en-US" b="1" i="1" smtClean="0"/>
              <a:t>Maternal mortality is a ratio (rather than a rate as in the earlier measures of infant deaths), because while deaths during pregnancy are included in the numerator, the denominator is based on live births rather than pregnancies because most countries don’t maintain records of pregnancy totals, just births and deaths.</a:t>
            </a:r>
          </a:p>
        </p:txBody>
      </p:sp>
    </p:spTree>
    <p:extLst>
      <p:ext uri="{BB962C8B-B14F-4D97-AF65-F5344CB8AC3E}">
        <p14:creationId xmlns:p14="http://schemas.microsoft.com/office/powerpoint/2010/main" val="175729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Given maternal mortality rates are reported per 100,000 live births, we limited the examination to the 10 countries in our comparison group with at least 300,000 births annually. The US again ranks last and even limiting the comparison to non-Hispanic white mothers, the US still would be </a:t>
            </a:r>
            <a:r>
              <a:rPr lang="en-US" b="1" i="1" dirty="0" smtClean="0"/>
              <a:t>9</a:t>
            </a:r>
            <a:r>
              <a:rPr lang="en-US" b="1" i="1" baseline="30000" dirty="0" smtClean="0"/>
              <a:t>th </a:t>
            </a:r>
            <a:r>
              <a:rPr lang="en-US" b="1" i="1" dirty="0" smtClean="0"/>
              <a:t>out of the 10. The mortality rate for non-Hispanic black mothers (28/100,000) would put the US in the company of Turkey (23/100,000) , Chile (26), Romania (27) and Iran (30).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807DD0-CC52-4C9B-BF92-8A88F244CFEF}" type="slidenum">
              <a:rPr lang="en-US" smtClean="0"/>
              <a:pPr eaLnBrk="1" hangingPunct="1"/>
              <a:t>21</a:t>
            </a:fld>
            <a:endParaRPr lang="en-US" smtClean="0"/>
          </a:p>
        </p:txBody>
      </p:sp>
    </p:spTree>
    <p:extLst>
      <p:ext uri="{BB962C8B-B14F-4D97-AF65-F5344CB8AC3E}">
        <p14:creationId xmlns:p14="http://schemas.microsoft.com/office/powerpoint/2010/main" val="949036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It may be that looking at contemporary rates obscures trends over time so we’ll look at how the US fares when compared to the average rates since 2000 for the other 15 comparison  countries.</a:t>
            </a:r>
            <a:r>
              <a:rPr lang="en-US" dirty="0" smtClean="0"/>
              <a:t> </a:t>
            </a:r>
          </a:p>
        </p:txBody>
      </p:sp>
    </p:spTree>
    <p:extLst>
      <p:ext uri="{BB962C8B-B14F-4D97-AF65-F5344CB8AC3E}">
        <p14:creationId xmlns:p14="http://schemas.microsoft.com/office/powerpoint/2010/main" val="84745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It may be that looking at contemporary rates obscures trends over time so we’ll look at how the US fares when compared to the average rates since 2000 for the other 15 comparison  countries.</a:t>
            </a:r>
            <a:r>
              <a:rPr lang="en-US" smtClean="0"/>
              <a:t> </a:t>
            </a:r>
          </a:p>
        </p:txBody>
      </p:sp>
    </p:spTree>
    <p:extLst>
      <p:ext uri="{BB962C8B-B14F-4D97-AF65-F5344CB8AC3E}">
        <p14:creationId xmlns:p14="http://schemas.microsoft.com/office/powerpoint/2010/main" val="257452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 point is that while the US has improved</a:t>
            </a:r>
            <a:r>
              <a:rPr lang="en-US" b="1" i="1" baseline="0" dirty="0" smtClean="0"/>
              <a:t> over recent years, we are starting from behind and the other countries are generally improving at a faster rate so we fall even further behind. </a:t>
            </a:r>
            <a:endParaRPr lang="en-US" dirty="0" smtClean="0"/>
          </a:p>
        </p:txBody>
      </p:sp>
    </p:spTree>
    <p:extLst>
      <p:ext uri="{BB962C8B-B14F-4D97-AF65-F5344CB8AC3E}">
        <p14:creationId xmlns:p14="http://schemas.microsoft.com/office/powerpoint/2010/main" val="4602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20802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Two striking findings here: (1) the comparison countries start out far better than the U.S.; and (2) they still reduced</a:t>
            </a:r>
            <a:r>
              <a:rPr lang="en-US" b="1" i="1" baseline="0" dirty="0" smtClean="0"/>
              <a:t> their neonatal mortality rate at a faster pace than the U.S. either proportionally (</a:t>
            </a:r>
            <a:r>
              <a:rPr lang="en-US" b="1" i="1" baseline="0" dirty="0" smtClean="0"/>
              <a:t>38% </a:t>
            </a:r>
            <a:r>
              <a:rPr lang="en-US" b="1" i="1" baseline="0" dirty="0" smtClean="0"/>
              <a:t>decrease) or in absolute terms (</a:t>
            </a:r>
            <a:r>
              <a:rPr lang="en-US" b="1" i="1" baseline="0" dirty="0" smtClean="0"/>
              <a:t>by 1.2/1,000 </a:t>
            </a:r>
            <a:r>
              <a:rPr lang="en-US" b="1" i="1" baseline="0" dirty="0" smtClean="0"/>
              <a:t>vs. </a:t>
            </a:r>
            <a:r>
              <a:rPr lang="en-US" b="1" i="1" baseline="0" dirty="0" smtClean="0"/>
              <a:t>0.7/1,000</a:t>
            </a:r>
            <a:r>
              <a:rPr lang="en-US" b="1" i="1" baseline="0" dirty="0" smtClean="0"/>
              <a:t>).</a:t>
            </a:r>
            <a:endParaRPr lang="en-US" b="1" i="1" dirty="0" smtClean="0"/>
          </a:p>
        </p:txBody>
      </p:sp>
    </p:spTree>
    <p:extLst>
      <p:ext uri="{BB962C8B-B14F-4D97-AF65-F5344CB8AC3E}">
        <p14:creationId xmlns:p14="http://schemas.microsoft.com/office/powerpoint/2010/main" val="51001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There were 15,720 neonatal deaths in the U.S. in 2015. If the U.S.</a:t>
            </a:r>
            <a:r>
              <a:rPr lang="en-US" b="1" i="1" baseline="0" dirty="0" smtClean="0"/>
              <a:t> rate were 2.0 (the average of the comparison countries), there would have been 8,062 neonatal deaths or 7,658 fewer each year. That figure times the 15 years of data represented here totals 114,870 fewer deaths or more than people who can fir into the Rose Bowl. </a:t>
            </a:r>
            <a:endParaRPr lang="en-US" b="1" i="1" dirty="0" smtClean="0"/>
          </a:p>
        </p:txBody>
      </p:sp>
    </p:spTree>
    <p:extLst>
      <p:ext uri="{BB962C8B-B14F-4D97-AF65-F5344CB8AC3E}">
        <p14:creationId xmlns:p14="http://schemas.microsoft.com/office/powerpoint/2010/main" val="3487769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There were 15,720 neonatal deaths in the U.S. in 2015. If the U.S.</a:t>
            </a:r>
            <a:r>
              <a:rPr lang="en-US" b="1" i="1" baseline="0" dirty="0" smtClean="0"/>
              <a:t> rate were 2.0 (the average of the comparison countries), there would have been 8,062 neonatal deaths or 7,658 fewer each year. That figure times the 15 years of data represented here totals 114,870 fewer deaths or more than people who can fir into the Rose Bowl. </a:t>
            </a:r>
            <a:endParaRPr lang="en-US" b="1" i="1" dirty="0" smtClean="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28</a:t>
            </a:fld>
            <a:endParaRPr lang="en-US"/>
          </a:p>
        </p:txBody>
      </p:sp>
    </p:spTree>
    <p:extLst>
      <p:ext uri="{BB962C8B-B14F-4D97-AF65-F5344CB8AC3E}">
        <p14:creationId xmlns:p14="http://schemas.microsoft.com/office/powerpoint/2010/main" val="747243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0000"/>
                </a:solidFill>
              </a:rPr>
              <a:t>In</a:t>
            </a:r>
            <a:r>
              <a:rPr lang="en-US" b="1" i="1" baseline="0" dirty="0" smtClean="0">
                <a:solidFill>
                  <a:srgbClr val="000000"/>
                </a:solidFill>
              </a:rPr>
              <a:t> the case of perinatal mortality, w</a:t>
            </a:r>
            <a:r>
              <a:rPr lang="en-US" b="1" i="1" dirty="0" smtClean="0">
                <a:solidFill>
                  <a:srgbClr val="000000"/>
                </a:solidFill>
              </a:rPr>
              <a:t>e </a:t>
            </a:r>
            <a:r>
              <a:rPr lang="en-US" b="1" i="1" dirty="0" smtClean="0">
                <a:solidFill>
                  <a:srgbClr val="000000"/>
                </a:solidFill>
              </a:rPr>
              <a:t>see a similar pattern to the case of neonatal</a:t>
            </a:r>
            <a:r>
              <a:rPr lang="en-US" b="1" i="1" baseline="0" dirty="0" smtClean="0">
                <a:solidFill>
                  <a:srgbClr val="000000"/>
                </a:solidFill>
              </a:rPr>
              <a:t> mortality, with the U.S. beginning with a rate higher than the comparisons country. However, the differences in the case of perinatal mortality are much smaller in terms of absolute rate differences and trends over time. </a:t>
            </a:r>
            <a:endParaRPr lang="en-US" b="1" i="1" dirty="0">
              <a:solidFill>
                <a:srgbClr val="000000"/>
              </a:solidFill>
            </a:endParaRP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36798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U.S. Births have dropped substantially since 2007, though there was a slight</a:t>
            </a:r>
            <a:r>
              <a:rPr lang="en-US" b="1" i="1" baseline="0" dirty="0" smtClean="0"/>
              <a:t> increase between 2013-2014</a:t>
            </a:r>
            <a:r>
              <a:rPr lang="en-US" b="1" i="1" dirty="0" smtClean="0"/>
              <a:t>. This</a:t>
            </a:r>
            <a:r>
              <a:rPr lang="en-US" b="1" i="1" baseline="0" dirty="0" smtClean="0"/>
              <a:t> </a:t>
            </a:r>
            <a:r>
              <a:rPr lang="en-US" b="1" i="1" baseline="0" dirty="0" err="1" smtClean="0"/>
              <a:t>correspondeds</a:t>
            </a:r>
            <a:r>
              <a:rPr lang="en-US" b="1" i="1" baseline="0" dirty="0" smtClean="0"/>
              <a:t> </a:t>
            </a:r>
            <a:r>
              <a:rPr lang="en-US" b="1" i="1" baseline="0" dirty="0" smtClean="0"/>
              <a:t>initially to the recession. </a:t>
            </a:r>
            <a:r>
              <a:rPr lang="en-US" b="1" i="1" dirty="0" smtClean="0"/>
              <a:t>What’s most notable at this point is that as the economy has recovered the number of births haven’t gone back up. This is largely the result of a major drop in the birth rate among Hispanics.</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10187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comparison here is to the 9 other comparison countries with at least 300,000 births, given the rarity of maternal deaths. </a:t>
            </a:r>
          </a:p>
          <a:p>
            <a:endParaRPr lang="en-US" b="1" dirty="0" smtClean="0"/>
          </a:p>
          <a:p>
            <a:r>
              <a:rPr lang="en-US" b="1" dirty="0" smtClean="0"/>
              <a:t>For</a:t>
            </a:r>
            <a:r>
              <a:rPr lang="en-US" b="1" baseline="0" dirty="0" smtClean="0"/>
              <a:t> some technical reasons that have to do with a 2003 revision to US death certificates that has changed reporting, the U.S. has not reported an official rate for maternal mortality since 2007. The </a:t>
            </a:r>
            <a:r>
              <a:rPr lang="en-US" sz="1200" b="1" dirty="0" smtClean="0">
                <a:solidFill>
                  <a:srgbClr val="000000"/>
                </a:solidFill>
              </a:rPr>
              <a:t>California Maternal Quality Care Collaborative</a:t>
            </a:r>
            <a:r>
              <a:rPr lang="en-US" b="1" baseline="0" dirty="0" smtClean="0"/>
              <a:t> has analyzed national data and estimated the figures seen in the dotted line and CDC has published a rate of pregnancy associated deaths that parallels this trend.  </a:t>
            </a:r>
            <a:endParaRPr lang="en-US" b="1" dirty="0" smtClean="0"/>
          </a:p>
          <a:p>
            <a:endParaRPr lang="en-US" b="1" dirty="0" smtClean="0"/>
          </a:p>
          <a:p>
            <a:r>
              <a:rPr lang="en-US" b="1" dirty="0" smtClean="0"/>
              <a:t>The reference to </a:t>
            </a:r>
            <a:r>
              <a:rPr lang="en-US" b="1" i="1" dirty="0" smtClean="0"/>
              <a:t>case ascertainment</a:t>
            </a:r>
            <a:r>
              <a:rPr lang="en-US" b="1" dirty="0" smtClean="0"/>
              <a:t> involves a major claim for the US poor standing is that the US has improved its identification of cases of maternal deaths. </a:t>
            </a:r>
            <a:r>
              <a:rPr lang="en-US" b="1" dirty="0" smtClean="0"/>
              <a:t>There is also some evidence that the</a:t>
            </a:r>
            <a:r>
              <a:rPr lang="en-US" b="1" baseline="0" dirty="0" smtClean="0"/>
              <a:t> improved system of recording may be also include some false positives – though not enough to make up the difference between the U.S. and the comparison countries.  </a:t>
            </a:r>
            <a:r>
              <a:rPr lang="en-US" b="1" dirty="0" smtClean="0"/>
              <a:t>However</a:t>
            </a:r>
            <a:r>
              <a:rPr lang="en-US" b="1" dirty="0" smtClean="0"/>
              <a:t>, the argument is difficult to sustain when one considers that the other countries the US is being compared to are also improving their case ascertainment as well. </a:t>
            </a:r>
            <a:r>
              <a:rPr lang="en-US" dirty="0" smtClean="0"/>
              <a:t> </a:t>
            </a:r>
            <a:r>
              <a:rPr lang="en-US" b="1" dirty="0" smtClean="0"/>
              <a:t>It may be that better ascertainment accounts for the relatively small decrease for the comparison countries as well as the a portion of the rise in the US rate. </a:t>
            </a:r>
          </a:p>
        </p:txBody>
      </p:sp>
    </p:spTree>
    <p:extLst>
      <p:ext uri="{BB962C8B-B14F-4D97-AF65-F5344CB8AC3E}">
        <p14:creationId xmlns:p14="http://schemas.microsoft.com/office/powerpoint/2010/main" val="212914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Moving past outcomes we can look at </a:t>
            </a:r>
            <a:r>
              <a:rPr lang="en-US" b="1" i="1" smtClean="0"/>
              <a:t>how</a:t>
            </a:r>
            <a:r>
              <a:rPr lang="en-US" b="1" smtClean="0"/>
              <a:t> birth is carried out, with particular attention to cesarean birth. </a:t>
            </a:r>
          </a:p>
        </p:txBody>
      </p:sp>
    </p:spTree>
    <p:extLst>
      <p:ext uri="{BB962C8B-B14F-4D97-AF65-F5344CB8AC3E}">
        <p14:creationId xmlns:p14="http://schemas.microsoft.com/office/powerpoint/2010/main" val="378647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9FC780-C585-488E-93E1-71F031E21570}" type="slidenum">
              <a:rPr lang="en-US" smtClean="0">
                <a:solidFill>
                  <a:prstClr val="black"/>
                </a:solidFill>
              </a:rPr>
              <a:pPr eaLnBrk="1" hangingPunct="1"/>
              <a:t>32</a:t>
            </a:fld>
            <a:endParaRPr lang="en-US" smtClean="0">
              <a:solidFill>
                <a:prstClr val="black"/>
              </a:solidFill>
            </a:endParaRPr>
          </a:p>
        </p:txBody>
      </p:sp>
      <p:sp>
        <p:nvSpPr>
          <p:cNvPr id="111619" name="Rectangle 2"/>
          <p:cNvSpPr>
            <a:spLocks noGrp="1" noRot="1" noChangeAspect="1" noChangeArrowheads="1" noTextEdit="1"/>
          </p:cNvSpPr>
          <p:nvPr>
            <p:ph type="sldImg"/>
          </p:nvPr>
        </p:nvSpPr>
        <p:spPr>
          <a:xfrm>
            <a:off x="1098550" y="698500"/>
            <a:ext cx="4660900" cy="3495675"/>
          </a:xfrm>
          <a:ln/>
        </p:spPr>
      </p:sp>
      <p:sp>
        <p:nvSpPr>
          <p:cNvPr id="111620" name="Rectangle 3"/>
          <p:cNvSpPr>
            <a:spLocks noGrp="1" noChangeArrowheads="1"/>
          </p:cNvSpPr>
          <p:nvPr>
            <p:ph type="body" idx="1"/>
          </p:nvPr>
        </p:nvSpPr>
        <p:spPr>
          <a:xfrm>
            <a:off x="914711" y="4423967"/>
            <a:ext cx="5028579" cy="41902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9" tIns="45108" rIns="90219" bIns="45108"/>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smtClean="0"/>
              <a:t>There were </a:t>
            </a:r>
            <a:r>
              <a:rPr lang="en-US" sz="1200" b="1" i="0" u="none" strike="noStrike" kern="1200" baseline="0" dirty="0" smtClean="0">
                <a:solidFill>
                  <a:schemeClr val="tx1"/>
                </a:solidFill>
                <a:latin typeface="Arial" charset="0"/>
                <a:ea typeface="+mn-ea"/>
                <a:cs typeface="+mn-cs"/>
              </a:rPr>
              <a:t>3,978,497 </a:t>
            </a:r>
            <a:r>
              <a:rPr lang="en-GB" b="1" dirty="0" smtClean="0"/>
              <a:t>births in the US in 2015. If the 1996 rate of 20.7% had been maintained, there would have been 823,549 cesareans. </a:t>
            </a:r>
          </a:p>
          <a:p>
            <a:pPr eaLnBrk="1" hangingPunct="1"/>
            <a:endParaRPr lang="en-GB" b="1" dirty="0" smtClean="0"/>
          </a:p>
          <a:p>
            <a:pPr eaLnBrk="1" hangingPunct="1"/>
            <a:r>
              <a:rPr lang="en-GB" b="1" dirty="0" smtClean="0"/>
              <a:t>In 2010 for the first time in 13 years, the US </a:t>
            </a:r>
            <a:r>
              <a:rPr lang="en-GB" b="1" dirty="0" err="1" smtClean="0"/>
              <a:t>cesarean</a:t>
            </a:r>
            <a:r>
              <a:rPr lang="en-GB" b="1" dirty="0" smtClean="0"/>
              <a:t> rate decreased slightly (from 32.9% to 32.8%).  It stayed level</a:t>
            </a:r>
            <a:r>
              <a:rPr lang="en-GB" b="1" baseline="0" dirty="0" smtClean="0"/>
              <a:t> for the next several years and then experienced a more notable drop between 2013-2014 (0.5 percentage point) and dropped another two-tenths in 2015 to 32.0, the lowest rate since 2007. </a:t>
            </a:r>
            <a:endParaRPr lang="en-GB" b="1" dirty="0" smtClean="0"/>
          </a:p>
        </p:txBody>
      </p:sp>
    </p:spTree>
    <p:extLst>
      <p:ext uri="{BB962C8B-B14F-4D97-AF65-F5344CB8AC3E}">
        <p14:creationId xmlns:p14="http://schemas.microsoft.com/office/powerpoint/2010/main" val="2006953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There</a:t>
            </a:r>
            <a:r>
              <a:rPr lang="en-US" b="1" i="1" baseline="0" dirty="0" smtClean="0"/>
              <a:t> has been a strong relationship in the culture of interventions. As the rate of vaginal birth after cesareans (VBAC) changed in the U.S., the primary cesarean rate changed in an almost perfect negative correlation over time. Increases in one corresponded closely to decreases in the other. </a:t>
            </a:r>
          </a:p>
          <a:p>
            <a:endParaRPr lang="en-US" b="1" i="1" baseline="0" dirty="0" smtClean="0"/>
          </a:p>
          <a:p>
            <a:r>
              <a:rPr lang="en-US" b="1" i="1" baseline="0" dirty="0" smtClean="0"/>
              <a:t>The  reason this data is unofficial after 2005 is that NCHS did not publish an official rate after 2004 because of the delayed adoption of the revised birth certificate . The revision included a new, more accurate measure for method of delivery and the states with the new certificate  generally reported a slightly higher VBAC rate.  The “unofficial” rate reported here blends data from revised and unrevised states which likely leads to an undercount of the actual rate. </a:t>
            </a:r>
          </a:p>
          <a:p>
            <a:endParaRPr lang="en-US" b="1" i="1" baseline="0" dirty="0" smtClean="0"/>
          </a:p>
          <a:p>
            <a:r>
              <a:rPr lang="en-US" b="1" i="1" baseline="0" dirty="0" smtClean="0"/>
              <a:t>The reason the data presented here does not go past 2011 is that NCHS stopped releasing  method of delivery from the unrevised states after 2011.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33</a:t>
            </a:fld>
            <a:endParaRPr lang="en-US"/>
          </a:p>
        </p:txBody>
      </p:sp>
    </p:spTree>
    <p:extLst>
      <p:ext uri="{BB962C8B-B14F-4D97-AF65-F5344CB8AC3E}">
        <p14:creationId xmlns:p14="http://schemas.microsoft.com/office/powerpoint/2010/main" val="3259564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i="1" dirty="0" smtClean="0"/>
              <a:t>The US is in the upper group of country cesarean rates, but not the highest with </a:t>
            </a:r>
            <a:r>
              <a:rPr lang="en-GB" b="1" i="1" dirty="0" smtClean="0"/>
              <a:t>Italy, Australia</a:t>
            </a:r>
            <a:r>
              <a:rPr lang="en-GB" b="1" i="1" baseline="0" dirty="0" smtClean="0"/>
              <a:t> </a:t>
            </a:r>
            <a:r>
              <a:rPr lang="en-GB" b="1" i="1" baseline="0" dirty="0" smtClean="0"/>
              <a:t>and </a:t>
            </a:r>
            <a:r>
              <a:rPr lang="en-GB" b="1" i="1" dirty="0" smtClean="0"/>
              <a:t>Korea </a:t>
            </a:r>
            <a:r>
              <a:rPr lang="en-GB" b="1" i="1" dirty="0" smtClean="0"/>
              <a:t>having higher rates.</a:t>
            </a:r>
            <a:r>
              <a:rPr lang="en-GB" b="1" i="1" baseline="0" dirty="0" smtClean="0"/>
              <a:t> T</a:t>
            </a:r>
            <a:r>
              <a:rPr lang="en-GB" b="1" i="1" dirty="0" smtClean="0"/>
              <a:t>wo countries dropped from this analysis this year because their number of births went below 100,000, Hungary and Portugal, also have higher rates than the U.S. Most comparison countries have lower rates, most notably the Netherlands, Sweden, Belgium, and Japan – all countries with very different systems. </a:t>
            </a:r>
          </a:p>
          <a:p>
            <a:pPr eaLnBrk="1" hangingPunct="1"/>
            <a:endParaRPr lang="en-GB" b="1" i="1" dirty="0" smtClean="0"/>
          </a:p>
          <a:p>
            <a:pPr eaLnBrk="1" hangingPunct="1"/>
            <a:r>
              <a:rPr lang="en-GB" b="1" i="1" dirty="0" err="1" smtClean="0"/>
              <a:t>Cesarean</a:t>
            </a:r>
            <a:r>
              <a:rPr lang="en-GB" b="1" i="1" dirty="0" smtClean="0"/>
              <a:t> rates have been </a:t>
            </a:r>
            <a:r>
              <a:rPr lang="en-GB" b="1" i="1" dirty="0" err="1" smtClean="0"/>
              <a:t>leveling</a:t>
            </a:r>
            <a:r>
              <a:rPr lang="en-GB" b="1" i="1" dirty="0" smtClean="0"/>
              <a:t> off</a:t>
            </a:r>
            <a:r>
              <a:rPr lang="en-GB" b="1" i="1" baseline="0" dirty="0" smtClean="0"/>
              <a:t> in industrialized countries in recent years. This applies to the US as well with cesarean rates of 32.9, </a:t>
            </a:r>
            <a:r>
              <a:rPr lang="en-GB" b="1" i="1" baseline="0" dirty="0" smtClean="0"/>
              <a:t>to 32.0 from 2009-2015. </a:t>
            </a:r>
            <a:endParaRPr lang="en-GB" b="1" i="1" dirty="0" smtClean="0"/>
          </a:p>
          <a:p>
            <a:endParaRPr lang="en-US"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34</a:t>
            </a:fld>
            <a:endParaRPr lang="en-US"/>
          </a:p>
        </p:txBody>
      </p:sp>
    </p:spTree>
    <p:extLst>
      <p:ext uri="{BB962C8B-B14F-4D97-AF65-F5344CB8AC3E}">
        <p14:creationId xmlns:p14="http://schemas.microsoft.com/office/powerpoint/2010/main" val="1212112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The US ranks near the bottom when compared to other industrialized countries on VBAC rates. On the plus side, we’re higher than Latvia and Cyprus. Many countries don’t regularly report VBAC rates but a collaboration of researchers</a:t>
            </a:r>
            <a:r>
              <a:rPr lang="en-US" sz="1200" b="1" baseline="0" dirty="0" smtClean="0"/>
              <a:t> from </a:t>
            </a:r>
            <a:r>
              <a:rPr lang="en-US" sz="1200" b="1" dirty="0" smtClean="0"/>
              <a:t>European countries put together a report entitled Euro-Peristats (http://www.europeristat.com/) that provides data that can be used to estimate VBAC rates. Their most recent publication involved data from 2010, hence that was our point of comparison. </a:t>
            </a:r>
          </a:p>
          <a:p>
            <a:endParaRPr lang="en-US"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35</a:t>
            </a:fld>
            <a:endParaRPr lang="en-US"/>
          </a:p>
        </p:txBody>
      </p:sp>
    </p:spTree>
    <p:extLst>
      <p:ext uri="{BB962C8B-B14F-4D97-AF65-F5344CB8AC3E}">
        <p14:creationId xmlns:p14="http://schemas.microsoft.com/office/powerpoint/2010/main" val="3623894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What’s the problem with high rates of intervention? Interventions in and of themselves can be critical to the saving of maternal and infant lives. The question is whether there is a point at which interventions that are helpful for high risk cases, become so widely applied to the general population that they create problems where they wouldn’t otherwise have existed.  </a:t>
            </a:r>
          </a:p>
        </p:txBody>
      </p:sp>
    </p:spTree>
    <p:extLst>
      <p:ext uri="{BB962C8B-B14F-4D97-AF65-F5344CB8AC3E}">
        <p14:creationId xmlns:p14="http://schemas.microsoft.com/office/powerpoint/2010/main" val="1771686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distribution by week of gestational age in 1990. Notice the peak at 40 weeks, which is what it has been ………forever. </a:t>
            </a:r>
            <a:endParaRPr lang="en-US"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37</a:t>
            </a:fld>
            <a:endParaRPr lang="en-US"/>
          </a:p>
        </p:txBody>
      </p:sp>
    </p:spTree>
    <p:extLst>
      <p:ext uri="{BB962C8B-B14F-4D97-AF65-F5344CB8AC3E}">
        <p14:creationId xmlns:p14="http://schemas.microsoft.com/office/powerpoint/2010/main" val="279684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distribution by week of gestational age in 2015. Now there’s a clear</a:t>
            </a:r>
            <a:r>
              <a:rPr lang="en-US" baseline="0" dirty="0" smtClean="0"/>
              <a:t> peak at 39 weeks. In 25 years the U.S. shifted a pattern that had been in existence for millennia by a full week earlier. </a:t>
            </a:r>
            <a:endParaRPr lang="en-US"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38</a:t>
            </a:fld>
            <a:endParaRPr lang="en-US"/>
          </a:p>
        </p:txBody>
      </p:sp>
    </p:spTree>
    <p:extLst>
      <p:ext uri="{BB962C8B-B14F-4D97-AF65-F5344CB8AC3E}">
        <p14:creationId xmlns:p14="http://schemas.microsoft.com/office/powerpoint/2010/main" val="2546436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comparison is clearer when you see the two distributions side-by-side. </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39</a:t>
            </a:fld>
            <a:endParaRPr lang="en-US"/>
          </a:p>
        </p:txBody>
      </p:sp>
    </p:spTree>
    <p:extLst>
      <p:ext uri="{BB962C8B-B14F-4D97-AF65-F5344CB8AC3E}">
        <p14:creationId xmlns:p14="http://schemas.microsoft.com/office/powerpoint/2010/main" val="35611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smtClean="0"/>
              <a:t>Note</a:t>
            </a:r>
            <a:r>
              <a:rPr lang="en-US" b="1" i="1" u="none" baseline="0" dirty="0" smtClean="0"/>
              <a:t> that most of the decrease has been the result of a decline in the Hispanic birth rate</a:t>
            </a:r>
            <a:endParaRPr lang="en-US" b="1" i="1" u="none"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a:t>
            </a:fld>
            <a:endParaRPr lang="en-US"/>
          </a:p>
        </p:txBody>
      </p:sp>
    </p:spTree>
    <p:extLst>
      <p:ext uri="{BB962C8B-B14F-4D97-AF65-F5344CB8AC3E}">
        <p14:creationId xmlns:p14="http://schemas.microsoft.com/office/powerpoint/2010/main" val="3828280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There’s nothing natural about the new gestational</a:t>
            </a:r>
            <a:r>
              <a:rPr lang="en-US" b="1" baseline="0" dirty="0" smtClean="0"/>
              <a:t> age pattern.</a:t>
            </a:r>
            <a:r>
              <a:rPr lang="en-US" b="1" dirty="0" smtClean="0"/>
              <a:t> Here’s the distribution of planned home births that</a:t>
            </a:r>
            <a:r>
              <a:rPr lang="en-US" b="1" baseline="0" dirty="0" smtClean="0"/>
              <a:t> occurred at home in 2015 in the U.S. and it peaks clearly in 2015. </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40</a:t>
            </a:fld>
            <a:endParaRPr lang="en-US"/>
          </a:p>
        </p:txBody>
      </p:sp>
    </p:spTree>
    <p:extLst>
      <p:ext uri="{BB962C8B-B14F-4D97-AF65-F5344CB8AC3E}">
        <p14:creationId xmlns:p14="http://schemas.microsoft.com/office/powerpoint/2010/main" val="1310003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This data is simply a reminder that childbirth is a major driver of US health care services with the 2</a:t>
            </a:r>
            <a:r>
              <a:rPr lang="en-US" b="1" baseline="30000" dirty="0" smtClean="0"/>
              <a:t>nd</a:t>
            </a:r>
            <a:r>
              <a:rPr lang="en-US" b="1" dirty="0" smtClean="0"/>
              <a:t> and 3</a:t>
            </a:r>
            <a:r>
              <a:rPr lang="en-US" b="1" baseline="30000" dirty="0" smtClean="0"/>
              <a:t>rd</a:t>
            </a:r>
            <a:r>
              <a:rPr lang="en-US" b="1" dirty="0" smtClean="0"/>
              <a:t> leading reasons for hospitalizations in the US in </a:t>
            </a:r>
            <a:r>
              <a:rPr lang="en-US" b="1" dirty="0" smtClean="0"/>
              <a:t>2014. </a:t>
            </a:r>
            <a:endParaRPr lang="en-US" b="1"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389D1-3ED4-4652-93D5-B00D9A0300F2}" type="slidenum">
              <a:rPr lang="en-US" smtClean="0">
                <a:solidFill>
                  <a:srgbClr val="000000"/>
                </a:solidFill>
              </a:rPr>
              <a:pPr eaLnBrk="1" hangingPunct="1"/>
              <a:t>42</a:t>
            </a:fld>
            <a:endParaRPr lang="en-US" smtClean="0">
              <a:solidFill>
                <a:srgbClr val="000000"/>
              </a:solidFill>
            </a:endParaRPr>
          </a:p>
        </p:txBody>
      </p:sp>
    </p:spTree>
    <p:extLst>
      <p:ext uri="{BB962C8B-B14F-4D97-AF65-F5344CB8AC3E}">
        <p14:creationId xmlns:p14="http://schemas.microsoft.com/office/powerpoint/2010/main" val="4028862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Using the same source for hospital discharge data as in the previous slide, this presents hospital charges (which are not the same as what it costs hospitals for these services) for births by method of delivery.  Medians are used to avoid the impact of a limited number of very large charges. There’s a couple of points to keep in mind concerning these data:</a:t>
            </a:r>
          </a:p>
          <a:p>
            <a:pPr>
              <a:defRPr/>
            </a:pPr>
            <a:r>
              <a:rPr lang="en-US" b="1" dirty="0" smtClean="0"/>
              <a:t> </a:t>
            </a:r>
          </a:p>
          <a:p>
            <a:pPr marL="228600" indent="-228600">
              <a:buFontTx/>
              <a:buAutoNum type="arabicParenBoth"/>
              <a:defRPr/>
            </a:pPr>
            <a:r>
              <a:rPr lang="en-US" b="1" dirty="0" smtClean="0"/>
              <a:t>they are best used for comparison across methods of delivery since the basis for calculating charges is the same in all 4 cases above (actual costs are generally much lower than these figures); and</a:t>
            </a:r>
          </a:p>
          <a:p>
            <a:pPr marL="228600" indent="-228600">
              <a:buFontTx/>
              <a:buAutoNum type="arabicParenBoth"/>
              <a:defRPr/>
            </a:pPr>
            <a:r>
              <a:rPr lang="en-US" b="1" dirty="0" smtClean="0"/>
              <a:t>these do not include physician charges for services in these cases.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8733DC-7756-4384-996D-FFFAE9048F51}" type="slidenum">
              <a:rPr lang="en-US" smtClean="0">
                <a:solidFill>
                  <a:srgbClr val="000000"/>
                </a:solidFill>
              </a:rPr>
              <a:pPr eaLnBrk="1" hangingPunct="1"/>
              <a:t>43</a:t>
            </a:fld>
            <a:endParaRPr lang="en-US" smtClean="0">
              <a:solidFill>
                <a:srgbClr val="000000"/>
              </a:solidFill>
            </a:endParaRPr>
          </a:p>
        </p:txBody>
      </p:sp>
    </p:spTree>
    <p:extLst>
      <p:ext uri="{BB962C8B-B14F-4D97-AF65-F5344CB8AC3E}">
        <p14:creationId xmlns:p14="http://schemas.microsoft.com/office/powerpoint/2010/main" val="2707341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Note that this charts millions of dollars so the $62,689 refers to more than 62 </a:t>
            </a:r>
            <a:r>
              <a:rPr lang="en-US" b="1" i="1" u="sng" dirty="0" smtClean="0"/>
              <a:t>billion</a:t>
            </a:r>
            <a:r>
              <a:rPr lang="en-US" b="1" dirty="0" smtClean="0"/>
              <a:t> dollars in total hospital charges for birth related services. Once again this does not account for physician charges and actual</a:t>
            </a:r>
            <a:r>
              <a:rPr lang="en-US" b="1" baseline="0" dirty="0" smtClean="0"/>
              <a:t> costs are lower than charges, but these data can be helpful in looking at trends over time</a:t>
            </a:r>
            <a:r>
              <a:rPr lang="en-US" b="1" dirty="0" smtClean="0"/>
              <a:t>. Total charges increased by 348% between 1993-2014, while the total number of births decreased over the same period.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92844-9A59-4343-B7E5-B2867792C8CC}" type="slidenum">
              <a:rPr lang="en-US" smtClean="0"/>
              <a:pPr eaLnBrk="1" hangingPunct="1"/>
              <a:t>44</a:t>
            </a:fld>
            <a:endParaRPr lang="en-US" smtClean="0"/>
          </a:p>
        </p:txBody>
      </p:sp>
    </p:spTree>
    <p:extLst>
      <p:ext uri="{BB962C8B-B14F-4D97-AF65-F5344CB8AC3E}">
        <p14:creationId xmlns:p14="http://schemas.microsoft.com/office/powerpoint/2010/main" val="1673129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next few slides denote groups that have been actively working to improve maternity care.</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46</a:t>
            </a:fld>
            <a:endParaRPr lang="en-US"/>
          </a:p>
        </p:txBody>
      </p:sp>
    </p:spTree>
    <p:extLst>
      <p:ext uri="{BB962C8B-B14F-4D97-AF65-F5344CB8AC3E}">
        <p14:creationId xmlns:p14="http://schemas.microsoft.com/office/powerpoint/2010/main" val="1142169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have questions for us, please reach</a:t>
            </a:r>
            <a:r>
              <a:rPr lang="en-US" b="1" baseline="0" dirty="0" smtClean="0"/>
              <a:t> out to use at one of these addresses and follow us on Facebook and Twitter.</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53</a:t>
            </a:fld>
            <a:endParaRPr lang="en-US"/>
          </a:p>
        </p:txBody>
      </p:sp>
    </p:spTree>
    <p:extLst>
      <p:ext uri="{BB962C8B-B14F-4D97-AF65-F5344CB8AC3E}">
        <p14:creationId xmlns:p14="http://schemas.microsoft.com/office/powerpoint/2010/main" val="285886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Prematurity has decreased notably in recent years,</a:t>
            </a:r>
            <a:r>
              <a:rPr lang="en-US" b="1" baseline="0" dirty="0" smtClean="0">
                <a:solidFill>
                  <a:schemeClr val="tx1"/>
                </a:solidFill>
              </a:rPr>
              <a:t> because of a national effort to do so, led by the March of Dimes.</a:t>
            </a:r>
            <a:endParaRPr lang="en-US" b="1" dirty="0">
              <a:solidFill>
                <a:schemeClr val="tx1"/>
              </a:solidFill>
            </a:endParaRP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5</a:t>
            </a:fld>
            <a:endParaRPr lang="en-US"/>
          </a:p>
        </p:txBody>
      </p:sp>
    </p:spTree>
    <p:extLst>
      <p:ext uri="{BB962C8B-B14F-4D97-AF65-F5344CB8AC3E}">
        <p14:creationId xmlns:p14="http://schemas.microsoft.com/office/powerpoint/2010/main" val="199819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Home births approached 1% of all births in 2015 reaching the highest level (0.97%) since recording of home births began in 1989. The proportion of births in freestanding birth centers also reached a new high of 0.47% in 2015. In all, 57,434 births occurred out of hospital in the U.S., a total of 1.44% of all births. After a slow, steady decline from 1990-2004, the number of out of hospital births began to grow after 2004, increasing by 66% overall between 2004 and 2015. The rapid increase in</a:t>
            </a:r>
            <a:r>
              <a:rPr lang="en-US" sz="1200" b="1" kern="1200" baseline="0" dirty="0" smtClean="0">
                <a:solidFill>
                  <a:schemeClr val="tx1"/>
                </a:solidFill>
                <a:effectLst/>
                <a:latin typeface="+mn-lt"/>
                <a:ea typeface="+mn-ea"/>
                <a:cs typeface="+mn-cs"/>
              </a:rPr>
              <a:t> out-of-hospital births that began after 2004 slowed a bit between 2014 and 2015 as the annual increase was the smallest since a 2010-2011. </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37842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context for this question are the annual reports (e.g. WHO Health Statistics or State of the Worlds Children) of international statistics which regularly report that the US ranks somewhere around 40</a:t>
            </a:r>
            <a:r>
              <a:rPr lang="en-US" b="1" baseline="30000" dirty="0" smtClean="0"/>
              <a:t>th</a:t>
            </a:r>
            <a:r>
              <a:rPr lang="en-US" b="1" dirty="0" smtClean="0"/>
              <a:t> in measures like infant or neonatal mortality. </a:t>
            </a:r>
          </a:p>
          <a:p>
            <a:endParaRPr lang="en-US" b="1" dirty="0" smtClean="0"/>
          </a:p>
          <a:p>
            <a:r>
              <a:rPr lang="en-US" b="1" dirty="0" smtClean="0"/>
              <a:t>The problem with such claims is that they involve a number of countries that are not comparable to the US in size, wealth or demographic diversity. </a:t>
            </a:r>
          </a:p>
        </p:txBody>
      </p:sp>
    </p:spTree>
    <p:extLst>
      <p:ext uri="{BB962C8B-B14F-4D97-AF65-F5344CB8AC3E}">
        <p14:creationId xmlns:p14="http://schemas.microsoft.com/office/powerpoint/2010/main" val="225892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Helps to note what this captures (early deaths) and what it does not, especially in cross-national comparisons. It is only a rough measure of the quality of the maternity care system since some of the causes of death (e.g. congenital anomalies)  predate childbirth and have nothing to do with the childbirth itself. Also different countries can have different customs concerning how a live birth is measured. These differences usually center on what counts as a live birth (a determination usually based on birthweight and gestational age or in some cases “a breath.”</a:t>
            </a:r>
            <a:r>
              <a:rPr lang="en-US" dirty="0" smtClean="0"/>
              <a:t>  </a:t>
            </a:r>
          </a:p>
        </p:txBody>
      </p:sp>
    </p:spTree>
    <p:extLst>
      <p:ext uri="{BB962C8B-B14F-4D97-AF65-F5344CB8AC3E}">
        <p14:creationId xmlns:p14="http://schemas.microsoft.com/office/powerpoint/2010/main" val="243447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NOTE: Number in parentheses represents the neonatal mortality rate for that country (e.g. Australian NMR = 2 per 1000 live births). Ties in rank simply mean that cluster of countries reports the same rate. </a:t>
            </a:r>
          </a:p>
          <a:p>
            <a:endParaRPr lang="en-US" i="1" dirty="0" smtClean="0"/>
          </a:p>
          <a:p>
            <a:r>
              <a:rPr lang="en-US" b="1" i="1" dirty="0" smtClean="0"/>
              <a:t>Faculty may want to ask students if they’d heard of some of the smaller countries and ask them to guess about how many births they have in a year, noting that the US has almost 4 million annually. </a:t>
            </a:r>
            <a:endParaRPr lang="en-US" b="1" i="1" dirty="0" smtClean="0">
              <a:solidFill>
                <a:srgbClr val="FF3300"/>
              </a:solidFill>
            </a:endParaRPr>
          </a:p>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6A2214-81D5-462F-B714-CCC4F4BF3F68}" type="slidenum">
              <a:rPr lang="en-US" smtClean="0"/>
              <a:pPr eaLnBrk="1" hangingPunct="1"/>
              <a:t>9</a:t>
            </a:fld>
            <a:endParaRPr lang="en-US" smtClean="0"/>
          </a:p>
        </p:txBody>
      </p:sp>
    </p:spTree>
    <p:extLst>
      <p:ext uri="{BB962C8B-B14F-4D97-AF65-F5344CB8AC3E}">
        <p14:creationId xmlns:p14="http://schemas.microsoft.com/office/powerpoint/2010/main" val="423802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49A1F-89A3-4665-842D-A7BD87A04B40}" type="slidenum">
              <a:rPr lang="en-US"/>
              <a:pPr>
                <a:defRPr/>
              </a:pPr>
              <a:t>‹#›</a:t>
            </a:fld>
            <a:endParaRPr lang="en-US"/>
          </a:p>
        </p:txBody>
      </p:sp>
    </p:spTree>
    <p:extLst>
      <p:ext uri="{BB962C8B-B14F-4D97-AF65-F5344CB8AC3E}">
        <p14:creationId xmlns:p14="http://schemas.microsoft.com/office/powerpoint/2010/main" val="39558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67988-AA1E-4662-9D05-1A458D695E26}" type="slidenum">
              <a:rPr lang="en-US"/>
              <a:pPr>
                <a:defRPr/>
              </a:pPr>
              <a:t>‹#›</a:t>
            </a:fld>
            <a:endParaRPr lang="en-US"/>
          </a:p>
        </p:txBody>
      </p:sp>
    </p:spTree>
    <p:extLst>
      <p:ext uri="{BB962C8B-B14F-4D97-AF65-F5344CB8AC3E}">
        <p14:creationId xmlns:p14="http://schemas.microsoft.com/office/powerpoint/2010/main" val="207321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25D34-2BE8-4B01-9FC9-84D40BEB90FA}" type="slidenum">
              <a:rPr lang="en-US"/>
              <a:pPr>
                <a:defRPr/>
              </a:pPr>
              <a:t>‹#›</a:t>
            </a:fld>
            <a:endParaRPr lang="en-US"/>
          </a:p>
        </p:txBody>
      </p:sp>
    </p:spTree>
    <p:extLst>
      <p:ext uri="{BB962C8B-B14F-4D97-AF65-F5344CB8AC3E}">
        <p14:creationId xmlns:p14="http://schemas.microsoft.com/office/powerpoint/2010/main" val="237338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184C2-1E38-4838-BD8E-E5DD951C57E8}" type="slidenum">
              <a:rPr lang="en-US"/>
              <a:pPr>
                <a:defRPr/>
              </a:pPr>
              <a:t>‹#›</a:t>
            </a:fld>
            <a:endParaRPr lang="en-US"/>
          </a:p>
        </p:txBody>
      </p:sp>
    </p:spTree>
    <p:extLst>
      <p:ext uri="{BB962C8B-B14F-4D97-AF65-F5344CB8AC3E}">
        <p14:creationId xmlns:p14="http://schemas.microsoft.com/office/powerpoint/2010/main" val="175530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1D0B-0945-47E8-85DD-D869147A292A}" type="slidenum">
              <a:rPr lang="en-US"/>
              <a:pPr>
                <a:defRPr/>
              </a:pPr>
              <a:t>‹#›</a:t>
            </a:fld>
            <a:endParaRPr lang="en-US"/>
          </a:p>
        </p:txBody>
      </p:sp>
    </p:spTree>
    <p:extLst>
      <p:ext uri="{BB962C8B-B14F-4D97-AF65-F5344CB8AC3E}">
        <p14:creationId xmlns:p14="http://schemas.microsoft.com/office/powerpoint/2010/main" val="132743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009D58-6903-46A8-A1F6-DFD24120889C}" type="slidenum">
              <a:rPr lang="en-US"/>
              <a:pPr>
                <a:defRPr/>
              </a:pPr>
              <a:t>‹#›</a:t>
            </a:fld>
            <a:endParaRPr lang="en-US"/>
          </a:p>
        </p:txBody>
      </p:sp>
    </p:spTree>
    <p:extLst>
      <p:ext uri="{BB962C8B-B14F-4D97-AF65-F5344CB8AC3E}">
        <p14:creationId xmlns:p14="http://schemas.microsoft.com/office/powerpoint/2010/main" val="412859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9DDBDD-D8FC-4537-A2AD-85BA834EF767}"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A5EEEB-4BED-4148-9285-75199FB0ADA0}" type="slidenum">
              <a:rPr lang="en-US"/>
              <a:pPr>
                <a:defRPr/>
              </a:pPr>
              <a:t>‹#›</a:t>
            </a:fld>
            <a:endParaRPr lang="en-US"/>
          </a:p>
        </p:txBody>
      </p:sp>
    </p:spTree>
    <p:extLst>
      <p:ext uri="{BB962C8B-B14F-4D97-AF65-F5344CB8AC3E}">
        <p14:creationId xmlns:p14="http://schemas.microsoft.com/office/powerpoint/2010/main" val="345028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CC4E5F-8800-4A76-A747-A8D9D29E314B}"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B2BDE-7108-4E0E-9B1C-94F6F7CEBB2D}" type="slidenum">
              <a:rPr lang="en-US"/>
              <a:pPr>
                <a:defRPr/>
              </a:pPr>
              <a:t>‹#›</a:t>
            </a:fld>
            <a:endParaRPr lang="en-US"/>
          </a:p>
        </p:txBody>
      </p:sp>
    </p:spTree>
    <p:extLst>
      <p:ext uri="{BB962C8B-B14F-4D97-AF65-F5344CB8AC3E}">
        <p14:creationId xmlns:p14="http://schemas.microsoft.com/office/powerpoint/2010/main" val="184453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4C6930-B5AF-4361-89C1-9EB43D528640}"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5E129-FDAF-4C91-B73A-DCE25B030E3B}" type="slidenum">
              <a:rPr lang="en-US"/>
              <a:pPr>
                <a:defRPr/>
              </a:pPr>
              <a:t>‹#›</a:t>
            </a:fld>
            <a:endParaRPr lang="en-US"/>
          </a:p>
        </p:txBody>
      </p:sp>
    </p:spTree>
    <p:extLst>
      <p:ext uri="{BB962C8B-B14F-4D97-AF65-F5344CB8AC3E}">
        <p14:creationId xmlns:p14="http://schemas.microsoft.com/office/powerpoint/2010/main" val="157059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DD7AFEB-66AC-441A-805A-CE6E5FE259A0}"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1E13B76-1474-42BB-AA14-37E08A344E5C}" type="slidenum">
              <a:rPr lang="en-US"/>
              <a:pPr>
                <a:defRPr/>
              </a:pPr>
              <a:t>‹#›</a:t>
            </a:fld>
            <a:endParaRPr lang="en-US"/>
          </a:p>
        </p:txBody>
      </p:sp>
    </p:spTree>
    <p:extLst>
      <p:ext uri="{BB962C8B-B14F-4D97-AF65-F5344CB8AC3E}">
        <p14:creationId xmlns:p14="http://schemas.microsoft.com/office/powerpoint/2010/main" val="193232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2B02295-77AF-4BAD-B544-B27C2E62F657}" type="datetimeFigureOut">
              <a:rPr lang="en-US"/>
              <a:pPr>
                <a:defRPr/>
              </a:pPr>
              <a:t>2/25/2017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B3DD9AC-E658-41A1-B0D3-33B515370A0C}" type="slidenum">
              <a:rPr lang="en-US"/>
              <a:pPr>
                <a:defRPr/>
              </a:pPr>
              <a:t>‹#›</a:t>
            </a:fld>
            <a:endParaRPr lang="en-US"/>
          </a:p>
        </p:txBody>
      </p:sp>
    </p:spTree>
    <p:extLst>
      <p:ext uri="{BB962C8B-B14F-4D97-AF65-F5344CB8AC3E}">
        <p14:creationId xmlns:p14="http://schemas.microsoft.com/office/powerpoint/2010/main" val="265527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4008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1ED8844-15C8-450F-B3B1-B9F28C369CB7}" type="slidenum">
              <a:rPr lang="en-US"/>
              <a:pPr>
                <a:defRPr/>
              </a:pPr>
              <a:t>‹#›</a:t>
            </a:fld>
            <a:endParaRPr lang="en-US"/>
          </a:p>
        </p:txBody>
      </p:sp>
    </p:spTree>
    <p:extLst>
      <p:ext uri="{BB962C8B-B14F-4D97-AF65-F5344CB8AC3E}">
        <p14:creationId xmlns:p14="http://schemas.microsoft.com/office/powerpoint/2010/main" val="893833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65AC787-D2F1-4647-BAB5-7A6A04C6687F}" type="datetimeFigureOut">
              <a:rPr lang="en-US"/>
              <a:pPr>
                <a:defRPr/>
              </a:pPr>
              <a:t>2/25/2017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C0BF794-85E4-4FDE-B6B6-DE2017E0D186}" type="slidenum">
              <a:rPr lang="en-US"/>
              <a:pPr>
                <a:defRPr/>
              </a:pPr>
              <a:t>‹#›</a:t>
            </a:fld>
            <a:endParaRPr lang="en-US"/>
          </a:p>
        </p:txBody>
      </p:sp>
    </p:spTree>
    <p:extLst>
      <p:ext uri="{BB962C8B-B14F-4D97-AF65-F5344CB8AC3E}">
        <p14:creationId xmlns:p14="http://schemas.microsoft.com/office/powerpoint/2010/main" val="293498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9D9538-912F-4FAA-93E8-C1A0F221376F}" type="datetimeFigureOut">
              <a:rPr lang="en-US"/>
              <a:pPr>
                <a:defRPr/>
              </a:pPr>
              <a:t>2/25/2017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AFD4977-9A20-4A75-A1CC-237095CB8A46}" type="slidenum">
              <a:rPr lang="en-US"/>
              <a:pPr>
                <a:defRPr/>
              </a:pPr>
              <a:t>‹#›</a:t>
            </a:fld>
            <a:endParaRPr lang="en-US"/>
          </a:p>
        </p:txBody>
      </p:sp>
    </p:spTree>
    <p:extLst>
      <p:ext uri="{BB962C8B-B14F-4D97-AF65-F5344CB8AC3E}">
        <p14:creationId xmlns:p14="http://schemas.microsoft.com/office/powerpoint/2010/main" val="240282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A67D9C-39F0-4EDE-AE9A-1C934E0CA41A}"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9D3E9-58FF-4010-BDB4-2F3F4D93D467}" type="slidenum">
              <a:rPr lang="en-US"/>
              <a:pPr>
                <a:defRPr/>
              </a:pPr>
              <a:t>‹#›</a:t>
            </a:fld>
            <a:endParaRPr lang="en-US"/>
          </a:p>
        </p:txBody>
      </p:sp>
    </p:spTree>
    <p:extLst>
      <p:ext uri="{BB962C8B-B14F-4D97-AF65-F5344CB8AC3E}">
        <p14:creationId xmlns:p14="http://schemas.microsoft.com/office/powerpoint/2010/main" val="3309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CDB32D-0BA4-49C7-A302-AB6096E787F5}"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3D0BC0-4B94-4F6B-AE12-677FC649EB27}" type="slidenum">
              <a:rPr lang="en-US"/>
              <a:pPr>
                <a:defRPr/>
              </a:pPr>
              <a:t>‹#›</a:t>
            </a:fld>
            <a:endParaRPr lang="en-US"/>
          </a:p>
        </p:txBody>
      </p:sp>
    </p:spTree>
    <p:extLst>
      <p:ext uri="{BB962C8B-B14F-4D97-AF65-F5344CB8AC3E}">
        <p14:creationId xmlns:p14="http://schemas.microsoft.com/office/powerpoint/2010/main" val="1548392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79D39-3E7D-4590-8E70-08E785206F3C}"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A4BA1-3C06-4B21-834C-8C59C279F04F}" type="slidenum">
              <a:rPr lang="en-US"/>
              <a:pPr>
                <a:defRPr/>
              </a:pPr>
              <a:t>‹#›</a:t>
            </a:fld>
            <a:endParaRPr lang="en-US"/>
          </a:p>
        </p:txBody>
      </p:sp>
    </p:spTree>
    <p:extLst>
      <p:ext uri="{BB962C8B-B14F-4D97-AF65-F5344CB8AC3E}">
        <p14:creationId xmlns:p14="http://schemas.microsoft.com/office/powerpoint/2010/main" val="772438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036892-6193-4A46-8FC4-B2E8234A3E3F}"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914DB5-52DD-4313-A2FC-316263EF1862}" type="slidenum">
              <a:rPr lang="en-US"/>
              <a:pPr>
                <a:defRPr/>
              </a:pPr>
              <a:t>‹#›</a:t>
            </a:fld>
            <a:endParaRPr lang="en-US"/>
          </a:p>
        </p:txBody>
      </p:sp>
    </p:spTree>
    <p:extLst>
      <p:ext uri="{BB962C8B-B14F-4D97-AF65-F5344CB8AC3E}">
        <p14:creationId xmlns:p14="http://schemas.microsoft.com/office/powerpoint/2010/main" val="3864224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88DD4F-E058-43F6-8E3F-89876F2416EC}"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BA3368-496B-4A25-9EA5-3ABC08EC26FC}" type="slidenum">
              <a:rPr lang="en-US"/>
              <a:pPr>
                <a:defRPr/>
              </a:pPr>
              <a:t>‹#›</a:t>
            </a:fld>
            <a:endParaRPr lang="en-US"/>
          </a:p>
        </p:txBody>
      </p:sp>
    </p:spTree>
    <p:extLst>
      <p:ext uri="{BB962C8B-B14F-4D97-AF65-F5344CB8AC3E}">
        <p14:creationId xmlns:p14="http://schemas.microsoft.com/office/powerpoint/2010/main" val="53308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4E97E-366F-4E22-81EF-843AE75B93E9}"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98398-F081-4555-A4E6-625563905732}" type="slidenum">
              <a:rPr lang="en-US"/>
              <a:pPr>
                <a:defRPr/>
              </a:pPr>
              <a:t>‹#›</a:t>
            </a:fld>
            <a:endParaRPr lang="en-US"/>
          </a:p>
        </p:txBody>
      </p:sp>
    </p:spTree>
    <p:extLst>
      <p:ext uri="{BB962C8B-B14F-4D97-AF65-F5344CB8AC3E}">
        <p14:creationId xmlns:p14="http://schemas.microsoft.com/office/powerpoint/2010/main" val="405020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B456B9-B3AC-420E-AA44-B617D461421C}"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00449-640F-4898-951C-4CFDEAA642F4}" type="slidenum">
              <a:rPr lang="en-US"/>
              <a:pPr>
                <a:defRPr/>
              </a:pPr>
              <a:t>‹#›</a:t>
            </a:fld>
            <a:endParaRPr lang="en-US"/>
          </a:p>
        </p:txBody>
      </p:sp>
    </p:spTree>
    <p:extLst>
      <p:ext uri="{BB962C8B-B14F-4D97-AF65-F5344CB8AC3E}">
        <p14:creationId xmlns:p14="http://schemas.microsoft.com/office/powerpoint/2010/main" val="141579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331DE42-65CB-481E-B7B2-80ED76CFDC60}"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3C5DB1-3234-40FE-8D5B-C90F3D6A5BF8}" type="slidenum">
              <a:rPr lang="en-US"/>
              <a:pPr>
                <a:defRPr/>
              </a:pPr>
              <a:t>‹#›</a:t>
            </a:fld>
            <a:endParaRPr lang="en-US"/>
          </a:p>
        </p:txBody>
      </p:sp>
    </p:spTree>
    <p:extLst>
      <p:ext uri="{BB962C8B-B14F-4D97-AF65-F5344CB8AC3E}">
        <p14:creationId xmlns:p14="http://schemas.microsoft.com/office/powerpoint/2010/main" val="346070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1B896-8271-40FE-8FEA-133412E9DC58}" type="slidenum">
              <a:rPr lang="en-US"/>
              <a:pPr>
                <a:defRPr/>
              </a:pPr>
              <a:t>‹#›</a:t>
            </a:fld>
            <a:endParaRPr lang="en-US"/>
          </a:p>
        </p:txBody>
      </p:sp>
    </p:spTree>
    <p:extLst>
      <p:ext uri="{BB962C8B-B14F-4D97-AF65-F5344CB8AC3E}">
        <p14:creationId xmlns:p14="http://schemas.microsoft.com/office/powerpoint/2010/main" val="282074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6AA90FC-6D2F-4819-8282-860E20308B2C}" type="datetimeFigureOut">
              <a:rPr lang="en-US"/>
              <a:pPr>
                <a:defRPr/>
              </a:pPr>
              <a:t>2/25/2017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0973CB-66AD-4429-B244-5EF31B843B69}" type="slidenum">
              <a:rPr lang="en-US"/>
              <a:pPr>
                <a:defRPr/>
              </a:pPr>
              <a:t>‹#›</a:t>
            </a:fld>
            <a:endParaRPr lang="en-US"/>
          </a:p>
        </p:txBody>
      </p:sp>
    </p:spTree>
    <p:extLst>
      <p:ext uri="{BB962C8B-B14F-4D97-AF65-F5344CB8AC3E}">
        <p14:creationId xmlns:p14="http://schemas.microsoft.com/office/powerpoint/2010/main" val="61998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4017F4A-6EE9-47D3-B3D8-A4EB9597054C}" type="datetimeFigureOut">
              <a:rPr lang="en-US"/>
              <a:pPr>
                <a:defRPr/>
              </a:pPr>
              <a:t>2/25/2017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D3F387A-2375-42D8-AFDB-0F8A1B52562D}" type="slidenum">
              <a:rPr lang="en-US"/>
              <a:pPr>
                <a:defRPr/>
              </a:pPr>
              <a:t>‹#›</a:t>
            </a:fld>
            <a:endParaRPr lang="en-US"/>
          </a:p>
        </p:txBody>
      </p:sp>
    </p:spTree>
    <p:extLst>
      <p:ext uri="{BB962C8B-B14F-4D97-AF65-F5344CB8AC3E}">
        <p14:creationId xmlns:p14="http://schemas.microsoft.com/office/powerpoint/2010/main" val="4182806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32F2A8-3836-442D-9410-A213688697C9}" type="datetimeFigureOut">
              <a:rPr lang="en-US"/>
              <a:pPr>
                <a:defRPr/>
              </a:pPr>
              <a:t>2/25/2017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4B38B8-A02C-4808-B832-0079103A6920}" type="slidenum">
              <a:rPr lang="en-US"/>
              <a:pPr>
                <a:defRPr/>
              </a:pPr>
              <a:t>‹#›</a:t>
            </a:fld>
            <a:endParaRPr lang="en-US"/>
          </a:p>
        </p:txBody>
      </p:sp>
    </p:spTree>
    <p:extLst>
      <p:ext uri="{BB962C8B-B14F-4D97-AF65-F5344CB8AC3E}">
        <p14:creationId xmlns:p14="http://schemas.microsoft.com/office/powerpoint/2010/main" val="2239701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2B7A0F-7CAA-4B3E-B69A-0216CD364293}"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89E1A26-8FA1-4CBD-96AE-5A935363DA86}" type="slidenum">
              <a:rPr lang="en-US"/>
              <a:pPr>
                <a:defRPr/>
              </a:pPr>
              <a:t>‹#›</a:t>
            </a:fld>
            <a:endParaRPr lang="en-US"/>
          </a:p>
        </p:txBody>
      </p:sp>
    </p:spTree>
    <p:extLst>
      <p:ext uri="{BB962C8B-B14F-4D97-AF65-F5344CB8AC3E}">
        <p14:creationId xmlns:p14="http://schemas.microsoft.com/office/powerpoint/2010/main" val="124338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9844D6D-EA0B-4353-8C84-2E65C0B7F87C}" type="datetimeFigureOut">
              <a:rPr lang="en-US"/>
              <a:pPr>
                <a:defRPr/>
              </a:pPr>
              <a:t>2/25/2017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E7CCFD-D065-4211-87DC-564EF8CEC65D}" type="slidenum">
              <a:rPr lang="en-US"/>
              <a:pPr>
                <a:defRPr/>
              </a:pPr>
              <a:t>‹#›</a:t>
            </a:fld>
            <a:endParaRPr lang="en-US"/>
          </a:p>
        </p:txBody>
      </p:sp>
    </p:spTree>
    <p:extLst>
      <p:ext uri="{BB962C8B-B14F-4D97-AF65-F5344CB8AC3E}">
        <p14:creationId xmlns:p14="http://schemas.microsoft.com/office/powerpoint/2010/main" val="1170940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5DCDE-68AE-403B-B152-CB73A7F19A35}"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CAA0C-AD7D-433D-A2EF-D8BD5E69B57F}" type="slidenum">
              <a:rPr lang="en-US"/>
              <a:pPr>
                <a:defRPr/>
              </a:pPr>
              <a:t>‹#›</a:t>
            </a:fld>
            <a:endParaRPr lang="en-US"/>
          </a:p>
        </p:txBody>
      </p:sp>
    </p:spTree>
    <p:extLst>
      <p:ext uri="{BB962C8B-B14F-4D97-AF65-F5344CB8AC3E}">
        <p14:creationId xmlns:p14="http://schemas.microsoft.com/office/powerpoint/2010/main" val="3049761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BBCCA-E03B-4482-A6AA-448F20CF8B07}"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135F0D-7E74-407F-91FF-CE808AF370D8}" type="slidenum">
              <a:rPr lang="en-US"/>
              <a:pPr>
                <a:defRPr/>
              </a:pPr>
              <a:t>‹#›</a:t>
            </a:fld>
            <a:endParaRPr lang="en-US"/>
          </a:p>
        </p:txBody>
      </p:sp>
    </p:spTree>
    <p:extLst>
      <p:ext uri="{BB962C8B-B14F-4D97-AF65-F5344CB8AC3E}">
        <p14:creationId xmlns:p14="http://schemas.microsoft.com/office/powerpoint/2010/main" val="2852507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ED7EDF-6BC6-444A-B959-D4AD003FF53B}"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DBF0E-C07F-452A-B34D-8B19C8257760}" type="slidenum">
              <a:rPr lang="en-US"/>
              <a:pPr>
                <a:defRPr/>
              </a:pPr>
              <a:t>‹#›</a:t>
            </a:fld>
            <a:endParaRPr lang="en-US"/>
          </a:p>
        </p:txBody>
      </p:sp>
    </p:spTree>
    <p:extLst>
      <p:ext uri="{BB962C8B-B14F-4D97-AF65-F5344CB8AC3E}">
        <p14:creationId xmlns:p14="http://schemas.microsoft.com/office/powerpoint/2010/main" val="2322392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294E54-4C76-4AC6-B404-AA58077F76C0}"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91A80-2D28-45E6-991F-FD443986B761}" type="slidenum">
              <a:rPr lang="en-US"/>
              <a:pPr>
                <a:defRPr/>
              </a:pPr>
              <a:t>‹#›</a:t>
            </a:fld>
            <a:endParaRPr lang="en-US"/>
          </a:p>
        </p:txBody>
      </p:sp>
    </p:spTree>
    <p:extLst>
      <p:ext uri="{BB962C8B-B14F-4D97-AF65-F5344CB8AC3E}">
        <p14:creationId xmlns:p14="http://schemas.microsoft.com/office/powerpoint/2010/main" val="2218840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7F1F6C-326F-4DFC-8527-5DB0A99C5EA6}"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28B0B-6C16-4B77-8B40-1D253B53D2F7}" type="slidenum">
              <a:rPr lang="en-US"/>
              <a:pPr>
                <a:defRPr/>
              </a:pPr>
              <a:t>‹#›</a:t>
            </a:fld>
            <a:endParaRPr lang="en-US"/>
          </a:p>
        </p:txBody>
      </p:sp>
    </p:spTree>
    <p:extLst>
      <p:ext uri="{BB962C8B-B14F-4D97-AF65-F5344CB8AC3E}">
        <p14:creationId xmlns:p14="http://schemas.microsoft.com/office/powerpoint/2010/main" val="350134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4121F6-3D7D-4B42-9A11-707F2070F6CB}" type="slidenum">
              <a:rPr lang="en-US"/>
              <a:pPr>
                <a:defRPr/>
              </a:pPr>
              <a:t>‹#›</a:t>
            </a:fld>
            <a:endParaRPr lang="en-US"/>
          </a:p>
        </p:txBody>
      </p:sp>
    </p:spTree>
    <p:extLst>
      <p:ext uri="{BB962C8B-B14F-4D97-AF65-F5344CB8AC3E}">
        <p14:creationId xmlns:p14="http://schemas.microsoft.com/office/powerpoint/2010/main" val="33058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651926-A5C2-4B7C-A888-678CCC71C5D4}" type="datetimeFigureOut">
              <a:rPr lang="en-US"/>
              <a:pPr>
                <a:defRPr/>
              </a:pPr>
              <a:t>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310850-795F-4193-A43B-433C46D55B69}" type="slidenum">
              <a:rPr lang="en-US"/>
              <a:pPr>
                <a:defRPr/>
              </a:pPr>
              <a:t>‹#›</a:t>
            </a:fld>
            <a:endParaRPr lang="en-US"/>
          </a:p>
        </p:txBody>
      </p:sp>
    </p:spTree>
    <p:extLst>
      <p:ext uri="{BB962C8B-B14F-4D97-AF65-F5344CB8AC3E}">
        <p14:creationId xmlns:p14="http://schemas.microsoft.com/office/powerpoint/2010/main" val="832170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7D71CB-A186-4171-B6EF-A7F91376EB67}" type="datetimeFigureOut">
              <a:rPr lang="en-US"/>
              <a:pPr>
                <a:defRPr/>
              </a:pPr>
              <a:t>2/25/2017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8705FF-ED43-48A2-A7E4-FA526FCFEA85}" type="slidenum">
              <a:rPr lang="en-US"/>
              <a:pPr>
                <a:defRPr/>
              </a:pPr>
              <a:t>‹#›</a:t>
            </a:fld>
            <a:endParaRPr lang="en-US"/>
          </a:p>
        </p:txBody>
      </p:sp>
    </p:spTree>
    <p:extLst>
      <p:ext uri="{BB962C8B-B14F-4D97-AF65-F5344CB8AC3E}">
        <p14:creationId xmlns:p14="http://schemas.microsoft.com/office/powerpoint/2010/main" val="13320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797034-3628-40D2-ACAD-28ABF53EB0F9}" type="datetimeFigureOut">
              <a:rPr lang="en-US"/>
              <a:pPr>
                <a:defRPr/>
              </a:pPr>
              <a:t>2/25/2017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0B8823-20CE-4F55-9C20-87D865B48D5F}" type="slidenum">
              <a:rPr lang="en-US"/>
              <a:pPr>
                <a:defRPr/>
              </a:pPr>
              <a:t>‹#›</a:t>
            </a:fld>
            <a:endParaRPr lang="en-US"/>
          </a:p>
        </p:txBody>
      </p:sp>
    </p:spTree>
    <p:extLst>
      <p:ext uri="{BB962C8B-B14F-4D97-AF65-F5344CB8AC3E}">
        <p14:creationId xmlns:p14="http://schemas.microsoft.com/office/powerpoint/2010/main" val="3874976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9B92CC-44B7-443C-A51D-2FBD9A82EC9A}" type="datetimeFigureOut">
              <a:rPr lang="en-US"/>
              <a:pPr>
                <a:defRPr/>
              </a:pPr>
              <a:t>2/25/2017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DA8542-AB61-4677-8DCE-ECF73F8507C8}" type="slidenum">
              <a:rPr lang="en-US"/>
              <a:pPr>
                <a:defRPr/>
              </a:pPr>
              <a:t>‹#›</a:t>
            </a:fld>
            <a:endParaRPr lang="en-US"/>
          </a:p>
        </p:txBody>
      </p:sp>
    </p:spTree>
    <p:extLst>
      <p:ext uri="{BB962C8B-B14F-4D97-AF65-F5344CB8AC3E}">
        <p14:creationId xmlns:p14="http://schemas.microsoft.com/office/powerpoint/2010/main" val="4007135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77A95-C514-4413-A05E-500D7618B9DF}" type="datetimeFigureOut">
              <a:rPr lang="en-US"/>
              <a:pPr>
                <a:defRPr/>
              </a:pPr>
              <a:t>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77DFC4-21B6-4BEE-8096-334902C20288}" type="slidenum">
              <a:rPr lang="en-US"/>
              <a:pPr>
                <a:defRPr/>
              </a:pPr>
              <a:t>‹#›</a:t>
            </a:fld>
            <a:endParaRPr lang="en-US"/>
          </a:p>
        </p:txBody>
      </p:sp>
    </p:spTree>
    <p:extLst>
      <p:ext uri="{BB962C8B-B14F-4D97-AF65-F5344CB8AC3E}">
        <p14:creationId xmlns:p14="http://schemas.microsoft.com/office/powerpoint/2010/main" val="3996466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D54BC5-90B8-4B1A-ACAB-2501F6882785}" type="datetimeFigureOut">
              <a:rPr lang="en-US"/>
              <a:pPr>
                <a:defRPr/>
              </a:pPr>
              <a:t>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9D8D8-AAF7-4D54-9F00-8DD627DC8C1E}" type="slidenum">
              <a:rPr lang="en-US"/>
              <a:pPr>
                <a:defRPr/>
              </a:pPr>
              <a:t>‹#›</a:t>
            </a:fld>
            <a:endParaRPr lang="en-US"/>
          </a:p>
        </p:txBody>
      </p:sp>
    </p:spTree>
    <p:extLst>
      <p:ext uri="{BB962C8B-B14F-4D97-AF65-F5344CB8AC3E}">
        <p14:creationId xmlns:p14="http://schemas.microsoft.com/office/powerpoint/2010/main" val="1168292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958AE9-ED37-4C86-A679-B072C5BC4590}"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DE584-5623-4950-B499-5151AB60B5D6}" type="slidenum">
              <a:rPr lang="en-US"/>
              <a:pPr>
                <a:defRPr/>
              </a:pPr>
              <a:t>‹#›</a:t>
            </a:fld>
            <a:endParaRPr lang="en-US"/>
          </a:p>
        </p:txBody>
      </p:sp>
    </p:spTree>
    <p:extLst>
      <p:ext uri="{BB962C8B-B14F-4D97-AF65-F5344CB8AC3E}">
        <p14:creationId xmlns:p14="http://schemas.microsoft.com/office/powerpoint/2010/main" val="3914196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14489D-A9C4-4593-B2D9-AC07627E0433}" type="datetimeFigureOut">
              <a:rPr lang="en-US"/>
              <a:pPr>
                <a:defRPr/>
              </a:pPr>
              <a:t>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C1035-E6A1-46A5-865F-1F6A98BB6F8B}" type="slidenum">
              <a:rPr lang="en-US"/>
              <a:pPr>
                <a:defRPr/>
              </a:pPr>
              <a:t>‹#›</a:t>
            </a:fld>
            <a:endParaRPr lang="en-US"/>
          </a:p>
        </p:txBody>
      </p:sp>
    </p:spTree>
    <p:extLst>
      <p:ext uri="{BB962C8B-B14F-4D97-AF65-F5344CB8AC3E}">
        <p14:creationId xmlns:p14="http://schemas.microsoft.com/office/powerpoint/2010/main" val="4233493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409ABC-C3C6-4301-A313-C1EDCC3AD609}"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FC3676-73AA-41B7-B3A7-892EC754B3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0503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601791-C507-4747-82C5-ABAC09FB4B27}"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550A4F-D5D9-4DE0-A711-3F22D8BF0C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0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D50D74-163A-4AD9-A70D-551C47CD9F1F}" type="slidenum">
              <a:rPr lang="en-US"/>
              <a:pPr>
                <a:defRPr/>
              </a:pPr>
              <a:t>‹#›</a:t>
            </a:fld>
            <a:endParaRPr lang="en-US"/>
          </a:p>
        </p:txBody>
      </p:sp>
    </p:spTree>
    <p:extLst>
      <p:ext uri="{BB962C8B-B14F-4D97-AF65-F5344CB8AC3E}">
        <p14:creationId xmlns:p14="http://schemas.microsoft.com/office/powerpoint/2010/main" val="381531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F1260F-B301-4FB2-9B8B-1DF3D5C1BAFD}"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9933C-5F9C-4E3C-9C4D-79159BA083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891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B7D872-BB76-4FAA-BEFC-15038943E5F8}" type="datetimeFigureOut">
              <a:rPr lang="en-US">
                <a:solidFill>
                  <a:prstClr val="black">
                    <a:tint val="75000"/>
                  </a:prstClr>
                </a:solidFill>
              </a:rPr>
              <a:pPr>
                <a:defRPr/>
              </a:pPr>
              <a:t>2/25/2017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ADB3CC-A340-4A51-8257-AE172D5D53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868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B516FD-9203-40EB-9420-41C85A1D74AA}" type="datetimeFigureOut">
              <a:rPr lang="en-US">
                <a:solidFill>
                  <a:prstClr val="black">
                    <a:tint val="75000"/>
                  </a:prstClr>
                </a:solidFill>
              </a:rPr>
              <a:pPr>
                <a:defRPr/>
              </a:pPr>
              <a:t>2/25/2017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4770A5C-544A-40CB-8F34-354A462EDF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4264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AE6049-9CDF-45DF-947C-08019C253202}" type="datetimeFigureOut">
              <a:rPr lang="en-US">
                <a:solidFill>
                  <a:prstClr val="black">
                    <a:tint val="75000"/>
                  </a:prstClr>
                </a:solidFill>
              </a:rPr>
              <a:pPr>
                <a:defRPr/>
              </a:pPr>
              <a:t>2/25/2017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AA6A28-052F-4DCA-8B9E-D0225B06C8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3308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84AF55-B77D-4B27-8F11-455BEE627120}" type="datetimeFigureOut">
              <a:rPr lang="en-US">
                <a:solidFill>
                  <a:prstClr val="black">
                    <a:tint val="75000"/>
                  </a:prstClr>
                </a:solidFill>
              </a:rPr>
              <a:pPr>
                <a:defRPr/>
              </a:pPr>
              <a:t>2/25/2017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AFDF48-C8C6-44C5-A03E-5DC752DFC4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8597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227BC8-59A3-46D3-A86B-952C2D6EB1A3}" type="datetimeFigureOut">
              <a:rPr lang="en-US">
                <a:solidFill>
                  <a:prstClr val="black">
                    <a:tint val="75000"/>
                  </a:prstClr>
                </a:solidFill>
              </a:rPr>
              <a:pPr>
                <a:defRPr/>
              </a:pPr>
              <a:t>2/25/2017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ECF65F-E4CE-4F8A-86AE-7C9A8601D8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64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1BF92B-F938-47BB-95EF-040F7528213D}" type="datetimeFigureOut">
              <a:rPr lang="en-US">
                <a:solidFill>
                  <a:prstClr val="black">
                    <a:tint val="75000"/>
                  </a:prstClr>
                </a:solidFill>
              </a:rPr>
              <a:pPr>
                <a:defRPr/>
              </a:pPr>
              <a:t>2/25/2017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331317-2B48-4D5E-85B1-CFE71C52D0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547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7BCA27-D109-44E8-B410-7E1236DED3BE}"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E32169-DBC9-4672-B1AA-DAD5DF2B50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8925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B7BFDA-8293-4A9F-B7CC-C9144DAD1AA1}"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9DF56E-8AD0-4017-A33B-DCDC11806D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6309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E4465C8B-CDFF-4427-98ED-E18E22513C58}"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9D4ABD-CB41-44BA-A76B-A1E0643EE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631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467720-BEA3-4304-B7FF-F34E5B71B539}" type="slidenum">
              <a:rPr lang="en-US"/>
              <a:pPr>
                <a:defRPr/>
              </a:pPr>
              <a:t>‹#›</a:t>
            </a:fld>
            <a:endParaRPr lang="en-US"/>
          </a:p>
        </p:txBody>
      </p:sp>
    </p:spTree>
    <p:extLst>
      <p:ext uri="{BB962C8B-B14F-4D97-AF65-F5344CB8AC3E}">
        <p14:creationId xmlns:p14="http://schemas.microsoft.com/office/powerpoint/2010/main" val="2370732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723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081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653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8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407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787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02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67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72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9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p:txBody>
          <a:bodyPr/>
          <a:lstStyle>
            <a:lvl1pPr>
              <a:defRPr/>
            </a:lvl1pPr>
          </a:lstStyle>
          <a:p>
            <a:pPr>
              <a:defRPr/>
            </a:pPr>
            <a:endParaRPr lang="en-US"/>
          </a:p>
        </p:txBody>
      </p:sp>
      <p:sp>
        <p:nvSpPr>
          <p:cNvPr id="3" name="Footer Placeholder 12"/>
          <p:cNvSpPr>
            <a:spLocks noGrp="1"/>
          </p:cNvSpPr>
          <p:nvPr>
            <p:ph type="ftr" sz="quarter" idx="11"/>
          </p:nvPr>
        </p:nvSpPr>
        <p:spPr/>
        <p:txBody>
          <a:bodyPr/>
          <a:lstStyle>
            <a:lvl1pPr>
              <a:defRPr sz="1800" b="1" i="1">
                <a:solidFill>
                  <a:srgbClr val="0000CC"/>
                </a:solidFill>
              </a:defRPr>
            </a:lvl1pPr>
          </a:lstStyle>
          <a:p>
            <a:pPr>
              <a:defRPr/>
            </a:pPr>
            <a:r>
              <a:rPr lang="en-US"/>
              <a:t>Birth by the Numbers</a:t>
            </a:r>
          </a:p>
        </p:txBody>
      </p:sp>
      <p:sp>
        <p:nvSpPr>
          <p:cNvPr id="4" name="Slide Number Placeholder 13"/>
          <p:cNvSpPr>
            <a:spLocks noGrp="1"/>
          </p:cNvSpPr>
          <p:nvPr>
            <p:ph type="sldNum" sz="quarter" idx="12"/>
          </p:nvPr>
        </p:nvSpPr>
        <p:spPr/>
        <p:txBody>
          <a:bodyPr/>
          <a:lstStyle>
            <a:lvl1pPr>
              <a:defRPr/>
            </a:lvl1pPr>
          </a:lstStyle>
          <a:p>
            <a:pPr>
              <a:defRPr/>
            </a:pPr>
            <a:fld id="{B8555132-8AA2-4645-AAEA-23EA6D821792}" type="slidenum">
              <a:rPr lang="en-US"/>
              <a:pPr>
                <a:defRPr/>
              </a:pPr>
              <a:t>‹#›</a:t>
            </a:fld>
            <a:endParaRPr lang="en-US"/>
          </a:p>
        </p:txBody>
      </p:sp>
    </p:spTree>
    <p:extLst>
      <p:ext uri="{BB962C8B-B14F-4D97-AF65-F5344CB8AC3E}">
        <p14:creationId xmlns:p14="http://schemas.microsoft.com/office/powerpoint/2010/main" val="2383148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30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18422207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42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80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149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41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37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3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301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36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BB63D3-E8DB-4598-ACBB-C95D7B2AE7A8}" type="slidenum">
              <a:rPr lang="en-US"/>
              <a:pPr>
                <a:defRPr/>
              </a:pPr>
              <a:t>‹#›</a:t>
            </a:fld>
            <a:endParaRPr lang="en-US"/>
          </a:p>
        </p:txBody>
      </p:sp>
    </p:spTree>
    <p:extLst>
      <p:ext uri="{BB962C8B-B14F-4D97-AF65-F5344CB8AC3E}">
        <p14:creationId xmlns:p14="http://schemas.microsoft.com/office/powerpoint/2010/main" val="216471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69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64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2/25/2017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9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38EBB-F87D-4351-B429-13FBB932B4C8}" type="slidenum">
              <a:rPr lang="en-US"/>
              <a:pPr>
                <a:defRPr/>
              </a:pPr>
              <a:t>‹#›</a:t>
            </a:fld>
            <a:endParaRPr lang="en-US"/>
          </a:p>
        </p:txBody>
      </p:sp>
    </p:spTree>
    <p:extLst>
      <p:ext uri="{BB962C8B-B14F-4D97-AF65-F5344CB8AC3E}">
        <p14:creationId xmlns:p14="http://schemas.microsoft.com/office/powerpoint/2010/main" val="174374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A1712D9-5047-476F-9ACC-413A440613D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13" r:id="rId1"/>
    <p:sldLayoutId id="2147484037" r:id="rId2"/>
    <p:sldLayoutId id="2147484014" r:id="rId3"/>
    <p:sldLayoutId id="2147484015" r:id="rId4"/>
    <p:sldLayoutId id="2147484016" r:id="rId5"/>
    <p:sldLayoutId id="2147484017" r:id="rId6"/>
    <p:sldLayoutId id="2147484038" r:id="rId7"/>
    <p:sldLayoutId id="2147484018" r:id="rId8"/>
    <p:sldLayoutId id="2147484019" r:id="rId9"/>
    <p:sldLayoutId id="2147484020" r:id="rId10"/>
    <p:sldLayoutId id="2147484021" r:id="rId11"/>
    <p:sldLayoutId id="2147484022" r:id="rId12"/>
    <p:sldLayoutId id="2147484023" r:id="rId13"/>
    <p:sldLayoutId id="2147484025" r:id="rId14"/>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137D11-4A5B-4AE6-B2D0-39AB3060FD83}" type="datetimeFigureOut">
              <a:rPr lang="en-US"/>
              <a:pPr>
                <a:defRPr/>
              </a:pPr>
              <a:t>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324600" y="6324600"/>
            <a:ext cx="2667000" cy="273050"/>
          </a:xfrm>
          <a:prstGeom prst="rect">
            <a:avLst/>
          </a:prstGeom>
        </p:spPr>
        <p:txBody>
          <a:bodyPr vert="horz" lIns="91440" tIns="45720" rIns="91440" bIns="45720" rtlCol="0" anchor="ctr"/>
          <a:lstStyle>
            <a:lvl1pPr algn="r">
              <a:defRPr sz="1600" b="1" i="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792951-5249-4D55-B6D4-52FDAEB02076}" type="datetimeFigureOut">
              <a:rPr lang="en-US"/>
              <a:pPr>
                <a:defRPr/>
              </a:pPr>
              <a:t>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248400" y="6324600"/>
            <a:ext cx="2743200" cy="349250"/>
          </a:xfrm>
          <a:prstGeom prst="rect">
            <a:avLst/>
          </a:prstGeom>
        </p:spPr>
        <p:txBody>
          <a:bodyPr vert="horz" lIns="91440" tIns="45720" rIns="91440" bIns="45720" rtlCol="0" anchor="ctr"/>
          <a:lstStyle>
            <a:lvl1pPr algn="r">
              <a:defRPr sz="1800" b="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6E6509E-39AF-43A2-93C5-1A9C8121F016}" type="datetimeFigureOut">
              <a:rPr lang="en-US"/>
              <a:pPr>
                <a:defRPr/>
              </a:pPr>
              <a:t>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2799E6-BF65-4AF0-B796-4D6ABD0028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54013AB-5298-4F33-A6AC-6BB32160F283}" type="datetimeFigureOut">
              <a:rPr lang="en-US">
                <a:solidFill>
                  <a:prstClr val="black">
                    <a:tint val="75000"/>
                  </a:prstClr>
                </a:solidFill>
              </a:rPr>
              <a:pPr>
                <a:defRPr/>
              </a:pPr>
              <a:t>2/25/2017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D9DBED3-BCA0-4BA2-BCC3-ED723A09CC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690764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B4CBAC-DFA4-4B11-A040-CFE8E5A55A60}" type="datetimeFigureOut">
              <a:rPr lang="en-US" smtClean="0">
                <a:solidFill>
                  <a:prstClr val="black">
                    <a:tint val="75000"/>
                  </a:prstClr>
                </a:solidFill>
                <a:latin typeface="Calibri"/>
              </a:rPr>
              <a:pPr fontAlgn="auto">
                <a:spcBef>
                  <a:spcPts val="0"/>
                </a:spcBef>
                <a:spcAft>
                  <a:spcPts val="0"/>
                </a:spcAft>
              </a:pPr>
              <a:t>2/25/2017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9AC530-829A-48D6-AB6C-08E21D8434B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84518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CD7DBC-6AC6-41AF-99F5-D02EE9022017}" type="datetimeFigureOut">
              <a:rPr lang="en-US" smtClean="0">
                <a:solidFill>
                  <a:prstClr val="black">
                    <a:tint val="75000"/>
                  </a:prstClr>
                </a:solidFill>
                <a:latin typeface="Calibri"/>
              </a:rPr>
              <a:pPr fontAlgn="auto">
                <a:spcBef>
                  <a:spcPts val="0"/>
                </a:spcBef>
                <a:spcAft>
                  <a:spcPts val="0"/>
                </a:spcAft>
              </a:pPr>
              <a:t>2/25/2017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9A25DF-408E-4A48-BEC6-079DCC3C20B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5821894"/>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9.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hyperlink" Target="http://hcupnet.ahrq.gov/" TargetMode="Externa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http://hcupnet.ahrq.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283368"/>
            <a:ext cx="8305800" cy="6223794"/>
          </a:xfrm>
          <a:prstGeom prst="rect">
            <a:avLst/>
          </a:prstGeom>
          <a:solidFill>
            <a:schemeClr val="tx1"/>
          </a:solidFill>
          <a:ln w="9525">
            <a:solidFill>
              <a:srgbClr val="000000"/>
            </a:solidFill>
            <a:miter lim="800000"/>
            <a:headEnd/>
            <a:tailEnd/>
          </a:ln>
        </p:spPr>
        <p:txBody>
          <a:bodyPr anchor="ctr"/>
          <a:lstStyle/>
          <a:p>
            <a:pPr algn="ctr"/>
            <a:r>
              <a:rPr lang="en-US" sz="5400" b="1" i="1" dirty="0">
                <a:solidFill>
                  <a:schemeClr val="bg2"/>
                </a:solidFill>
                <a:latin typeface="Calibri" panose="020F0502020204030204" pitchFamily="34" charset="0"/>
              </a:rPr>
              <a:t>Birth By the </a:t>
            </a:r>
            <a:r>
              <a:rPr lang="en-US" sz="5400" b="1" i="1" dirty="0" smtClean="0">
                <a:solidFill>
                  <a:schemeClr val="bg2"/>
                </a:solidFill>
                <a:latin typeface="Calibri" panose="020F0502020204030204" pitchFamily="34" charset="0"/>
              </a:rPr>
              <a:t>Numbers 2017</a:t>
            </a:r>
          </a:p>
          <a:p>
            <a:pPr algn="ctr"/>
            <a:endParaRPr lang="en-US" sz="4800" b="1" i="1" dirty="0" smtClean="0">
              <a:solidFill>
                <a:srgbClr val="C00000"/>
              </a:solidFill>
              <a:latin typeface="Calibri" panose="020F0502020204030204" pitchFamily="34" charset="0"/>
            </a:endParaRPr>
          </a:p>
          <a:p>
            <a:pPr algn="ctr"/>
            <a:r>
              <a:rPr lang="en-US" sz="4800" b="1" i="1" dirty="0" smtClean="0">
                <a:solidFill>
                  <a:srgbClr val="C00000"/>
                </a:solidFill>
                <a:latin typeface="Calibri" panose="020F0502020204030204" pitchFamily="34" charset="0"/>
              </a:rPr>
              <a:t>Is </a:t>
            </a:r>
            <a:r>
              <a:rPr lang="en-US" sz="4800" b="1" i="1" dirty="0" smtClean="0">
                <a:solidFill>
                  <a:srgbClr val="C00000"/>
                </a:solidFill>
                <a:latin typeface="Calibri" panose="020F0502020204030204" pitchFamily="34" charset="0"/>
              </a:rPr>
              <a:t>there a </a:t>
            </a:r>
            <a:r>
              <a:rPr lang="en-US" sz="4800" b="1" i="1" dirty="0" smtClean="0">
                <a:solidFill>
                  <a:srgbClr val="C00000"/>
                </a:solidFill>
                <a:latin typeface="Calibri" panose="020F0502020204030204" pitchFamily="34" charset="0"/>
              </a:rPr>
              <a:t>problem in the U.S.?</a:t>
            </a:r>
            <a:endParaRPr lang="en-US" sz="4800" b="1" i="1" dirty="0" smtClean="0">
              <a:solidFill>
                <a:srgbClr val="C00000"/>
              </a:solidFill>
              <a:latin typeface="Calibri" panose="020F0502020204030204" pitchFamily="34" charset="0"/>
            </a:endParaRPr>
          </a:p>
          <a:p>
            <a:pPr algn="ctr"/>
            <a:endParaRPr lang="en-US" sz="4400" b="1" i="1" dirty="0" smtClean="0">
              <a:solidFill>
                <a:schemeClr val="bg2"/>
              </a:solidFill>
              <a:latin typeface="Calibri" panose="020F0502020204030204" pitchFamily="34" charset="0"/>
            </a:endParaRPr>
          </a:p>
          <a:p>
            <a:pPr algn="ctr"/>
            <a:r>
              <a:rPr lang="en-US" sz="3200" b="1" i="1" dirty="0" smtClean="0">
                <a:solidFill>
                  <a:schemeClr val="bg2"/>
                </a:solidFill>
                <a:latin typeface="Calibri" panose="020F0502020204030204" pitchFamily="34" charset="0"/>
              </a:rPr>
              <a:t>Gene Declercq, PhD</a:t>
            </a:r>
          </a:p>
          <a:p>
            <a:pPr algn="ctr"/>
            <a:r>
              <a:rPr lang="en-US" sz="3200" b="1" i="1" dirty="0" smtClean="0">
                <a:solidFill>
                  <a:srgbClr val="C00000"/>
                </a:solidFill>
                <a:latin typeface="Calibri" panose="020F0502020204030204" pitchFamily="34" charset="0"/>
              </a:rPr>
              <a:t>www.birthbythenumbers.org</a:t>
            </a:r>
            <a:r>
              <a:rPr lang="en-US" sz="3200" b="1" i="1" dirty="0" smtClean="0">
                <a:solidFill>
                  <a:schemeClr val="bg2"/>
                </a:solidFill>
                <a:latin typeface="Calibri" panose="020F0502020204030204" pitchFamily="34" charset="0"/>
              </a:rPr>
              <a:t> </a:t>
            </a:r>
          </a:p>
          <a:p>
            <a:pPr algn="ctr"/>
            <a:endParaRPr lang="en-US" sz="3200" b="1" i="1" dirty="0">
              <a:solidFill>
                <a:schemeClr val="bg2"/>
              </a:solidFill>
              <a:latin typeface="Calibri" panose="020F0502020204030204" pitchFamily="34" charset="0"/>
            </a:endParaRPr>
          </a:p>
          <a:p>
            <a:pPr algn="ctr"/>
            <a:r>
              <a:rPr lang="en-US" sz="3200" b="1" i="1" dirty="0" smtClean="0">
                <a:solidFill>
                  <a:schemeClr val="bg2"/>
                </a:solidFill>
                <a:latin typeface="Calibri" panose="020F0502020204030204" pitchFamily="34" charset="0"/>
              </a:rPr>
              <a:t>With support from: </a:t>
            </a:r>
          </a:p>
          <a:p>
            <a:pPr algn="ctr"/>
            <a:r>
              <a:rPr lang="en-US" sz="3200" b="1" i="1" dirty="0" smtClean="0">
                <a:solidFill>
                  <a:schemeClr val="bg2"/>
                </a:solidFill>
                <a:latin typeface="Calibri" panose="020F0502020204030204" pitchFamily="34" charset="0"/>
              </a:rPr>
              <a:t>The Transforming Birth </a:t>
            </a:r>
            <a:r>
              <a:rPr lang="en-US" sz="3200" b="1" i="1" dirty="0" smtClean="0">
                <a:solidFill>
                  <a:schemeClr val="bg2"/>
                </a:solidFill>
                <a:latin typeface="Calibri" panose="020F0502020204030204" pitchFamily="34" charset="0"/>
              </a:rPr>
              <a:t>Fund</a:t>
            </a:r>
          </a:p>
          <a:p>
            <a:pPr algn="ctr"/>
            <a:r>
              <a:rPr lang="en-US" sz="3200" b="1" i="1" dirty="0" smtClean="0">
                <a:solidFill>
                  <a:srgbClr val="0000FF"/>
                </a:solidFill>
                <a:latin typeface="Calibri" panose="020F0502020204030204" pitchFamily="34" charset="0"/>
              </a:rPr>
              <a:t>Updated as of February, 2017</a:t>
            </a:r>
            <a:endParaRPr lang="en-US" sz="3200" b="1" dirty="0">
              <a:solidFill>
                <a:srgbClr val="0000FF"/>
              </a:solidFill>
              <a:latin typeface="Calibri" panose="020F0502020204030204" pitchFamily="34" charset="0"/>
            </a:endParaRPr>
          </a:p>
        </p:txBody>
      </p:sp>
      <p:sp>
        <p:nvSpPr>
          <p:cNvPr id="29699" name="Text Box 8"/>
          <p:cNvSpPr txBox="1">
            <a:spLocks noChangeArrowheads="1"/>
          </p:cNvSpPr>
          <p:nvPr/>
        </p:nvSpPr>
        <p:spPr bwMode="auto">
          <a:xfrm>
            <a:off x="927100" y="5021263"/>
            <a:ext cx="1503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1200">
              <a:latin typeface="FrizQuadrata BT" pitchFamily="34" charset="0"/>
            </a:endParaRPr>
          </a:p>
        </p:txBody>
      </p:sp>
      <p:sp>
        <p:nvSpPr>
          <p:cNvPr id="29701" name="Rectangle 1"/>
          <p:cNvSpPr>
            <a:spLocks noChangeArrowheads="1"/>
          </p:cNvSpPr>
          <p:nvPr/>
        </p:nvSpPr>
        <p:spPr bwMode="auto">
          <a:xfrm>
            <a:off x="6513966" y="6507162"/>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23900"/>
          </a:xfrm>
          <a:solidFill>
            <a:schemeClr val="tx1"/>
          </a:solidFill>
        </p:spPr>
        <p:txBody>
          <a:bodyPr/>
          <a:lstStyle/>
          <a:p>
            <a:pPr eaLnBrk="1" hangingPunct="1"/>
            <a:r>
              <a:rPr lang="en-US" sz="2800" b="1" dirty="0" smtClean="0">
                <a:solidFill>
                  <a:srgbClr val="000000"/>
                </a:solidFill>
                <a:latin typeface="Calibri" panose="020F0502020204030204" pitchFamily="34" charset="0"/>
              </a:rPr>
              <a:t>Outcomes: Comparative 2015 Neonatal Mortality Rates</a:t>
            </a:r>
          </a:p>
        </p:txBody>
      </p:sp>
      <p:graphicFrame>
        <p:nvGraphicFramePr>
          <p:cNvPr id="24819" name="Group 243"/>
          <p:cNvGraphicFramePr>
            <a:graphicFrameLocks noGrp="1"/>
          </p:cNvGraphicFramePr>
          <p:nvPr>
            <p:ph type="tbl" idx="1"/>
            <p:extLst>
              <p:ext uri="{D42A27DB-BD31-4B8C-83A1-F6EECF244321}">
                <p14:modId xmlns:p14="http://schemas.microsoft.com/office/powerpoint/2010/main" val="1248486025"/>
              </p:ext>
            </p:extLst>
          </p:nvPr>
        </p:nvGraphicFramePr>
        <p:xfrm>
          <a:off x="266700" y="537925"/>
          <a:ext cx="8610600" cy="6109722"/>
        </p:xfrm>
        <a:graphic>
          <a:graphicData uri="http://schemas.openxmlformats.org/drawingml/2006/table">
            <a:tbl>
              <a:tblPr/>
              <a:tblGrid>
                <a:gridCol w="701675"/>
                <a:gridCol w="2200275"/>
                <a:gridCol w="700088"/>
                <a:gridCol w="1804987"/>
                <a:gridCol w="600075"/>
                <a:gridCol w="2603500"/>
              </a:tblGrid>
              <a:tr h="4731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CC"/>
                        </a:solidFill>
                        <a:effectLst/>
                        <a:latin typeface="Arial"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a:t>
                      </a:r>
                      <a:r>
                        <a:rPr kumimoji="0" lang="en-US" sz="1600" b="1" i="0" u="none" strike="noStrike" cap="none" normalizeH="0" baseline="0" dirty="0" smtClean="0">
                          <a:ln>
                            <a:noFill/>
                          </a:ln>
                          <a:solidFill>
                            <a:srgbClr val="0000CC"/>
                          </a:solidFill>
                          <a:effectLst/>
                          <a:latin typeface="Arial" pitchFamily="34" charset="0"/>
                        </a:rPr>
                        <a:t> </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1</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chemeClr val="tx1"/>
                          </a:solidFill>
                          <a:effectLst/>
                          <a:latin typeface="Arial Narrow" panose="020B0606020202030204" pitchFamily="34" charset="0"/>
                        </a:rPr>
                        <a:t>Andorra </a:t>
                      </a:r>
                      <a:r>
                        <a:rPr lang="en-US" sz="2400" b="1" i="0" u="none" strike="noStrike" dirty="0" smtClean="0">
                          <a:solidFill>
                            <a:schemeClr val="tx1"/>
                          </a:solidFill>
                          <a:effectLst/>
                          <a:latin typeface="Arial Narrow" panose="020B0606020202030204" pitchFamily="34" charset="0"/>
                        </a:rPr>
                        <a:t>(1)</a:t>
                      </a:r>
                      <a:endParaRPr lang="en-US" sz="24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Cyprus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29</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United Kingdom</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Bahrain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Czech Republic</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panose="020B0606020202030204" pitchFamily="34" charset="0"/>
                        </a:rPr>
                        <a:t>Canada </a:t>
                      </a:r>
                      <a:r>
                        <a:rPr lang="en-US" sz="2400" b="1" i="0" u="none" strike="noStrike" dirty="0" smtClean="0">
                          <a:solidFill>
                            <a:srgbClr val="000000"/>
                          </a:solidFill>
                          <a:effectLst/>
                          <a:latin typeface="Arial Narrow" panose="020B0606020202030204" pitchFamily="34" charset="0"/>
                        </a:rPr>
                        <a:t>(3)</a:t>
                      </a:r>
                      <a:endParaRPr lang="en-US" sz="2400" b="1" i="0" u="none" strike="noStrike" dirty="0">
                        <a:solidFill>
                          <a:srgbClr val="000000"/>
                        </a:solidFill>
                        <a:effectLst/>
                        <a:latin typeface="Arial Narrow" panose="020B0606020202030204" pitchFamily="34" charset="0"/>
                      </a:endParaRP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Finland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Estonia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Croatia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22011">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Iceland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France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Denmark</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Japan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Germany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Greece</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Luxembourg</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Ireland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Kuwait</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San Marino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Israel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Lithuania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Singapore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Italy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Montenegro</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9</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Slovenia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Monaco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New Zealand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panose="020B0606020202030204" pitchFamily="34" charset="0"/>
                        </a:rPr>
                        <a:t>Australia </a:t>
                      </a:r>
                      <a:r>
                        <a:rPr lang="en-US" sz="2400" b="1" i="0" u="none" strike="noStrike" dirty="0" smtClean="0">
                          <a:solidFill>
                            <a:srgbClr val="000000"/>
                          </a:solidFill>
                          <a:effectLst/>
                          <a:latin typeface="Arial Narrow" panose="020B0606020202030204" pitchFamily="34" charset="0"/>
                        </a:rPr>
                        <a:t>(2)</a:t>
                      </a:r>
                      <a:endParaRPr lang="en-US" sz="24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Netherlands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Poland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Austria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Norway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Spain</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Belarus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Portugal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Switzerland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8837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Belgium</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Republic of Korea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41</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rowSpan="2">
                  <a:txBody>
                    <a:bodyPr/>
                    <a:lstStyle/>
                    <a:p>
                      <a:pPr algn="l" fontAlgn="b"/>
                      <a:r>
                        <a:rPr lang="en-US" sz="2400" b="1" i="0" u="none" strike="noStrike" dirty="0">
                          <a:solidFill>
                            <a:srgbClr val="C00000"/>
                          </a:solidFill>
                          <a:effectLst/>
                          <a:latin typeface="Arial Narrow" panose="020B0606020202030204" pitchFamily="34" charset="0"/>
                        </a:rPr>
                        <a:t>United </a:t>
                      </a:r>
                      <a:r>
                        <a:rPr lang="en-US" sz="2400" b="1" i="0" u="none" strike="noStrike" dirty="0" smtClean="0">
                          <a:solidFill>
                            <a:srgbClr val="C00000"/>
                          </a:solidFill>
                          <a:effectLst/>
                          <a:latin typeface="Arial Narrow" panose="020B0606020202030204" pitchFamily="34" charset="0"/>
                        </a:rPr>
                        <a:t>States (4)</a:t>
                      </a:r>
                      <a:endParaRPr lang="en-US" sz="2400" b="1" i="0" u="none" strike="noStrike" dirty="0">
                        <a:solidFill>
                          <a:srgbClr val="C00000"/>
                        </a:solidFill>
                        <a:effectLst/>
                        <a:latin typeface="Arial Narrow" panose="020B0606020202030204" pitchFamily="34" charset="0"/>
                      </a:endParaRPr>
                    </a:p>
                  </a:txBody>
                  <a:tcPr marL="9525" marR="952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66241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14</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Arial Narrow" panose="020B0606020202030204" pitchFamily="34" charset="0"/>
                        </a:rPr>
                        <a:t>Cuba</a:t>
                      </a:r>
                      <a:endParaRPr lang="en-US" sz="20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28</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Sweden</a:t>
                      </a:r>
                    </a:p>
                  </a:txBody>
                  <a:tcPr marL="9525" marR="9525" marT="9525" marB="0">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vMerge="1">
                  <a:txBody>
                    <a:bodyPr/>
                    <a:lstStyle/>
                    <a:p>
                      <a:pPr algn="l" fontAlgn="b"/>
                      <a:endParaRPr lang="en-US" sz="2000" b="1" i="0" u="none" strike="noStrike" dirty="0">
                        <a:solidFill>
                          <a:srgbClr val="000000"/>
                        </a:solidFill>
                        <a:effectLst/>
                        <a:latin typeface="Arial Narrow" panose="020B0606020202030204" pitchFamily="34" charset="0"/>
                      </a:endParaRP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32885" name="Text Box 127"/>
          <p:cNvSpPr txBox="1">
            <a:spLocks noChangeArrowheads="1"/>
          </p:cNvSpPr>
          <p:nvPr/>
        </p:nvSpPr>
        <p:spPr bwMode="auto">
          <a:xfrm>
            <a:off x="0" y="6562011"/>
            <a:ext cx="368481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a:t>
            </a:r>
            <a:r>
              <a:rPr lang="en-US" sz="1400" dirty="0" smtClean="0">
                <a:solidFill>
                  <a:schemeClr val="bg2"/>
                </a:solidFill>
              </a:rPr>
              <a:t>State of the World’s Children 2016. </a:t>
            </a:r>
            <a:endParaRPr lang="en-US" sz="1000" dirty="0">
              <a:solidFill>
                <a:schemeClr val="bg2"/>
              </a:solidFill>
            </a:endParaRPr>
          </a:p>
        </p:txBody>
      </p:sp>
      <p:sp>
        <p:nvSpPr>
          <p:cNvPr id="32886" name="Rectangle 4"/>
          <p:cNvSpPr>
            <a:spLocks noChangeArrowheads="1"/>
          </p:cNvSpPr>
          <p:nvPr/>
        </p:nvSpPr>
        <p:spPr bwMode="auto">
          <a:xfrm>
            <a:off x="6629400" y="6519862"/>
            <a:ext cx="2514600" cy="338138"/>
          </a:xfrm>
          <a:prstGeom prst="rect">
            <a:avLst/>
          </a:prstGeom>
          <a:solidFill>
            <a:schemeClr val="tx1"/>
          </a:solidFill>
          <a:ln w="9525">
            <a:solidFill>
              <a:schemeClr val="accent1"/>
            </a:solidFill>
            <a:miter lim="800000"/>
            <a:headEnd/>
            <a:tailEnd/>
          </a:ln>
        </p:spPr>
        <p:txBody>
          <a:bodyPr>
            <a:spAutoFit/>
          </a:bodyPr>
          <a:lstStyle/>
          <a:p>
            <a:r>
              <a:rPr lang="en-US" sz="1600" i="1" dirty="0">
                <a:solidFill>
                  <a:srgbClr val="000000"/>
                </a:solidFill>
              </a:rPr>
              <a:t>BirthByTheNumbers.org</a:t>
            </a:r>
            <a:endParaRPr lang="en-US" sz="1600" dirty="0">
              <a:solidFill>
                <a:srgbClr val="000000"/>
              </a:solidFill>
            </a:endParaRPr>
          </a:p>
        </p:txBody>
      </p:sp>
    </p:spTree>
    <p:extLst>
      <p:ext uri="{BB962C8B-B14F-4D97-AF65-F5344CB8AC3E}">
        <p14:creationId xmlns:p14="http://schemas.microsoft.com/office/powerpoint/2010/main" val="30062189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solidFill>
                  <a:srgbClr val="000000"/>
                </a:solidFill>
              </a:rPr>
              <a:t>Outcomes</a:t>
            </a:r>
            <a:endParaRPr lang="en-US" smtClean="0"/>
          </a:p>
        </p:txBody>
      </p:sp>
      <p:sp>
        <p:nvSpPr>
          <p:cNvPr id="34819" name="TextBox 3"/>
          <p:cNvSpPr txBox="1">
            <a:spLocks noChangeArrowheads="1"/>
          </p:cNvSpPr>
          <p:nvPr/>
        </p:nvSpPr>
        <p:spPr bwMode="auto">
          <a:xfrm>
            <a:off x="297543" y="1752600"/>
            <a:ext cx="5029200" cy="30469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t>Total Births in </a:t>
            </a:r>
            <a:r>
              <a:rPr lang="en-US" sz="3200" b="1" dirty="0" smtClean="0"/>
              <a:t>the five </a:t>
            </a:r>
            <a:r>
              <a:rPr lang="en-US" sz="3200" b="1" dirty="0"/>
              <a:t>countries in red background </a:t>
            </a:r>
            <a:r>
              <a:rPr lang="en-US" sz="3200" b="1" dirty="0" smtClean="0"/>
              <a:t>in 2015 </a:t>
            </a:r>
            <a:r>
              <a:rPr lang="en-US" sz="3200" b="1" dirty="0"/>
              <a:t>were </a:t>
            </a:r>
            <a:r>
              <a:rPr lang="en-US" sz="3200" b="1" dirty="0" smtClean="0"/>
              <a:t>11,442 </a:t>
            </a:r>
            <a:r>
              <a:rPr lang="en-US" sz="3200" b="1" dirty="0"/>
              <a:t>o</a:t>
            </a:r>
            <a:r>
              <a:rPr lang="en-US" sz="3200" b="1" dirty="0" smtClean="0"/>
              <a:t>r comparable to </a:t>
            </a:r>
            <a:r>
              <a:rPr lang="en-US" sz="3200" b="1" dirty="0"/>
              <a:t>the </a:t>
            </a:r>
            <a:r>
              <a:rPr lang="en-US" sz="3200" b="1" dirty="0" smtClean="0"/>
              <a:t>11,311 in North Dakota </a:t>
            </a:r>
            <a:r>
              <a:rPr lang="en-US" sz="3200" b="1" dirty="0"/>
              <a:t>in </a:t>
            </a:r>
            <a:r>
              <a:rPr lang="en-US" sz="3200" b="1" dirty="0" smtClean="0"/>
              <a:t>2015</a:t>
            </a:r>
            <a:endParaRPr lang="en-US" sz="3200" b="1" dirty="0"/>
          </a:p>
        </p:txBody>
      </p:sp>
      <p:graphicFrame>
        <p:nvGraphicFramePr>
          <p:cNvPr id="32806" name="Group 38"/>
          <p:cNvGraphicFramePr>
            <a:graphicFrameLocks noGrp="1"/>
          </p:cNvGraphicFramePr>
          <p:nvPr>
            <p:extLst>
              <p:ext uri="{D42A27DB-BD31-4B8C-83A1-F6EECF244321}">
                <p14:modId xmlns:p14="http://schemas.microsoft.com/office/powerpoint/2010/main" val="989984163"/>
              </p:ext>
            </p:extLst>
          </p:nvPr>
        </p:nvGraphicFramePr>
        <p:xfrm>
          <a:off x="5486400" y="1697038"/>
          <a:ext cx="3429000" cy="3613306"/>
        </p:xfrm>
        <a:graphic>
          <a:graphicData uri="http://schemas.openxmlformats.org/drawingml/2006/table">
            <a:tbl>
              <a:tblPr/>
              <a:tblGrid>
                <a:gridCol w="2074863"/>
                <a:gridCol w="1354137"/>
              </a:tblGrid>
              <a:tr h="822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Country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2014-15 Births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Andorra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639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Iceland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4,129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Luxembourg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6,115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San Marino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296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Monaco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263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TOTAL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rPr>
                        <a:t>11,442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bl>
          </a:graphicData>
        </a:graphic>
      </p:graphicFrame>
      <p:sp>
        <p:nvSpPr>
          <p:cNvPr id="34852" name="Rectangle 4"/>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What’s a Fair Comparison with the US?</a:t>
            </a:r>
          </a:p>
        </p:txBody>
      </p:sp>
      <p:sp>
        <p:nvSpPr>
          <p:cNvPr id="5" name="Content Placeholder 4"/>
          <p:cNvSpPr>
            <a:spLocks noGrp="1"/>
          </p:cNvSpPr>
          <p:nvPr>
            <p:ph idx="1"/>
          </p:nvPr>
        </p:nvSpPr>
        <p:spPr>
          <a:solidFill>
            <a:schemeClr val="tx1"/>
          </a:solidFill>
        </p:spPr>
        <p:txBody>
          <a:bodyPr/>
          <a:lstStyle/>
          <a:p>
            <a:pPr marL="0" indent="0">
              <a:buFontTx/>
              <a:buNone/>
              <a:defRPr/>
            </a:pPr>
            <a:r>
              <a:rPr lang="en-US" b="1" dirty="0" smtClean="0"/>
              <a:t>In the most recent year available (2015):</a:t>
            </a:r>
          </a:p>
          <a:p>
            <a:pPr marL="0" indent="0">
              <a:buFontTx/>
              <a:buNone/>
              <a:defRPr/>
            </a:pPr>
            <a:endParaRPr lang="en-US" b="1" dirty="0" smtClean="0"/>
          </a:p>
          <a:p>
            <a:pPr>
              <a:defRPr/>
            </a:pPr>
            <a:r>
              <a:rPr lang="en-US" dirty="0" smtClean="0"/>
              <a:t>Countries with at least 100,000 births</a:t>
            </a:r>
          </a:p>
          <a:p>
            <a:pPr marL="0" indent="0">
              <a:buFontTx/>
              <a:buNone/>
              <a:defRPr/>
            </a:pPr>
            <a:endParaRPr lang="en-US" dirty="0" smtClean="0"/>
          </a:p>
          <a:p>
            <a:pPr>
              <a:defRPr/>
            </a:pPr>
            <a:r>
              <a:rPr lang="en-US" dirty="0" smtClean="0"/>
              <a:t>Countries with a total per capita annual expenditure on health of at least $2,000 annually in US dollars.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5937" name="Group 97"/>
          <p:cNvGraphicFramePr>
            <a:graphicFrameLocks noGrp="1"/>
          </p:cNvGraphicFramePr>
          <p:nvPr>
            <p:extLst>
              <p:ext uri="{D42A27DB-BD31-4B8C-83A1-F6EECF244321}">
                <p14:modId xmlns:p14="http://schemas.microsoft.com/office/powerpoint/2010/main" val="2869698598"/>
              </p:ext>
            </p:extLst>
          </p:nvPr>
        </p:nvGraphicFramePr>
        <p:xfrm>
          <a:off x="221669" y="26472"/>
          <a:ext cx="8686800" cy="6156960"/>
        </p:xfrm>
        <a:graphic>
          <a:graphicData uri="http://schemas.openxmlformats.org/drawingml/2006/table">
            <a:tbl>
              <a:tblPr/>
              <a:tblGrid>
                <a:gridCol w="3237807"/>
                <a:gridCol w="1950724"/>
                <a:gridCol w="2035662"/>
                <a:gridCol w="1462607"/>
              </a:tblGrid>
              <a:tr h="32067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Defining a Set of Countries to Compare with the U.S.</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0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rPr>
                        <a:t>16 Comparison Countries</a:t>
                      </a:r>
                      <a:r>
                        <a:rPr kumimoji="0" lang="en-US" sz="16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(SOURCE: OECD, Health Data 2015 &amp; State of World’s Children, 2015)</a:t>
                      </a:r>
                      <a:endParaRPr kumimoji="0" lang="en-US" sz="1400" b="0" i="0" u="none" strike="noStrike" cap="none" normalizeH="0" baseline="0" dirty="0" smtClean="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2013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Total Births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(000)</a:t>
                      </a:r>
                      <a:endParaRPr kumimoji="0" lang="en-US" sz="1600" b="1" i="0" u="none" strike="noStrike" cap="none" normalizeH="0" baseline="0" dirty="0" smtClean="0">
                        <a:ln>
                          <a:noFill/>
                        </a:ln>
                        <a:solidFill>
                          <a:srgbClr val="000000"/>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2013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Total exp. health – PC, US$ PPP</a:t>
                      </a:r>
                      <a:endParaRPr kumimoji="0" lang="en-US" sz="1600" b="1" i="0" u="none" strike="noStrike" cap="none" normalizeH="0" baseline="0" dirty="0" smtClean="0">
                        <a:ln>
                          <a:noFill/>
                        </a:ln>
                        <a:solidFill>
                          <a:srgbClr val="000000"/>
                        </a:solidFill>
                        <a:effectLst/>
                        <a:latin typeface="Arial" charset="0"/>
                        <a:ea typeface="MS Mincho" pitchFamily="49" charset="-128"/>
                        <a:cs typeface="Times New Roman" pitchFamily="18"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2013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  Births by Cesarean</a:t>
                      </a:r>
                      <a:endParaRPr kumimoji="0" lang="en-US" sz="1600" b="0" i="0" u="none" strike="noStrike" cap="none" normalizeH="0" baseline="0" dirty="0" smtClean="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Australia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308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j-lt"/>
                          <a:cs typeface="Arial" charset="0"/>
                        </a:rPr>
                        <a:t>           *3,866</a:t>
                      </a:r>
                      <a:endParaRPr kumimoji="0" lang="en-US" sz="1400" b="1" i="0" u="none" strike="noStrike" cap="none" normalizeH="0" baseline="0" dirty="0" smtClean="0">
                        <a:ln>
                          <a:noFill/>
                        </a:ln>
                        <a:solidFill>
                          <a:schemeClr val="bg1"/>
                        </a:solidFill>
                        <a:effectLst/>
                        <a:latin typeface="+mj-lt"/>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*31.2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Belgium</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129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4,256</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*19.7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Canada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396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800" b="1" i="0" u="none" strike="noStrike" baseline="30000" dirty="0" smtClean="0">
                          <a:solidFill>
                            <a:schemeClr val="bg1"/>
                          </a:solidFill>
                          <a:effectLst/>
                          <a:latin typeface="+mj-lt"/>
                        </a:rPr>
                        <a:t>#</a:t>
                      </a:r>
                      <a:r>
                        <a:rPr lang="en-US" sz="1400" b="1" i="0" u="none" strike="noStrike" dirty="0" smtClean="0">
                          <a:solidFill>
                            <a:schemeClr val="bg1"/>
                          </a:solidFill>
                          <a:effectLst/>
                          <a:latin typeface="+mj-lt"/>
                        </a:rPr>
                        <a:t>4,429</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*26.1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Czech Republic</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118</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2,040</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23.3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France</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792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4,124</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20.2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Germany</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702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kern="1200" baseline="30000" dirty="0" smtClean="0">
                          <a:solidFill>
                            <a:schemeClr val="bg1"/>
                          </a:solidFill>
                          <a:effectLst/>
                          <a:latin typeface="+mn-lt"/>
                          <a:ea typeface="+mn-ea"/>
                          <a:cs typeface="+mn-cs"/>
                        </a:rPr>
                        <a:t>#</a:t>
                      </a:r>
                      <a:r>
                        <a:rPr lang="en-US" sz="1400" b="1" i="0" u="none" strike="noStrike" dirty="0" smtClean="0">
                          <a:solidFill>
                            <a:schemeClr val="bg1"/>
                          </a:solidFill>
                          <a:effectLst/>
                          <a:latin typeface="+mj-lt"/>
                        </a:rPr>
                        <a:t>5,002</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31.4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Greece</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108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2,366</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NA</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Israel</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157</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2,428</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19.9</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Italy</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560</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kern="1200" baseline="30000" dirty="0" smtClean="0">
                          <a:solidFill>
                            <a:schemeClr val="bg1"/>
                          </a:solidFill>
                          <a:effectLst/>
                          <a:latin typeface="+mn-lt"/>
                          <a:ea typeface="+mn-ea"/>
                          <a:cs typeface="+mn-cs"/>
                        </a:rPr>
                        <a:t>#</a:t>
                      </a:r>
                      <a:r>
                        <a:rPr lang="en-US" sz="1400" b="1" i="0" u="none" strike="noStrike" dirty="0" smtClean="0">
                          <a:solidFill>
                            <a:schemeClr val="bg1"/>
                          </a:solidFill>
                          <a:effectLst/>
                          <a:latin typeface="+mj-lt"/>
                        </a:rPr>
                        <a:t>3,126</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37.7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Japan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1,062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kern="1200" baseline="30000" dirty="0" smtClean="0">
                          <a:solidFill>
                            <a:schemeClr val="bg1"/>
                          </a:solidFill>
                          <a:effectLst/>
                          <a:latin typeface="+mn-lt"/>
                          <a:ea typeface="+mn-ea"/>
                          <a:cs typeface="+mn-cs"/>
                        </a:rPr>
                        <a:t>#</a:t>
                      </a:r>
                      <a:r>
                        <a:rPr lang="en-US" sz="1400" b="1" i="0" u="none" strike="noStrike" dirty="0" smtClean="0">
                          <a:solidFill>
                            <a:schemeClr val="bg1"/>
                          </a:solidFill>
                          <a:effectLst/>
                          <a:latin typeface="+mj-lt"/>
                        </a:rPr>
                        <a:t>3,768</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18.0</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Korea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472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kern="1200" baseline="30000" dirty="0" smtClean="0">
                          <a:solidFill>
                            <a:schemeClr val="bg1"/>
                          </a:solidFill>
                          <a:effectLst/>
                          <a:latin typeface="+mn-lt"/>
                          <a:ea typeface="+mn-ea"/>
                          <a:cs typeface="+mn-cs"/>
                        </a:rPr>
                        <a:t>#</a:t>
                      </a:r>
                      <a:r>
                        <a:rPr lang="en-US" sz="1400" b="1" i="0" u="none" strike="noStrike" dirty="0" smtClean="0">
                          <a:solidFill>
                            <a:schemeClr val="bg1"/>
                          </a:solidFill>
                          <a:effectLst/>
                          <a:latin typeface="+mj-lt"/>
                        </a:rPr>
                        <a:t>2,440</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34.6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Netherlands</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179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kern="1200" baseline="30000" dirty="0" smtClean="0">
                          <a:solidFill>
                            <a:schemeClr val="bg1"/>
                          </a:solidFill>
                          <a:effectLst/>
                          <a:latin typeface="+mn-lt"/>
                          <a:ea typeface="+mn-ea"/>
                          <a:cs typeface="+mn-cs"/>
                        </a:rPr>
                        <a:t>#</a:t>
                      </a:r>
                      <a:r>
                        <a:rPr lang="en-US" sz="1400" b="1" i="0" u="none" strike="noStrike" dirty="0" smtClean="0">
                          <a:solidFill>
                            <a:schemeClr val="bg1"/>
                          </a:solidFill>
                          <a:effectLst/>
                          <a:latin typeface="+mj-lt"/>
                        </a:rPr>
                        <a:t>5,217</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*15.6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Spain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488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*2,928</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24.9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Sweden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115</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4,904</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16.2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United Kingdom</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770</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3,235</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24.1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United States</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3,954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ctr"/>
                      <a:r>
                        <a:rPr lang="en-US" sz="1400" b="1" i="0" u="none" strike="noStrike" dirty="0" smtClean="0">
                          <a:solidFill>
                            <a:schemeClr val="bg1"/>
                          </a:solidFill>
                          <a:effectLst/>
                          <a:latin typeface="+mj-lt"/>
                        </a:rPr>
                        <a:t>8,713</a:t>
                      </a:r>
                      <a:endParaRPr lang="en-US" sz="1400" b="1" i="0" u="none" strike="noStrike" dirty="0">
                        <a:solidFill>
                          <a:schemeClr val="bg1"/>
                        </a:solidFill>
                        <a:effectLst/>
                        <a:latin typeface="+mj-lt"/>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32.8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6960" name="Rectangle 2"/>
          <p:cNvSpPr>
            <a:spLocks noChangeArrowheads="1"/>
          </p:cNvSpPr>
          <p:nvPr/>
        </p:nvSpPr>
        <p:spPr bwMode="auto">
          <a:xfrm>
            <a:off x="7550150" y="6611938"/>
            <a:ext cx="1555750" cy="246062"/>
          </a:xfrm>
          <a:prstGeom prst="rect">
            <a:avLst/>
          </a:prstGeom>
          <a:solidFill>
            <a:schemeClr val="tx1"/>
          </a:solidFill>
          <a:ln w="9525">
            <a:solidFill>
              <a:schemeClr val="accent1"/>
            </a:solidFill>
            <a:miter lim="800000"/>
            <a:headEnd/>
            <a:tailEnd/>
          </a:ln>
        </p:spPr>
        <p:txBody>
          <a:bodyPr wrap="none">
            <a:spAutoFit/>
          </a:bodyPr>
          <a:lstStyle/>
          <a:p>
            <a:r>
              <a:rPr lang="en-US" sz="1000" i="1">
                <a:solidFill>
                  <a:srgbClr val="000000"/>
                </a:solidFill>
              </a:rPr>
              <a:t>BirthByTheNumbers.org</a:t>
            </a:r>
            <a:endParaRPr lang="en-US" sz="1000">
              <a:solidFill>
                <a:srgbClr val="000000"/>
              </a:solidFill>
            </a:endParaRPr>
          </a:p>
        </p:txBody>
      </p:sp>
      <p:sp>
        <p:nvSpPr>
          <p:cNvPr id="2" name="TextBox 1"/>
          <p:cNvSpPr txBox="1"/>
          <p:nvPr/>
        </p:nvSpPr>
        <p:spPr>
          <a:xfrm>
            <a:off x="457200" y="6488668"/>
            <a:ext cx="1462260" cy="338554"/>
          </a:xfrm>
          <a:prstGeom prst="rect">
            <a:avLst/>
          </a:prstGeom>
          <a:noFill/>
        </p:spPr>
        <p:txBody>
          <a:bodyPr wrap="none" rtlCol="0">
            <a:spAutoFit/>
          </a:bodyPr>
          <a:lstStyle/>
          <a:p>
            <a:r>
              <a:rPr lang="en-US" sz="1600" b="1" dirty="0" smtClean="0">
                <a:solidFill>
                  <a:schemeClr val="bg1"/>
                </a:solidFill>
              </a:rPr>
              <a:t>* 2012  #2014</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5707696"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07696" y="76200"/>
            <a:ext cx="3055304" cy="2585323"/>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IOM chose 16 peer countries. 13 are same as the one’s we’ve used. They use 4 countries (Denmark, Finland, Portugal, Switzerland) that have &lt;100,000 births. We include Belgium, Czech Republic, Greece</a:t>
            </a:r>
            <a:r>
              <a:rPr lang="en-US" dirty="0">
                <a:solidFill>
                  <a:schemeClr val="bg1"/>
                </a:solidFill>
              </a:rPr>
              <a:t> </a:t>
            </a:r>
            <a:r>
              <a:rPr lang="en-US" dirty="0" smtClean="0">
                <a:solidFill>
                  <a:schemeClr val="bg1"/>
                </a:solidFill>
              </a:rPr>
              <a:t>and Israel</a:t>
            </a:r>
            <a:endParaRPr lang="en-US" dirty="0">
              <a:solidFill>
                <a:schemeClr val="bg1"/>
              </a:solidFill>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046" y="2938521"/>
            <a:ext cx="3917265" cy="320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54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19200"/>
          </a:xfrm>
          <a:solidFill>
            <a:schemeClr val="tx1"/>
          </a:solidFill>
        </p:spPr>
        <p:txBody>
          <a:bodyPr/>
          <a:lstStyle/>
          <a:p>
            <a:pPr eaLnBrk="1" hangingPunct="1"/>
            <a:r>
              <a:rPr lang="en-US" sz="4000" b="1" smtClean="0">
                <a:solidFill>
                  <a:srgbClr val="000000"/>
                </a:solidFill>
              </a:rPr>
              <a:t>How is the U.S. doing relative to comparison countries?</a:t>
            </a:r>
          </a:p>
        </p:txBody>
      </p:sp>
      <p:graphicFrame>
        <p:nvGraphicFramePr>
          <p:cNvPr id="504845" name="Group 13"/>
          <p:cNvGraphicFramePr>
            <a:graphicFrameLocks noGrp="1"/>
          </p:cNvGraphicFramePr>
          <p:nvPr>
            <p:ph type="tbl" idx="1"/>
          </p:nvPr>
        </p:nvGraphicFramePr>
        <p:xfrm>
          <a:off x="228600" y="1371600"/>
          <a:ext cx="8686800" cy="4773613"/>
        </p:xfrm>
        <a:graphic>
          <a:graphicData uri="http://schemas.openxmlformats.org/drawingml/2006/table">
            <a:tbl>
              <a:tblPr/>
              <a:tblGrid>
                <a:gridCol w="4343400"/>
                <a:gridCol w="4343400"/>
              </a:tblGrid>
              <a:tr h="4773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Arial" charset="0"/>
                        </a:rPr>
                        <a:t>Neonatal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Infant Deaths 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First 27 days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X 1,000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000000"/>
                          </a:solidFill>
                          <a:effectLst/>
                          <a:latin typeface="Arial" charset="0"/>
                        </a:rPr>
                        <a:t>_____________</a:t>
                      </a:r>
                      <a:r>
                        <a:rPr kumimoji="0" lang="en-US" sz="2800" b="0" i="1" u="sng" strike="noStrike" cap="none" normalizeH="0" baseline="0" smtClean="0">
                          <a:ln>
                            <a:noFill/>
                          </a:ln>
                          <a:solidFill>
                            <a:srgbClr val="000000"/>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Live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Births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Arial" charset="0"/>
                        </a:rPr>
                        <a:t>Perinatal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Fetal deaths + deaths in the first week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X 1,000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smtClean="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Live births + fetal deaths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7899" name="Rectangle 3"/>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52400"/>
            <a:ext cx="9144000" cy="990600"/>
          </a:xfrm>
        </p:spPr>
        <p:txBody>
          <a:bodyPr/>
          <a:lstStyle/>
          <a:p>
            <a:pPr eaLnBrk="1" hangingPunct="1"/>
            <a:r>
              <a:rPr lang="en-US" sz="3200" b="1" dirty="0" smtClean="0">
                <a:solidFill>
                  <a:srgbClr val="000000"/>
                </a:solidFill>
              </a:rPr>
              <a:t>Neonatal Mortality Rates </a:t>
            </a:r>
            <a:r>
              <a:rPr lang="en-US" sz="2400" b="1" dirty="0" smtClean="0">
                <a:solidFill>
                  <a:srgbClr val="000000"/>
                </a:solidFill>
              </a:rPr>
              <a:t>(per 1,000 births)</a:t>
            </a:r>
            <a:r>
              <a:rPr lang="en-US" sz="3200" b="1" dirty="0" smtClean="0">
                <a:solidFill>
                  <a:srgbClr val="000000"/>
                </a:solidFill>
              </a:rPr>
              <a:t>, 2014, Industrialized Countries with 100,000+ Births</a:t>
            </a:r>
          </a:p>
        </p:txBody>
      </p:sp>
      <p:graphicFrame>
        <p:nvGraphicFramePr>
          <p:cNvPr id="2" name="Object 2"/>
          <p:cNvGraphicFramePr>
            <a:graphicFrameLocks noGrp="1" noChangeAspect="1"/>
          </p:cNvGraphicFramePr>
          <p:nvPr>
            <p:ph type="chart" idx="4294967295"/>
            <p:extLst/>
          </p:nvPr>
        </p:nvGraphicFramePr>
        <p:xfrm>
          <a:off x="14514" y="1301070"/>
          <a:ext cx="9042400" cy="5530850"/>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4"/>
          <p:cNvSpPr txBox="1">
            <a:spLocks noChangeArrowheads="1"/>
          </p:cNvSpPr>
          <p:nvPr/>
        </p:nvSpPr>
        <p:spPr bwMode="auto">
          <a:xfrm>
            <a:off x="0" y="6505575"/>
            <a:ext cx="6107762"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a:t>
            </a:r>
            <a:r>
              <a:rPr lang="en-US" sz="1400" dirty="0" smtClean="0">
                <a:solidFill>
                  <a:srgbClr val="000000"/>
                </a:solidFill>
              </a:rPr>
              <a:t>2016 </a:t>
            </a:r>
            <a:r>
              <a:rPr lang="en-US" sz="1400" dirty="0">
                <a:solidFill>
                  <a:srgbClr val="000000"/>
                </a:solidFill>
              </a:rPr>
              <a:t>and NCHS, </a:t>
            </a:r>
            <a:r>
              <a:rPr lang="en-US" sz="1400" i="1" dirty="0">
                <a:solidFill>
                  <a:srgbClr val="000000"/>
                </a:solidFill>
              </a:rPr>
              <a:t>Deaths </a:t>
            </a:r>
            <a:r>
              <a:rPr lang="en-US" sz="1400" i="1" dirty="0" smtClean="0">
                <a:solidFill>
                  <a:srgbClr val="000000"/>
                </a:solidFill>
              </a:rPr>
              <a:t>Final Data for 2014</a:t>
            </a:r>
            <a:r>
              <a:rPr lang="en-US" sz="1400" dirty="0" smtClean="0">
                <a:solidFill>
                  <a:srgbClr val="000000"/>
                </a:solidFill>
              </a:rPr>
              <a:t>.</a:t>
            </a:r>
            <a:endParaRPr lang="en-US" sz="1400" dirty="0">
              <a:solidFill>
                <a:srgbClr val="000000"/>
              </a:solidFill>
            </a:endParaRPr>
          </a:p>
        </p:txBody>
      </p:sp>
      <p:sp>
        <p:nvSpPr>
          <p:cNvPr id="38917" name="Rectangle 4"/>
          <p:cNvSpPr>
            <a:spLocks noChangeArrowheads="1"/>
          </p:cNvSpPr>
          <p:nvPr/>
        </p:nvSpPr>
        <p:spPr bwMode="auto">
          <a:xfrm>
            <a:off x="6484938" y="6505575"/>
            <a:ext cx="2659062"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
        <p:nvSpPr>
          <p:cNvPr id="6" name="TextBox 5"/>
          <p:cNvSpPr txBox="1"/>
          <p:nvPr/>
        </p:nvSpPr>
        <p:spPr>
          <a:xfrm>
            <a:off x="5791200" y="5225142"/>
            <a:ext cx="2057400" cy="369332"/>
          </a:xfrm>
          <a:prstGeom prst="rect">
            <a:avLst/>
          </a:prstGeom>
          <a:noFill/>
          <a:ln>
            <a:solidFill>
              <a:srgbClr val="000000"/>
            </a:solidFill>
          </a:ln>
        </p:spPr>
        <p:txBody>
          <a:bodyPr wrap="square" rtlCol="0">
            <a:spAutoFit/>
          </a:bodyPr>
          <a:lstStyle/>
          <a:p>
            <a:r>
              <a:rPr lang="en-US" dirty="0" smtClean="0">
                <a:solidFill>
                  <a:srgbClr val="000000"/>
                </a:solidFill>
              </a:rPr>
              <a:t>*2013; </a:t>
            </a:r>
            <a:r>
              <a:rPr lang="en-US" b="1" baseline="30000" dirty="0" smtClean="0">
                <a:solidFill>
                  <a:srgbClr val="000000"/>
                </a:solidFill>
              </a:rPr>
              <a:t>#</a:t>
            </a:r>
            <a:r>
              <a:rPr lang="en-US" dirty="0" smtClean="0">
                <a:solidFill>
                  <a:srgbClr val="000000"/>
                </a:solidFill>
              </a:rPr>
              <a:t>2012; </a:t>
            </a:r>
            <a:endParaRPr lang="en-US" dirty="0">
              <a:solidFill>
                <a:srgbClr val="000000"/>
              </a:solidFill>
            </a:endParaRPr>
          </a:p>
        </p:txBody>
      </p:sp>
      <p:sp>
        <p:nvSpPr>
          <p:cNvPr id="7" name="TextBox 6"/>
          <p:cNvSpPr txBox="1"/>
          <p:nvPr/>
        </p:nvSpPr>
        <p:spPr>
          <a:xfrm>
            <a:off x="3886200" y="6153932"/>
            <a:ext cx="2813591" cy="369332"/>
          </a:xfrm>
          <a:prstGeom prst="rect">
            <a:avLst/>
          </a:prstGeom>
          <a:solidFill>
            <a:schemeClr val="tx1"/>
          </a:solidFill>
        </p:spPr>
        <p:txBody>
          <a:bodyPr wrap="none" rtlCol="0">
            <a:spAutoFit/>
          </a:bodyPr>
          <a:lstStyle/>
          <a:p>
            <a:r>
              <a:rPr lang="en-US" b="1" dirty="0" smtClean="0">
                <a:solidFill>
                  <a:srgbClr val="000000"/>
                </a:solidFill>
              </a:rPr>
              <a:t>Neonatal Mortality Rate </a:t>
            </a:r>
            <a:endParaRPr lang="en-US" b="1" dirty="0">
              <a:solidFill>
                <a:srgbClr val="000000"/>
              </a:solidFill>
            </a:endParaRPr>
          </a:p>
        </p:txBody>
      </p:sp>
    </p:spTree>
    <p:extLst>
      <p:ext uri="{BB962C8B-B14F-4D97-AF65-F5344CB8AC3E}">
        <p14:creationId xmlns:p14="http://schemas.microsoft.com/office/powerpoint/2010/main" val="6943140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52400"/>
            <a:ext cx="9144000" cy="990600"/>
          </a:xfrm>
        </p:spPr>
        <p:txBody>
          <a:bodyPr/>
          <a:lstStyle/>
          <a:p>
            <a:pPr eaLnBrk="1" hangingPunct="1"/>
            <a:r>
              <a:rPr lang="en-US" sz="3200" b="1" dirty="0" smtClean="0">
                <a:solidFill>
                  <a:srgbClr val="000000"/>
                </a:solidFill>
              </a:rPr>
              <a:t>Neonatal Mortality Rates </a:t>
            </a:r>
            <a:r>
              <a:rPr lang="en-US" sz="2400" b="1" dirty="0" smtClean="0">
                <a:solidFill>
                  <a:srgbClr val="000000"/>
                </a:solidFill>
              </a:rPr>
              <a:t>(per 1,000 births)</a:t>
            </a:r>
            <a:r>
              <a:rPr lang="en-US" sz="3200" b="1" dirty="0" smtClean="0">
                <a:solidFill>
                  <a:srgbClr val="000000"/>
                </a:solidFill>
              </a:rPr>
              <a:t>, 2014, Industrialized Countries with 100,000+ Births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1350131225"/>
              </p:ext>
            </p:extLst>
          </p:nvPr>
        </p:nvGraphicFramePr>
        <p:xfrm>
          <a:off x="14514" y="1301070"/>
          <a:ext cx="9042400" cy="5530850"/>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4"/>
          <p:cNvSpPr txBox="1">
            <a:spLocks noChangeArrowheads="1"/>
          </p:cNvSpPr>
          <p:nvPr/>
        </p:nvSpPr>
        <p:spPr bwMode="auto">
          <a:xfrm>
            <a:off x="0" y="6505575"/>
            <a:ext cx="6107762"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a:t>
            </a:r>
            <a:r>
              <a:rPr lang="en-US" sz="1400" dirty="0" smtClean="0">
                <a:solidFill>
                  <a:srgbClr val="000000"/>
                </a:solidFill>
              </a:rPr>
              <a:t>2016 </a:t>
            </a:r>
            <a:r>
              <a:rPr lang="en-US" sz="1400" dirty="0">
                <a:solidFill>
                  <a:srgbClr val="000000"/>
                </a:solidFill>
              </a:rPr>
              <a:t>and NCHS, </a:t>
            </a:r>
            <a:r>
              <a:rPr lang="en-US" sz="1400" i="1" dirty="0">
                <a:solidFill>
                  <a:srgbClr val="000000"/>
                </a:solidFill>
              </a:rPr>
              <a:t>Deaths </a:t>
            </a:r>
            <a:r>
              <a:rPr lang="en-US" sz="1400" i="1" dirty="0" smtClean="0">
                <a:solidFill>
                  <a:srgbClr val="000000"/>
                </a:solidFill>
              </a:rPr>
              <a:t>Final Data for 2014</a:t>
            </a:r>
            <a:r>
              <a:rPr lang="en-US" sz="1400" dirty="0" smtClean="0">
                <a:solidFill>
                  <a:srgbClr val="000000"/>
                </a:solidFill>
              </a:rPr>
              <a:t>.</a:t>
            </a:r>
            <a:endParaRPr lang="en-US" sz="1400" dirty="0">
              <a:solidFill>
                <a:srgbClr val="000000"/>
              </a:solidFill>
            </a:endParaRPr>
          </a:p>
        </p:txBody>
      </p:sp>
      <p:sp>
        <p:nvSpPr>
          <p:cNvPr id="38917" name="Rectangle 4"/>
          <p:cNvSpPr>
            <a:spLocks noChangeArrowheads="1"/>
          </p:cNvSpPr>
          <p:nvPr/>
        </p:nvSpPr>
        <p:spPr bwMode="auto">
          <a:xfrm>
            <a:off x="6484938" y="6505575"/>
            <a:ext cx="2659062"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
        <p:nvSpPr>
          <p:cNvPr id="6" name="TextBox 5"/>
          <p:cNvSpPr txBox="1"/>
          <p:nvPr/>
        </p:nvSpPr>
        <p:spPr>
          <a:xfrm>
            <a:off x="5791200" y="5225142"/>
            <a:ext cx="2057400" cy="369332"/>
          </a:xfrm>
          <a:prstGeom prst="rect">
            <a:avLst/>
          </a:prstGeom>
          <a:noFill/>
          <a:ln>
            <a:solidFill>
              <a:srgbClr val="000000"/>
            </a:solidFill>
          </a:ln>
        </p:spPr>
        <p:txBody>
          <a:bodyPr wrap="square" rtlCol="0">
            <a:spAutoFit/>
          </a:bodyPr>
          <a:lstStyle/>
          <a:p>
            <a:r>
              <a:rPr lang="en-US" dirty="0" smtClean="0">
                <a:solidFill>
                  <a:srgbClr val="000000"/>
                </a:solidFill>
              </a:rPr>
              <a:t>*2013; </a:t>
            </a:r>
            <a:r>
              <a:rPr lang="en-US" b="1" baseline="30000" dirty="0" smtClean="0">
                <a:solidFill>
                  <a:srgbClr val="000000"/>
                </a:solidFill>
              </a:rPr>
              <a:t>#</a:t>
            </a:r>
            <a:r>
              <a:rPr lang="en-US" dirty="0" smtClean="0">
                <a:solidFill>
                  <a:srgbClr val="000000"/>
                </a:solidFill>
              </a:rPr>
              <a:t>2012; </a:t>
            </a:r>
            <a:endParaRPr lang="en-US" dirty="0">
              <a:solidFill>
                <a:srgbClr val="000000"/>
              </a:solidFill>
            </a:endParaRPr>
          </a:p>
        </p:txBody>
      </p:sp>
      <p:sp>
        <p:nvSpPr>
          <p:cNvPr id="7" name="TextBox 6"/>
          <p:cNvSpPr txBox="1"/>
          <p:nvPr/>
        </p:nvSpPr>
        <p:spPr>
          <a:xfrm>
            <a:off x="3886200" y="6153932"/>
            <a:ext cx="2813591" cy="369332"/>
          </a:xfrm>
          <a:prstGeom prst="rect">
            <a:avLst/>
          </a:prstGeom>
          <a:solidFill>
            <a:schemeClr val="tx1"/>
          </a:solidFill>
        </p:spPr>
        <p:txBody>
          <a:bodyPr wrap="none" rtlCol="0">
            <a:spAutoFit/>
          </a:bodyPr>
          <a:lstStyle/>
          <a:p>
            <a:r>
              <a:rPr lang="en-US" b="1" dirty="0" smtClean="0">
                <a:solidFill>
                  <a:srgbClr val="000000"/>
                </a:solidFill>
              </a:rPr>
              <a:t>Neonatal Mortality Rate </a:t>
            </a:r>
            <a:endParaRPr lang="en-US" b="1" dirty="0">
              <a:solidFill>
                <a:srgbClr val="000000"/>
              </a:solidFill>
            </a:endParaRPr>
          </a:p>
        </p:txBody>
      </p:sp>
    </p:spTree>
    <p:extLst>
      <p:ext uri="{BB962C8B-B14F-4D97-AF65-F5344CB8AC3E}">
        <p14:creationId xmlns:p14="http://schemas.microsoft.com/office/powerpoint/2010/main" val="40452908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3200" b="1" dirty="0">
                <a:solidFill>
                  <a:srgbClr val="000000"/>
                </a:solidFill>
              </a:rPr>
              <a:t>Perinatal Mortality Rates (per 1,000 births), </a:t>
            </a:r>
            <a:r>
              <a:rPr lang="en-US" sz="3200" b="1" dirty="0" smtClean="0">
                <a:solidFill>
                  <a:srgbClr val="000000"/>
                </a:solidFill>
              </a:rPr>
              <a:t>2014, </a:t>
            </a:r>
            <a:r>
              <a:rPr lang="en-US" sz="3200" b="1" dirty="0">
                <a:solidFill>
                  <a:srgbClr val="000000"/>
                </a:solidFill>
              </a:rPr>
              <a:t>Industrialized Countries </a:t>
            </a:r>
            <a:r>
              <a:rPr lang="en-US" sz="3200" b="1" dirty="0" smtClean="0">
                <a:solidFill>
                  <a:srgbClr val="000000"/>
                </a:solidFill>
              </a:rPr>
              <a:t>100,000</a:t>
            </a:r>
            <a:r>
              <a:rPr lang="en-US" sz="3200" b="1" dirty="0">
                <a:solidFill>
                  <a:srgbClr val="000000"/>
                </a:solidFill>
              </a:rPr>
              <a:t>+ Births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879080"/>
              </p:ext>
            </p:extLst>
          </p:nvPr>
        </p:nvGraphicFramePr>
        <p:xfrm>
          <a:off x="228600" y="12192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0" y="6505575"/>
            <a:ext cx="2813591"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a:t>
            </a:r>
            <a:r>
              <a:rPr lang="en-US" sz="1400" dirty="0" smtClean="0">
                <a:solidFill>
                  <a:srgbClr val="000000"/>
                </a:solidFill>
              </a:rPr>
              <a:t>2016</a:t>
            </a:r>
            <a:endParaRPr lang="en-US" sz="1400" dirty="0">
              <a:solidFill>
                <a:srgbClr val="000000"/>
              </a:solidFill>
            </a:endParaRPr>
          </a:p>
        </p:txBody>
      </p:sp>
      <p:sp>
        <p:nvSpPr>
          <p:cNvPr id="6" name="TextBox 5"/>
          <p:cNvSpPr txBox="1"/>
          <p:nvPr/>
        </p:nvSpPr>
        <p:spPr>
          <a:xfrm>
            <a:off x="3276600" y="6197350"/>
            <a:ext cx="2813591" cy="369332"/>
          </a:xfrm>
          <a:prstGeom prst="rect">
            <a:avLst/>
          </a:prstGeom>
          <a:solidFill>
            <a:schemeClr val="tx1"/>
          </a:solidFill>
        </p:spPr>
        <p:txBody>
          <a:bodyPr wrap="none" rtlCol="0">
            <a:spAutoFit/>
          </a:bodyPr>
          <a:lstStyle/>
          <a:p>
            <a:r>
              <a:rPr lang="en-US" b="1" dirty="0" smtClean="0">
                <a:solidFill>
                  <a:srgbClr val="000000"/>
                </a:solidFill>
              </a:rPr>
              <a:t>Perinatal Mortality Rate </a:t>
            </a:r>
            <a:endParaRPr lang="en-US" b="1" dirty="0">
              <a:solidFill>
                <a:srgbClr val="000000"/>
              </a:solidFill>
            </a:endParaRPr>
          </a:p>
        </p:txBody>
      </p:sp>
    </p:spTree>
    <p:extLst>
      <p:ext uri="{BB962C8B-B14F-4D97-AF65-F5344CB8AC3E}">
        <p14:creationId xmlns:p14="http://schemas.microsoft.com/office/powerpoint/2010/main" val="2002999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3200" b="1" dirty="0">
                <a:solidFill>
                  <a:srgbClr val="000000"/>
                </a:solidFill>
              </a:rPr>
              <a:t>Perinatal Mortality Rates (per 1,000 births), </a:t>
            </a:r>
            <a:r>
              <a:rPr lang="en-US" sz="3200" b="1" dirty="0" smtClean="0">
                <a:solidFill>
                  <a:srgbClr val="000000"/>
                </a:solidFill>
              </a:rPr>
              <a:t>2014, </a:t>
            </a:r>
            <a:r>
              <a:rPr lang="en-US" sz="3200" b="1" dirty="0">
                <a:solidFill>
                  <a:srgbClr val="000000"/>
                </a:solidFill>
              </a:rPr>
              <a:t>Industrialized Countries </a:t>
            </a:r>
            <a:r>
              <a:rPr lang="en-US" sz="3200" b="1" dirty="0" smtClean="0">
                <a:solidFill>
                  <a:srgbClr val="000000"/>
                </a:solidFill>
              </a:rPr>
              <a:t>100,000</a:t>
            </a:r>
            <a:r>
              <a:rPr lang="en-US" sz="3200" b="1" dirty="0">
                <a:solidFill>
                  <a:srgbClr val="000000"/>
                </a:solidFill>
              </a:rPr>
              <a:t>+ Births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801361"/>
              </p:ext>
            </p:extLst>
          </p:nvPr>
        </p:nvGraphicFramePr>
        <p:xfrm>
          <a:off x="228600" y="12192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0" y="6505575"/>
            <a:ext cx="2813591"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a:t>
            </a:r>
            <a:r>
              <a:rPr lang="en-US" sz="1400" dirty="0" smtClean="0">
                <a:solidFill>
                  <a:srgbClr val="000000"/>
                </a:solidFill>
              </a:rPr>
              <a:t>2016</a:t>
            </a:r>
            <a:endParaRPr lang="en-US" sz="1400" dirty="0">
              <a:solidFill>
                <a:srgbClr val="000000"/>
              </a:solidFill>
            </a:endParaRPr>
          </a:p>
        </p:txBody>
      </p:sp>
      <p:sp>
        <p:nvSpPr>
          <p:cNvPr id="6" name="TextBox 5"/>
          <p:cNvSpPr txBox="1"/>
          <p:nvPr/>
        </p:nvSpPr>
        <p:spPr>
          <a:xfrm>
            <a:off x="3276600" y="6197350"/>
            <a:ext cx="2813591" cy="369332"/>
          </a:xfrm>
          <a:prstGeom prst="rect">
            <a:avLst/>
          </a:prstGeom>
          <a:solidFill>
            <a:schemeClr val="tx1"/>
          </a:solidFill>
        </p:spPr>
        <p:txBody>
          <a:bodyPr wrap="none" rtlCol="0">
            <a:spAutoFit/>
          </a:bodyPr>
          <a:lstStyle/>
          <a:p>
            <a:r>
              <a:rPr lang="en-US" b="1" dirty="0" smtClean="0">
                <a:solidFill>
                  <a:srgbClr val="000000"/>
                </a:solidFill>
              </a:rPr>
              <a:t>Perinatal Mortality Rate </a:t>
            </a:r>
            <a:endParaRPr lang="en-US" b="1" dirty="0">
              <a:solidFill>
                <a:srgbClr val="000000"/>
              </a:solidFill>
            </a:endParaRPr>
          </a:p>
        </p:txBody>
      </p:sp>
    </p:spTree>
    <p:extLst>
      <p:ext uri="{BB962C8B-B14F-4D97-AF65-F5344CB8AC3E}">
        <p14:creationId xmlns:p14="http://schemas.microsoft.com/office/powerpoint/2010/main" val="4154029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rot="20657892">
            <a:off x="833667" y="1290044"/>
            <a:ext cx="2610010" cy="707886"/>
          </a:xfrm>
          <a:prstGeom prst="rect">
            <a:avLst/>
          </a:prstGeom>
          <a:solidFill>
            <a:schemeClr val="tx1"/>
          </a:solidFill>
          <a:ln>
            <a:solidFill>
              <a:srgbClr val="0000FF"/>
            </a:solidFill>
          </a:ln>
        </p:spPr>
        <p:txBody>
          <a:bodyPr wrap="none">
            <a:spAutoFit/>
          </a:bodyPr>
          <a:lstStyle/>
          <a:p>
            <a:r>
              <a:rPr lang="en-US" sz="4000" b="1" dirty="0">
                <a:solidFill>
                  <a:schemeClr val="bg1">
                    <a:lumMod val="40000"/>
                    <a:lumOff val="60000"/>
                  </a:schemeClr>
                </a:solidFill>
              </a:rPr>
              <a:t>3,977,745 </a:t>
            </a:r>
          </a:p>
        </p:txBody>
      </p:sp>
      <p:sp>
        <p:nvSpPr>
          <p:cNvPr id="4" name="Rectangle 3"/>
          <p:cNvSpPr/>
          <p:nvPr/>
        </p:nvSpPr>
        <p:spPr>
          <a:xfrm>
            <a:off x="3786429" y="1861066"/>
            <a:ext cx="1715919" cy="707886"/>
          </a:xfrm>
          <a:prstGeom prst="rect">
            <a:avLst/>
          </a:prstGeom>
          <a:solidFill>
            <a:srgbClr val="C00000"/>
          </a:solidFill>
          <a:ln>
            <a:solidFill>
              <a:srgbClr val="00B050"/>
            </a:solidFill>
          </a:ln>
        </p:spPr>
        <p:txBody>
          <a:bodyPr wrap="none">
            <a:spAutoFit/>
          </a:bodyPr>
          <a:lstStyle/>
          <a:p>
            <a:pPr lvl="0" algn="r"/>
            <a:r>
              <a:rPr lang="en-US" sz="4000" b="1" i="1" dirty="0" smtClean="0"/>
              <a:t>11,442</a:t>
            </a:r>
            <a:endParaRPr lang="en-US" sz="4000" b="1" i="1" dirty="0"/>
          </a:p>
        </p:txBody>
      </p:sp>
      <p:sp>
        <p:nvSpPr>
          <p:cNvPr id="6" name="Text Box 9"/>
          <p:cNvSpPr txBox="1">
            <a:spLocks noChangeArrowheads="1"/>
          </p:cNvSpPr>
          <p:nvPr/>
        </p:nvSpPr>
        <p:spPr bwMode="auto">
          <a:xfrm>
            <a:off x="2580646" y="3494658"/>
            <a:ext cx="2467342" cy="707886"/>
          </a:xfrm>
          <a:prstGeom prst="rect">
            <a:avLst/>
          </a:prstGeom>
          <a:solidFill>
            <a:schemeClr val="tx1"/>
          </a:solidFill>
          <a:ln w="25400">
            <a:solidFill>
              <a:schemeClr val="bg1">
                <a:lumMod val="50000"/>
              </a:schemeClr>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000000"/>
                </a:solidFill>
              </a:rPr>
              <a:t>1,272,503</a:t>
            </a:r>
            <a:endParaRPr lang="en-US" sz="4000" b="1" dirty="0">
              <a:solidFill>
                <a:srgbClr val="000000"/>
              </a:solidFill>
            </a:endParaRPr>
          </a:p>
        </p:txBody>
      </p:sp>
      <p:sp>
        <p:nvSpPr>
          <p:cNvPr id="8" name="Text Box 7"/>
          <p:cNvSpPr txBox="1">
            <a:spLocks noChangeArrowheads="1"/>
          </p:cNvSpPr>
          <p:nvPr/>
        </p:nvSpPr>
        <p:spPr bwMode="auto">
          <a:xfrm rot="612142">
            <a:off x="4974745" y="5099290"/>
            <a:ext cx="4002533" cy="707886"/>
          </a:xfrm>
          <a:prstGeom prst="rect">
            <a:avLst/>
          </a:prstGeom>
          <a:solidFill>
            <a:schemeClr val="tx1"/>
          </a:solidFill>
          <a:ln w="25400">
            <a:solidFill>
              <a:srgbClr val="00B05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rgbClr val="0000FF"/>
                </a:solidFill>
              </a:rPr>
              <a:t>$62,689,000,000</a:t>
            </a:r>
            <a:endParaRPr lang="en-US" sz="4000" b="1" dirty="0">
              <a:solidFill>
                <a:srgbClr val="0000FF"/>
              </a:solidFill>
            </a:endParaRPr>
          </a:p>
        </p:txBody>
      </p:sp>
      <p:sp>
        <p:nvSpPr>
          <p:cNvPr id="9" name="Rectangle 1"/>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10" name="Oval 9"/>
          <p:cNvSpPr/>
          <p:nvPr/>
        </p:nvSpPr>
        <p:spPr>
          <a:xfrm rot="799970">
            <a:off x="6248400" y="723899"/>
            <a:ext cx="2209800" cy="160020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p:cNvSpPr txBox="1"/>
          <p:nvPr/>
        </p:nvSpPr>
        <p:spPr>
          <a:xfrm rot="792204">
            <a:off x="6442310" y="1113517"/>
            <a:ext cx="1821979" cy="646331"/>
          </a:xfrm>
          <a:prstGeom prst="rect">
            <a:avLst/>
          </a:prstGeom>
          <a:solidFill>
            <a:schemeClr val="tx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smtClean="0">
                <a:solidFill>
                  <a:srgbClr val="C00000"/>
                </a:solidFill>
              </a:rPr>
              <a:t>38,542</a:t>
            </a:r>
            <a:endParaRPr lang="en-US" sz="3600" b="1" dirty="0">
              <a:solidFill>
                <a:srgbClr val="C00000"/>
              </a:solidFill>
            </a:endParaRPr>
          </a:p>
        </p:txBody>
      </p:sp>
      <p:sp>
        <p:nvSpPr>
          <p:cNvPr id="12" name="Oval 11"/>
          <p:cNvSpPr/>
          <p:nvPr/>
        </p:nvSpPr>
        <p:spPr>
          <a:xfrm rot="172532">
            <a:off x="167967" y="4562348"/>
            <a:ext cx="2709052" cy="2229103"/>
          </a:xfrm>
          <a:prstGeom prst="ellipse">
            <a:avLst/>
          </a:prstGeom>
          <a:solidFill>
            <a:srgbClr val="8000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322281">
            <a:off x="259179" y="5273792"/>
            <a:ext cx="2414444" cy="830997"/>
          </a:xfrm>
          <a:prstGeom prst="rect">
            <a:avLst/>
          </a:prstGeom>
          <a:solidFill>
            <a:srgbClr val="800080"/>
          </a:solidFill>
          <a:ln>
            <a:solidFill>
              <a:srgbClr val="800080"/>
            </a:solidFill>
          </a:ln>
        </p:spPr>
        <p:txBody>
          <a:bodyPr wrap="none" rtlCol="0">
            <a:spAutoFit/>
          </a:bodyPr>
          <a:lstStyle/>
          <a:p>
            <a:r>
              <a:rPr lang="en-US" sz="4800" b="1" dirty="0" smtClean="0"/>
              <a:t>$18,570</a:t>
            </a:r>
            <a:endParaRPr lang="en-US" sz="4800" b="1" dirty="0"/>
          </a:p>
        </p:txBody>
      </p:sp>
      <p:sp>
        <p:nvSpPr>
          <p:cNvPr id="14" name="Oval 13"/>
          <p:cNvSpPr/>
          <p:nvPr/>
        </p:nvSpPr>
        <p:spPr>
          <a:xfrm>
            <a:off x="6624968" y="3115300"/>
            <a:ext cx="2282495" cy="847099"/>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96718" y="3202271"/>
            <a:ext cx="1330814" cy="646331"/>
          </a:xfrm>
          <a:prstGeom prst="rect">
            <a:avLst/>
          </a:prstGeom>
          <a:solidFill>
            <a:srgbClr val="0000CC"/>
          </a:solidFill>
        </p:spPr>
        <p:txBody>
          <a:bodyPr wrap="none" rtlCol="0">
            <a:spAutoFit/>
          </a:bodyPr>
          <a:lstStyle/>
          <a:p>
            <a:r>
              <a:rPr lang="en-US" sz="3600" b="1" dirty="0" smtClean="0">
                <a:solidFill>
                  <a:srgbClr val="FFFF00"/>
                </a:solidFill>
                <a:latin typeface="Georgia" panose="02040502050405020303" pitchFamily="18" charset="0"/>
              </a:rPr>
              <a:t>9.2%</a:t>
            </a:r>
            <a:endParaRPr lang="en-US" sz="3600" b="1" dirty="0">
              <a:solidFill>
                <a:srgbClr val="FFFF00"/>
              </a:solidFill>
              <a:latin typeface="Georgia" panose="02040502050405020303" pitchFamily="18" charset="0"/>
            </a:endParaRPr>
          </a:p>
        </p:txBody>
      </p:sp>
    </p:spTree>
    <p:extLst>
      <p:ext uri="{BB962C8B-B14F-4D97-AF65-F5344CB8AC3E}">
        <p14:creationId xmlns:p14="http://schemas.microsoft.com/office/powerpoint/2010/main" val="64830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990600"/>
          </a:xfrm>
          <a:solidFill>
            <a:schemeClr val="tx1"/>
          </a:solidFill>
        </p:spPr>
        <p:txBody>
          <a:bodyPr/>
          <a:lstStyle/>
          <a:p>
            <a:pPr eaLnBrk="1" hangingPunct="1"/>
            <a:r>
              <a:rPr lang="en-US" b="1" smtClean="0">
                <a:solidFill>
                  <a:srgbClr val="000000"/>
                </a:solidFill>
              </a:rPr>
              <a:t>Maternal Mortality Ratios</a:t>
            </a:r>
          </a:p>
        </p:txBody>
      </p:sp>
      <p:graphicFrame>
        <p:nvGraphicFramePr>
          <p:cNvPr id="509968" name="Group 16"/>
          <p:cNvGraphicFramePr>
            <a:graphicFrameLocks noGrp="1"/>
          </p:cNvGraphicFramePr>
          <p:nvPr>
            <p:ph type="tbl" idx="1"/>
            <p:extLst>
              <p:ext uri="{D42A27DB-BD31-4B8C-83A1-F6EECF244321}">
                <p14:modId xmlns:p14="http://schemas.microsoft.com/office/powerpoint/2010/main" val="305616915"/>
              </p:ext>
            </p:extLst>
          </p:nvPr>
        </p:nvGraphicFramePr>
        <p:xfrm>
          <a:off x="381000" y="1371600"/>
          <a:ext cx="8407400" cy="4724400"/>
        </p:xfrm>
        <a:graphic>
          <a:graphicData uri="http://schemas.openxmlformats.org/drawingml/2006/table">
            <a:tbl>
              <a:tblPr/>
              <a:tblGrid>
                <a:gridCol w="208274"/>
                <a:gridCol w="8199126"/>
              </a:tblGrid>
              <a:tr h="472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bg2"/>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chemeClr val="bg2"/>
                        </a:solidFill>
                        <a:effectLst/>
                        <a:latin typeface="Arial" charset="0"/>
                      </a:endParaRPr>
                    </a:p>
                  </a:txBody>
                  <a:tcPr marL="91437" marR="91437" horzOverflow="overflow">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charset="0"/>
                        </a:rPr>
                        <a:t>Maternal Mortality Ratio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000000"/>
                          </a:solidFill>
                          <a:effectLst/>
                          <a:latin typeface="Arial" charset="0"/>
                        </a:rPr>
                        <a:t>Maternal Deaths</a:t>
                      </a:r>
                      <a:r>
                        <a:rPr kumimoji="0" lang="en-US" sz="2800" b="1" i="1" u="none" strike="noStrike" cap="none" normalizeH="0" baseline="0" dirty="0" smtClean="0">
                          <a:ln>
                            <a:noFill/>
                          </a:ln>
                          <a:solidFill>
                            <a:srgbClr val="0000CC"/>
                          </a:solidFill>
                          <a:effectLst/>
                          <a:latin typeface="Arial" charset="0"/>
                        </a:rPr>
                        <a:t>*</a:t>
                      </a:r>
                      <a:r>
                        <a:rPr kumimoji="0" lang="en-US" sz="2800" b="1" i="1" u="none" strike="noStrike" cap="none" normalizeH="0" baseline="0" dirty="0" smtClean="0">
                          <a:ln>
                            <a:noFill/>
                          </a:ln>
                          <a:solidFill>
                            <a:srgbClr val="000000"/>
                          </a:solidFill>
                          <a:effectLst/>
                          <a:latin typeface="Arial" charset="0"/>
                        </a:rPr>
                        <a:t> all causes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000000"/>
                          </a:solidFill>
                          <a:effectLst/>
                          <a:latin typeface="Arial" charset="0"/>
                        </a:rPr>
                        <a:t>X 100,000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smtClean="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000000"/>
                          </a:solidFill>
                          <a:effectLst/>
                          <a:latin typeface="Arial" charset="0"/>
                        </a:rPr>
                        <a:t>Live births</a:t>
                      </a:r>
                    </a:p>
                  </a:txBody>
                  <a:tcPr marL="91437" marR="91437" horzOverflow="overflow">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r>
            </a:tbl>
          </a:graphicData>
        </a:graphic>
      </p:graphicFrame>
      <p:sp>
        <p:nvSpPr>
          <p:cNvPr id="2" name="TextBox 1"/>
          <p:cNvSpPr txBox="1"/>
          <p:nvPr/>
        </p:nvSpPr>
        <p:spPr>
          <a:xfrm>
            <a:off x="533400" y="5543061"/>
            <a:ext cx="7978466" cy="461665"/>
          </a:xfrm>
          <a:prstGeom prst="rect">
            <a:avLst/>
          </a:prstGeom>
          <a:noFill/>
        </p:spPr>
        <p:txBody>
          <a:bodyPr wrap="none" rtlCol="0">
            <a:spAutoFit/>
          </a:bodyPr>
          <a:lstStyle/>
          <a:p>
            <a:r>
              <a:rPr lang="en-US" sz="2400" b="1" i="1" dirty="0" smtClean="0">
                <a:solidFill>
                  <a:srgbClr val="0000CC"/>
                </a:solidFill>
              </a:rPr>
              <a:t>* Deaths in pregnancy and up to 42 days postpartum </a:t>
            </a:r>
            <a:endParaRPr lang="en-US" sz="2400" b="1" i="1" dirty="0">
              <a:solidFill>
                <a:srgbClr val="0000CC"/>
              </a:solidFill>
            </a:endParaRPr>
          </a:p>
        </p:txBody>
      </p:sp>
      <p:sp>
        <p:nvSpPr>
          <p:cNvPr id="5" name="Rectangle 1"/>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1371600"/>
          </a:xfrm>
          <a:solidFill>
            <a:schemeClr val="tx1"/>
          </a:solidFill>
        </p:spPr>
        <p:txBody>
          <a:bodyPr/>
          <a:lstStyle/>
          <a:p>
            <a:pPr eaLnBrk="1" hangingPunct="1"/>
            <a:r>
              <a:rPr lang="en-US" sz="3200" b="1" dirty="0" smtClean="0">
                <a:solidFill>
                  <a:srgbClr val="000000"/>
                </a:solidFill>
              </a:rPr>
              <a:t>Maternal Mortality Rates, </a:t>
            </a:r>
            <a:r>
              <a:rPr lang="en-US" sz="2400" b="1" dirty="0" smtClean="0">
                <a:solidFill>
                  <a:srgbClr val="000000"/>
                </a:solidFill>
              </a:rPr>
              <a:t>(per 100,000 </a:t>
            </a:r>
            <a:r>
              <a:rPr lang="en-US" sz="2400" b="1" i="1" dirty="0" smtClean="0">
                <a:solidFill>
                  <a:srgbClr val="000000"/>
                </a:solidFill>
              </a:rPr>
              <a:t>births</a:t>
            </a:r>
            <a:r>
              <a:rPr lang="en-US" sz="2400" b="1" dirty="0" smtClean="0">
                <a:solidFill>
                  <a:srgbClr val="000000"/>
                </a:solidFill>
              </a:rPr>
              <a:t>),</a:t>
            </a:r>
            <a:r>
              <a:rPr lang="en-US" sz="3200" b="1" dirty="0" smtClean="0">
                <a:solidFill>
                  <a:srgbClr val="000000"/>
                </a:solidFill>
              </a:rPr>
              <a:t> 2013, Industrialized Countries with 300,000+ births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1539616318"/>
              </p:ext>
            </p:extLst>
          </p:nvPr>
        </p:nvGraphicFramePr>
        <p:xfrm>
          <a:off x="129041" y="1618179"/>
          <a:ext cx="9056688" cy="5006975"/>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0" y="6491288"/>
            <a:ext cx="7848600" cy="369332"/>
          </a:xfrm>
          <a:prstGeom prst="rect">
            <a:avLst/>
          </a:prstGeom>
          <a:solidFill>
            <a:schemeClr val="tx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000000"/>
                </a:solidFill>
              </a:rPr>
              <a:t>Sources: OECD Health Data </a:t>
            </a:r>
            <a:r>
              <a:rPr lang="en-US" dirty="0" smtClean="0">
                <a:solidFill>
                  <a:srgbClr val="000000"/>
                </a:solidFill>
              </a:rPr>
              <a:t>2016; </a:t>
            </a:r>
            <a:r>
              <a:rPr lang="en-US" dirty="0">
                <a:solidFill>
                  <a:srgbClr val="000000"/>
                </a:solidFill>
              </a:rPr>
              <a:t>NCHS. 2009. </a:t>
            </a:r>
            <a:r>
              <a:rPr lang="en-US" i="1" dirty="0">
                <a:solidFill>
                  <a:srgbClr val="000000"/>
                </a:solidFill>
              </a:rPr>
              <a:t>Deaths, Final Data, 2007</a:t>
            </a:r>
            <a:r>
              <a:rPr lang="en-US" dirty="0">
                <a:solidFill>
                  <a:srgbClr val="000000"/>
                </a:solidFill>
              </a:rPr>
              <a:t>.</a:t>
            </a:r>
          </a:p>
        </p:txBody>
      </p:sp>
      <p:sp>
        <p:nvSpPr>
          <p:cNvPr id="41989" name="Text Box 5"/>
          <p:cNvSpPr txBox="1">
            <a:spLocks noChangeArrowheads="1"/>
          </p:cNvSpPr>
          <p:nvPr/>
        </p:nvSpPr>
        <p:spPr bwMode="auto">
          <a:xfrm>
            <a:off x="5943600" y="3276600"/>
            <a:ext cx="2965450" cy="1228725"/>
          </a:xfrm>
          <a:prstGeom prst="rect">
            <a:avLst/>
          </a:prstGeom>
          <a:solidFill>
            <a:schemeClr val="tx1"/>
          </a:solidFill>
          <a:ln w="381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66"/>
                </a:solidFill>
              </a:rPr>
              <a:t>           </a:t>
            </a:r>
            <a:r>
              <a:rPr lang="en-US" b="1" dirty="0">
                <a:solidFill>
                  <a:srgbClr val="CC0000"/>
                </a:solidFill>
              </a:rPr>
              <a:t>U.S. 2007:</a:t>
            </a:r>
          </a:p>
          <a:p>
            <a:pPr eaLnBrk="1" hangingPunct="1"/>
            <a:r>
              <a:rPr lang="en-US" dirty="0">
                <a:solidFill>
                  <a:srgbClr val="000000"/>
                </a:solidFill>
              </a:rPr>
              <a:t>Black non-Hispanic     28.4</a:t>
            </a:r>
          </a:p>
          <a:p>
            <a:pPr eaLnBrk="1" hangingPunct="1"/>
            <a:r>
              <a:rPr lang="en-US" dirty="0">
                <a:solidFill>
                  <a:srgbClr val="000000"/>
                </a:solidFill>
              </a:rPr>
              <a:t>White non-Hispanic     10.5</a:t>
            </a:r>
          </a:p>
          <a:p>
            <a:pPr eaLnBrk="1" hangingPunct="1"/>
            <a:r>
              <a:rPr lang="en-US" dirty="0">
                <a:solidFill>
                  <a:srgbClr val="000000"/>
                </a:solidFill>
              </a:rPr>
              <a:t>Hispanic                        8.9</a:t>
            </a:r>
          </a:p>
        </p:txBody>
      </p:sp>
      <p:sp>
        <p:nvSpPr>
          <p:cNvPr id="41990" name="Text Box 6"/>
          <p:cNvSpPr txBox="1">
            <a:spLocks noChangeArrowheads="1"/>
          </p:cNvSpPr>
          <p:nvPr/>
        </p:nvSpPr>
        <p:spPr bwMode="auto">
          <a:xfrm>
            <a:off x="3429000" y="5791200"/>
            <a:ext cx="3672800" cy="461665"/>
          </a:xfrm>
          <a:prstGeom prst="rect">
            <a:avLst/>
          </a:prstGeom>
          <a:solidFill>
            <a:schemeClr val="tx1"/>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00"/>
                </a:solidFill>
              </a:rPr>
              <a:t>Maternal Mortality </a:t>
            </a:r>
            <a:r>
              <a:rPr lang="en-US" sz="2400" b="1" dirty="0" smtClean="0">
                <a:solidFill>
                  <a:srgbClr val="000000"/>
                </a:solidFill>
              </a:rPr>
              <a:t>Ratio</a:t>
            </a:r>
            <a:endParaRPr lang="en-US" sz="2400" b="1" dirty="0">
              <a:solidFill>
                <a:srgbClr val="000000"/>
              </a:solidFill>
            </a:endParaRPr>
          </a:p>
        </p:txBody>
      </p:sp>
      <p:sp>
        <p:nvSpPr>
          <p:cNvPr id="41991" name="Text Box 7"/>
          <p:cNvSpPr txBox="1">
            <a:spLocks noChangeArrowheads="1"/>
          </p:cNvSpPr>
          <p:nvPr/>
        </p:nvSpPr>
        <p:spPr bwMode="auto">
          <a:xfrm>
            <a:off x="6096000" y="4724400"/>
            <a:ext cx="2514600" cy="369332"/>
          </a:xfrm>
          <a:prstGeom prst="rect">
            <a:avLst/>
          </a:prstGeom>
          <a:solidFill>
            <a:schemeClr val="tx1"/>
          </a:solidFill>
          <a:ln w="28575">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00"/>
                </a:solidFill>
              </a:rPr>
              <a:t>#</a:t>
            </a:r>
            <a:r>
              <a:rPr lang="en-US" dirty="0" smtClean="0">
                <a:solidFill>
                  <a:srgbClr val="000000"/>
                </a:solidFill>
              </a:rPr>
              <a:t>2007; *2011;^2012</a:t>
            </a:r>
            <a:endParaRPr lang="en-US" dirty="0">
              <a:solidFill>
                <a:srgbClr val="000000"/>
              </a:solidFill>
            </a:endParaRPr>
          </a:p>
        </p:txBody>
      </p:sp>
    </p:spTree>
    <p:extLst>
      <p:ext uri="{BB962C8B-B14F-4D97-AF65-F5344CB8AC3E}">
        <p14:creationId xmlns:p14="http://schemas.microsoft.com/office/powerpoint/2010/main" val="32692978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09600" y="1447800"/>
            <a:ext cx="8001000" cy="3124200"/>
          </a:xfrm>
          <a:solidFill>
            <a:schemeClr val="tx1"/>
          </a:solidFill>
          <a:ln>
            <a:solidFill>
              <a:srgbClr val="000066"/>
            </a:solidFill>
          </a:ln>
        </p:spPr>
        <p:txBody>
          <a:bodyPr/>
          <a:lstStyle/>
          <a:p>
            <a:r>
              <a:rPr lang="en-US" sz="5400" b="1" dirty="0" smtClean="0"/>
              <a:t>Are things Getting Better or Worse?</a:t>
            </a:r>
            <a:br>
              <a:rPr lang="en-US" sz="5400" b="1" dirty="0" smtClean="0"/>
            </a:br>
            <a:endParaRPr lang="en-US" sz="5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09600" y="304800"/>
            <a:ext cx="8077200" cy="6096000"/>
          </a:xfrm>
          <a:solidFill>
            <a:schemeClr val="tx1"/>
          </a:solidFill>
          <a:ln>
            <a:solidFill>
              <a:srgbClr val="000066"/>
            </a:solidFill>
          </a:ln>
        </p:spPr>
        <p:txBody>
          <a:bodyPr/>
          <a:lstStyle/>
          <a:p>
            <a:r>
              <a:rPr lang="en-US" sz="5400" b="1" dirty="0" smtClean="0"/>
              <a:t>Are things Getting Better or Worse?</a:t>
            </a:r>
            <a:br>
              <a:rPr lang="en-US" sz="5400" b="1" dirty="0" smtClean="0"/>
            </a:br>
            <a:r>
              <a:rPr lang="en-US" sz="5400" b="1" dirty="0" smtClean="0">
                <a:solidFill>
                  <a:srgbClr val="C00000"/>
                </a:solidFill>
              </a:rPr>
              <a:t>Yes</a:t>
            </a:r>
            <a:br>
              <a:rPr lang="en-US" sz="5400" b="1" dirty="0" smtClean="0">
                <a:solidFill>
                  <a:srgbClr val="C00000"/>
                </a:solidFill>
              </a:rPr>
            </a:br>
            <a:endParaRPr lang="en-US" sz="5400" b="1" dirty="0" smtClean="0">
              <a:solidFill>
                <a:srgbClr val="C00000"/>
              </a:solidFill>
            </a:endParaRPr>
          </a:p>
        </p:txBody>
      </p:sp>
    </p:spTree>
    <p:extLst>
      <p:ext uri="{BB962C8B-B14F-4D97-AF65-F5344CB8AC3E}">
        <p14:creationId xmlns:p14="http://schemas.microsoft.com/office/powerpoint/2010/main" val="333105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09600" y="304800"/>
            <a:ext cx="8077200" cy="6096000"/>
          </a:xfrm>
          <a:solidFill>
            <a:schemeClr val="tx1"/>
          </a:solidFill>
          <a:ln>
            <a:solidFill>
              <a:srgbClr val="000066"/>
            </a:solidFill>
          </a:ln>
        </p:spPr>
        <p:txBody>
          <a:bodyPr/>
          <a:lstStyle/>
          <a:p>
            <a:r>
              <a:rPr lang="en-US" sz="5400" b="1" dirty="0" smtClean="0"/>
              <a:t>Are things Getting Better or Worse?</a:t>
            </a:r>
            <a:br>
              <a:rPr lang="en-US" sz="5400" b="1" dirty="0" smtClean="0"/>
            </a:br>
            <a:r>
              <a:rPr lang="en-US" sz="5400" b="1" dirty="0" smtClean="0">
                <a:solidFill>
                  <a:srgbClr val="C00000"/>
                </a:solidFill>
              </a:rPr>
              <a:t>Yes</a:t>
            </a:r>
            <a:br>
              <a:rPr lang="en-US" sz="5400" b="1" dirty="0" smtClean="0">
                <a:solidFill>
                  <a:srgbClr val="C00000"/>
                </a:solidFill>
              </a:rPr>
            </a:br>
            <a:r>
              <a:rPr lang="en-US" sz="4800" b="1" i="1" dirty="0" smtClean="0">
                <a:solidFill>
                  <a:srgbClr val="0000CC"/>
                </a:solidFill>
              </a:rPr>
              <a:t>Things are getting better in the U.S., but at a slower pace than comparable countries</a:t>
            </a:r>
          </a:p>
        </p:txBody>
      </p:sp>
    </p:spTree>
    <p:extLst>
      <p:ext uri="{BB962C8B-B14F-4D97-AF65-F5344CB8AC3E}">
        <p14:creationId xmlns:p14="http://schemas.microsoft.com/office/powerpoint/2010/main" val="146896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09600" y="1447800"/>
            <a:ext cx="8077200" cy="3810000"/>
          </a:xfrm>
          <a:solidFill>
            <a:schemeClr val="tx1"/>
          </a:solidFill>
          <a:ln>
            <a:solidFill>
              <a:srgbClr val="000066"/>
            </a:solidFill>
          </a:ln>
        </p:spPr>
        <p:txBody>
          <a:bodyPr/>
          <a:lstStyle/>
          <a:p>
            <a:r>
              <a:rPr lang="en-US" sz="5400" b="1" dirty="0" smtClean="0"/>
              <a:t>Examining Trends </a:t>
            </a:r>
            <a:br>
              <a:rPr lang="en-US" sz="5400" b="1" dirty="0" smtClean="0"/>
            </a:br>
            <a:r>
              <a:rPr lang="en-US" sz="5400" b="1" dirty="0" smtClean="0"/>
              <a:t>over Time</a:t>
            </a:r>
          </a:p>
        </p:txBody>
      </p:sp>
    </p:spTree>
    <p:extLst>
      <p:ext uri="{BB962C8B-B14F-4D97-AF65-F5344CB8AC3E}">
        <p14:creationId xmlns:p14="http://schemas.microsoft.com/office/powerpoint/2010/main" val="342352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1066800"/>
          </a:xfrm>
          <a:solidFill>
            <a:schemeClr val="tx1"/>
          </a:solidFill>
        </p:spPr>
        <p:txBody>
          <a:bodyPr/>
          <a:lstStyle/>
          <a:p>
            <a:pPr eaLnBrk="1" hangingPunct="1"/>
            <a:r>
              <a:rPr lang="en-US" sz="3200" b="1" dirty="0" smtClean="0">
                <a:solidFill>
                  <a:srgbClr val="000000"/>
                </a:solidFill>
              </a:rPr>
              <a:t>Neonatal Mortality Rate </a:t>
            </a:r>
            <a:r>
              <a:rPr lang="en-US" sz="2800" b="1" dirty="0" smtClean="0">
                <a:solidFill>
                  <a:srgbClr val="000000"/>
                </a:solidFill>
              </a:rPr>
              <a:t>(per 1,000 births), </a:t>
            </a:r>
            <a:r>
              <a:rPr lang="en-US" sz="3200" b="1" dirty="0" smtClean="0">
                <a:solidFill>
                  <a:srgbClr val="000000"/>
                </a:solidFill>
              </a:rPr>
              <a:t>2000-2014, U.S., &amp; Ave. for Industrialized Countries*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2330350224"/>
              </p:ext>
            </p:extLst>
          </p:nvPr>
        </p:nvGraphicFramePr>
        <p:xfrm>
          <a:off x="393700" y="1565275"/>
          <a:ext cx="8356600"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 Box 4"/>
          <p:cNvSpPr txBox="1">
            <a:spLocks noChangeArrowheads="1"/>
          </p:cNvSpPr>
          <p:nvPr/>
        </p:nvSpPr>
        <p:spPr bwMode="auto">
          <a:xfrm>
            <a:off x="228600" y="6324600"/>
            <a:ext cx="842645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00"/>
                </a:solidFill>
                <a:latin typeface="Verdana" pitchFamily="34" charset="0"/>
              </a:rPr>
              <a:t>Source: OECD Health Data, </a:t>
            </a:r>
            <a:r>
              <a:rPr lang="en-US" sz="1400" dirty="0" smtClean="0">
                <a:solidFill>
                  <a:srgbClr val="000000"/>
                </a:solidFill>
                <a:latin typeface="Verdana" pitchFamily="34" charset="0"/>
              </a:rPr>
              <a:t>2014 &amp; </a:t>
            </a:r>
            <a:r>
              <a:rPr lang="en-US" sz="1400" dirty="0">
                <a:solidFill>
                  <a:srgbClr val="000000"/>
                </a:solidFill>
              </a:rPr>
              <a:t>MacDorman MF, </a:t>
            </a:r>
            <a:r>
              <a:rPr lang="en-US" sz="1400" dirty="0" smtClean="0">
                <a:solidFill>
                  <a:srgbClr val="000000"/>
                </a:solidFill>
              </a:rPr>
              <a:t>et al. Recent </a:t>
            </a:r>
            <a:r>
              <a:rPr lang="en-US" sz="1400" dirty="0">
                <a:solidFill>
                  <a:srgbClr val="000000"/>
                </a:solidFill>
              </a:rPr>
              <a:t>declines in infant mortality in </a:t>
            </a:r>
            <a:r>
              <a:rPr lang="en-US" sz="1400" dirty="0" smtClean="0">
                <a:solidFill>
                  <a:srgbClr val="000000"/>
                </a:solidFill>
              </a:rPr>
              <a:t>the United </a:t>
            </a:r>
            <a:r>
              <a:rPr lang="en-US" sz="1400" dirty="0">
                <a:solidFill>
                  <a:srgbClr val="000000"/>
                </a:solidFill>
              </a:rPr>
              <a:t>States, 2005–2011. NCHS data brief</a:t>
            </a:r>
            <a:r>
              <a:rPr lang="en-US" sz="1400" dirty="0" smtClean="0">
                <a:solidFill>
                  <a:srgbClr val="000000"/>
                </a:solidFill>
              </a:rPr>
              <a:t>, no </a:t>
            </a:r>
            <a:r>
              <a:rPr lang="en-US" sz="1400" dirty="0">
                <a:solidFill>
                  <a:srgbClr val="000000"/>
                </a:solidFill>
              </a:rPr>
              <a:t>120. Hyattsville, MD: </a:t>
            </a:r>
            <a:r>
              <a:rPr lang="en-US" sz="1400" dirty="0" smtClean="0">
                <a:solidFill>
                  <a:srgbClr val="000000"/>
                </a:solidFill>
              </a:rPr>
              <a:t>NCHS. </a:t>
            </a:r>
            <a:r>
              <a:rPr lang="en-US" sz="1400" dirty="0">
                <a:solidFill>
                  <a:srgbClr val="000000"/>
                </a:solidFill>
              </a:rPr>
              <a:t>2013.</a:t>
            </a:r>
            <a:endParaRPr lang="en-US" sz="1400" dirty="0">
              <a:solidFill>
                <a:srgbClr val="000000"/>
              </a:solidFill>
              <a:latin typeface="Verdana" pitchFamily="34" charset="0"/>
            </a:endParaRPr>
          </a:p>
        </p:txBody>
      </p:sp>
      <p:sp>
        <p:nvSpPr>
          <p:cNvPr id="51205" name="Text Box 5"/>
          <p:cNvSpPr txBox="1">
            <a:spLocks noChangeArrowheads="1"/>
          </p:cNvSpPr>
          <p:nvPr/>
        </p:nvSpPr>
        <p:spPr bwMode="auto">
          <a:xfrm>
            <a:off x="6553200" y="1600200"/>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latin typeface="Verdana" pitchFamily="34" charset="0"/>
              </a:rPr>
              <a:t>U.S.</a:t>
            </a:r>
          </a:p>
        </p:txBody>
      </p:sp>
      <p:sp>
        <p:nvSpPr>
          <p:cNvPr id="51206" name="Line 6"/>
          <p:cNvSpPr>
            <a:spLocks noChangeShapeType="1"/>
          </p:cNvSpPr>
          <p:nvPr/>
        </p:nvSpPr>
        <p:spPr bwMode="auto">
          <a:xfrm flipH="1" flipV="1">
            <a:off x="1143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7" name="Line 7"/>
          <p:cNvSpPr>
            <a:spLocks noChangeShapeType="1"/>
          </p:cNvSpPr>
          <p:nvPr/>
        </p:nvSpPr>
        <p:spPr bwMode="auto">
          <a:xfrm flipV="1">
            <a:off x="1143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8" name="Line 8"/>
          <p:cNvSpPr>
            <a:spLocks noChangeShapeType="1"/>
          </p:cNvSpPr>
          <p:nvPr/>
        </p:nvSpPr>
        <p:spPr bwMode="auto">
          <a:xfrm flipH="1" flipV="1">
            <a:off x="1143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9"/>
          <p:cNvSpPr>
            <a:spLocks noChangeShapeType="1"/>
          </p:cNvSpPr>
          <p:nvPr/>
        </p:nvSpPr>
        <p:spPr bwMode="auto">
          <a:xfrm flipV="1">
            <a:off x="1143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Text Box 10"/>
          <p:cNvSpPr txBox="1">
            <a:spLocks noChangeArrowheads="1"/>
          </p:cNvSpPr>
          <p:nvPr/>
        </p:nvSpPr>
        <p:spPr bwMode="auto">
          <a:xfrm>
            <a:off x="228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66"/>
                </a:solidFill>
              </a:rPr>
              <a:t>* </a:t>
            </a:r>
            <a:r>
              <a:rPr lang="en-US" sz="1400" dirty="0">
                <a:solidFill>
                  <a:srgbClr val="000000"/>
                </a:solidFill>
              </a:rPr>
              <a:t>Countries with 100,000+ births (</a:t>
            </a:r>
            <a:r>
              <a:rPr lang="en-US" sz="1400" dirty="0" smtClean="0">
                <a:solidFill>
                  <a:srgbClr val="000000"/>
                </a:solidFill>
              </a:rPr>
              <a:t>2012): </a:t>
            </a:r>
            <a:r>
              <a:rPr lang="en-US" sz="1400" dirty="0">
                <a:solidFill>
                  <a:srgbClr val="000000"/>
                </a:solidFill>
              </a:rPr>
              <a:t>Australia, Belgium, Canada, Czech Republic, France, Germany, Greece</a:t>
            </a:r>
            <a:r>
              <a:rPr lang="en-US" sz="1400" dirty="0" smtClean="0">
                <a:solidFill>
                  <a:srgbClr val="000000"/>
                </a:solidFill>
              </a:rPr>
              <a:t>, Israel, </a:t>
            </a:r>
            <a:r>
              <a:rPr lang="en-US" sz="1400" dirty="0">
                <a:solidFill>
                  <a:srgbClr val="000000"/>
                </a:solidFill>
              </a:rPr>
              <a:t>Italy, Japan, Netherlands, </a:t>
            </a:r>
            <a:r>
              <a:rPr lang="en-US" sz="1400" dirty="0" smtClean="0">
                <a:solidFill>
                  <a:srgbClr val="000000"/>
                </a:solidFill>
              </a:rPr>
              <a:t>Spain</a:t>
            </a:r>
            <a:r>
              <a:rPr lang="en-US" sz="1400" dirty="0">
                <a:solidFill>
                  <a:srgbClr val="000000"/>
                </a:solidFill>
              </a:rPr>
              <a:t>, </a:t>
            </a:r>
            <a:r>
              <a:rPr lang="en-US" sz="1400" dirty="0" smtClean="0">
                <a:solidFill>
                  <a:srgbClr val="000000"/>
                </a:solidFill>
              </a:rPr>
              <a:t>S. Korea, Sweden</a:t>
            </a:r>
            <a:r>
              <a:rPr lang="en-US" sz="1400" dirty="0">
                <a:solidFill>
                  <a:srgbClr val="000000"/>
                </a:solidFill>
              </a:rPr>
              <a:t>, U.K. </a:t>
            </a:r>
          </a:p>
        </p:txBody>
      </p:sp>
      <p:sp>
        <p:nvSpPr>
          <p:cNvPr id="51211" name="Text Box 11"/>
          <p:cNvSpPr txBox="1">
            <a:spLocks noChangeArrowheads="1"/>
          </p:cNvSpPr>
          <p:nvPr/>
        </p:nvSpPr>
        <p:spPr bwMode="auto">
          <a:xfrm>
            <a:off x="8467283" y="4101904"/>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2.0</a:t>
            </a:r>
            <a:endParaRPr lang="en-US" b="1" dirty="0">
              <a:solidFill>
                <a:srgbClr val="CC0000"/>
              </a:solidFill>
            </a:endParaRPr>
          </a:p>
        </p:txBody>
      </p:sp>
      <p:sp>
        <p:nvSpPr>
          <p:cNvPr id="51212" name="Text Box 12"/>
          <p:cNvSpPr txBox="1">
            <a:spLocks noChangeArrowheads="1"/>
          </p:cNvSpPr>
          <p:nvPr/>
        </p:nvSpPr>
        <p:spPr bwMode="auto">
          <a:xfrm>
            <a:off x="8238007" y="2198648"/>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00000"/>
                </a:solidFill>
              </a:rPr>
              <a:t>3.9</a:t>
            </a:r>
            <a:endParaRPr lang="en-US" b="1" dirty="0">
              <a:solidFill>
                <a:srgbClr val="000000"/>
              </a:solidFill>
            </a:endParaRPr>
          </a:p>
        </p:txBody>
      </p:sp>
      <p:sp>
        <p:nvSpPr>
          <p:cNvPr id="51213" name="Text Box 13"/>
          <p:cNvSpPr txBox="1">
            <a:spLocks noChangeArrowheads="1"/>
          </p:cNvSpPr>
          <p:nvPr/>
        </p:nvSpPr>
        <p:spPr bwMode="auto">
          <a:xfrm>
            <a:off x="1752600" y="1751404"/>
            <a:ext cx="56938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4.6 </a:t>
            </a:r>
          </a:p>
        </p:txBody>
      </p:sp>
      <p:sp>
        <p:nvSpPr>
          <p:cNvPr id="51214" name="Text Box 14"/>
          <p:cNvSpPr txBox="1">
            <a:spLocks noChangeArrowheads="1"/>
          </p:cNvSpPr>
          <p:nvPr/>
        </p:nvSpPr>
        <p:spPr bwMode="auto">
          <a:xfrm>
            <a:off x="1830913" y="3680153"/>
            <a:ext cx="56938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3.2 </a:t>
            </a:r>
            <a:endParaRPr lang="en-US" b="1" dirty="0">
              <a:solidFill>
                <a:srgbClr val="CC0000"/>
              </a:solidFill>
            </a:endParaRPr>
          </a:p>
        </p:txBody>
      </p:sp>
      <p:sp>
        <p:nvSpPr>
          <p:cNvPr id="16" name="Text Box 11"/>
          <p:cNvSpPr txBox="1">
            <a:spLocks noChangeArrowheads="1"/>
          </p:cNvSpPr>
          <p:nvPr/>
        </p:nvSpPr>
        <p:spPr bwMode="auto">
          <a:xfrm>
            <a:off x="7086600" y="3200400"/>
            <a:ext cx="2057400" cy="830997"/>
          </a:xfrm>
          <a:prstGeom prst="rect">
            <a:avLst/>
          </a:prstGeom>
          <a:solidFill>
            <a:schemeClr val="tx1"/>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CC0000"/>
                </a:solidFill>
              </a:rPr>
              <a:t>Industrialized  Countries </a:t>
            </a:r>
          </a:p>
          <a:p>
            <a:pPr algn="ctr" eaLnBrk="1" hangingPunct="1"/>
            <a:r>
              <a:rPr lang="en-US" sz="1600" b="1" dirty="0" smtClean="0">
                <a:solidFill>
                  <a:srgbClr val="CC0000"/>
                </a:solidFill>
              </a:rPr>
              <a:t>38% </a:t>
            </a:r>
            <a:r>
              <a:rPr lang="en-US" sz="1600" b="1" dirty="0">
                <a:solidFill>
                  <a:srgbClr val="CC0000"/>
                </a:solidFill>
              </a:rPr>
              <a:t>decrease</a:t>
            </a:r>
          </a:p>
        </p:txBody>
      </p:sp>
      <p:sp>
        <p:nvSpPr>
          <p:cNvPr id="17" name="Text Box 11"/>
          <p:cNvSpPr txBox="1">
            <a:spLocks noChangeArrowheads="1"/>
          </p:cNvSpPr>
          <p:nvPr/>
        </p:nvSpPr>
        <p:spPr bwMode="auto">
          <a:xfrm>
            <a:off x="7419975" y="1817914"/>
            <a:ext cx="1724025" cy="369332"/>
          </a:xfrm>
          <a:prstGeom prst="rect">
            <a:avLst/>
          </a:prstGeom>
          <a:solidFill>
            <a:schemeClr val="tx1"/>
          </a:solidFill>
          <a:ln w="19050">
            <a:solidFill>
              <a:srgbClr val="CC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000000"/>
                </a:solidFill>
              </a:rPr>
              <a:t>15% </a:t>
            </a:r>
            <a:r>
              <a:rPr lang="en-US" b="1" dirty="0">
                <a:solidFill>
                  <a:srgbClr val="000000"/>
                </a:solidFill>
              </a:rPr>
              <a:t>decrease</a:t>
            </a:r>
          </a:p>
        </p:txBody>
      </p:sp>
    </p:spTree>
    <p:extLst>
      <p:ext uri="{BB962C8B-B14F-4D97-AF65-F5344CB8AC3E}">
        <p14:creationId xmlns:p14="http://schemas.microsoft.com/office/powerpoint/2010/main" val="8083095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1066800"/>
          </a:xfrm>
          <a:solidFill>
            <a:schemeClr val="tx1"/>
          </a:solidFill>
        </p:spPr>
        <p:txBody>
          <a:bodyPr/>
          <a:lstStyle/>
          <a:p>
            <a:pPr eaLnBrk="1" hangingPunct="1"/>
            <a:r>
              <a:rPr lang="en-US" sz="3200" b="1" dirty="0" smtClean="0">
                <a:solidFill>
                  <a:srgbClr val="000000"/>
                </a:solidFill>
              </a:rPr>
              <a:t>Neonatal Mortality Rate </a:t>
            </a:r>
            <a:r>
              <a:rPr lang="en-US" sz="2800" b="1" dirty="0" smtClean="0">
                <a:solidFill>
                  <a:srgbClr val="000000"/>
                </a:solidFill>
              </a:rPr>
              <a:t>(per 1,000 births), </a:t>
            </a:r>
            <a:r>
              <a:rPr lang="en-US" sz="3200" b="1" dirty="0" smtClean="0">
                <a:solidFill>
                  <a:srgbClr val="000000"/>
                </a:solidFill>
              </a:rPr>
              <a:t>2000-2014, U.S., &amp; Ave. for Industrialized Countries*</a:t>
            </a:r>
          </a:p>
        </p:txBody>
      </p:sp>
      <p:graphicFrame>
        <p:nvGraphicFramePr>
          <p:cNvPr id="2" name="Object 2"/>
          <p:cNvGraphicFramePr>
            <a:graphicFrameLocks noGrp="1" noChangeAspect="1"/>
          </p:cNvGraphicFramePr>
          <p:nvPr>
            <p:ph type="chart" idx="4294967295"/>
            <p:extLst/>
          </p:nvPr>
        </p:nvGraphicFramePr>
        <p:xfrm>
          <a:off x="393700" y="1565275"/>
          <a:ext cx="8356600"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 Box 4"/>
          <p:cNvSpPr txBox="1">
            <a:spLocks noChangeArrowheads="1"/>
          </p:cNvSpPr>
          <p:nvPr/>
        </p:nvSpPr>
        <p:spPr bwMode="auto">
          <a:xfrm>
            <a:off x="228600" y="6324600"/>
            <a:ext cx="842645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00"/>
                </a:solidFill>
                <a:latin typeface="Verdana" pitchFamily="34" charset="0"/>
              </a:rPr>
              <a:t>Source: OECD Health Data, </a:t>
            </a:r>
            <a:r>
              <a:rPr lang="en-US" sz="1400" dirty="0" smtClean="0">
                <a:solidFill>
                  <a:srgbClr val="000000"/>
                </a:solidFill>
                <a:latin typeface="Verdana" pitchFamily="34" charset="0"/>
              </a:rPr>
              <a:t>2014 &amp; </a:t>
            </a:r>
            <a:r>
              <a:rPr lang="en-US" sz="1400" dirty="0">
                <a:solidFill>
                  <a:srgbClr val="000000"/>
                </a:solidFill>
              </a:rPr>
              <a:t>MacDorman MF, </a:t>
            </a:r>
            <a:r>
              <a:rPr lang="en-US" sz="1400" dirty="0" smtClean="0">
                <a:solidFill>
                  <a:srgbClr val="000000"/>
                </a:solidFill>
              </a:rPr>
              <a:t>et al. Recent </a:t>
            </a:r>
            <a:r>
              <a:rPr lang="en-US" sz="1400" dirty="0">
                <a:solidFill>
                  <a:srgbClr val="000000"/>
                </a:solidFill>
              </a:rPr>
              <a:t>declines in infant mortality in </a:t>
            </a:r>
            <a:r>
              <a:rPr lang="en-US" sz="1400" dirty="0" smtClean="0">
                <a:solidFill>
                  <a:srgbClr val="000000"/>
                </a:solidFill>
              </a:rPr>
              <a:t>the United </a:t>
            </a:r>
            <a:r>
              <a:rPr lang="en-US" sz="1400" dirty="0">
                <a:solidFill>
                  <a:srgbClr val="000000"/>
                </a:solidFill>
              </a:rPr>
              <a:t>States, 2005–2011. NCHS data brief</a:t>
            </a:r>
            <a:r>
              <a:rPr lang="en-US" sz="1400" dirty="0" smtClean="0">
                <a:solidFill>
                  <a:srgbClr val="000000"/>
                </a:solidFill>
              </a:rPr>
              <a:t>, no </a:t>
            </a:r>
            <a:r>
              <a:rPr lang="en-US" sz="1400" dirty="0">
                <a:solidFill>
                  <a:srgbClr val="000000"/>
                </a:solidFill>
              </a:rPr>
              <a:t>120. Hyattsville, MD: </a:t>
            </a:r>
            <a:r>
              <a:rPr lang="en-US" sz="1400" dirty="0" smtClean="0">
                <a:solidFill>
                  <a:srgbClr val="000000"/>
                </a:solidFill>
              </a:rPr>
              <a:t>NCHS. </a:t>
            </a:r>
            <a:r>
              <a:rPr lang="en-US" sz="1400" dirty="0">
                <a:solidFill>
                  <a:srgbClr val="000000"/>
                </a:solidFill>
              </a:rPr>
              <a:t>2013.</a:t>
            </a:r>
            <a:endParaRPr lang="en-US" sz="1400" dirty="0">
              <a:solidFill>
                <a:srgbClr val="000000"/>
              </a:solidFill>
              <a:latin typeface="Verdana" pitchFamily="34" charset="0"/>
            </a:endParaRPr>
          </a:p>
        </p:txBody>
      </p:sp>
      <p:sp>
        <p:nvSpPr>
          <p:cNvPr id="51205" name="Text Box 5"/>
          <p:cNvSpPr txBox="1">
            <a:spLocks noChangeArrowheads="1"/>
          </p:cNvSpPr>
          <p:nvPr/>
        </p:nvSpPr>
        <p:spPr bwMode="auto">
          <a:xfrm>
            <a:off x="6553200" y="1600200"/>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latin typeface="Verdana" pitchFamily="34" charset="0"/>
              </a:rPr>
              <a:t>U.S.</a:t>
            </a:r>
          </a:p>
        </p:txBody>
      </p:sp>
      <p:sp>
        <p:nvSpPr>
          <p:cNvPr id="51206" name="Line 6"/>
          <p:cNvSpPr>
            <a:spLocks noChangeShapeType="1"/>
          </p:cNvSpPr>
          <p:nvPr/>
        </p:nvSpPr>
        <p:spPr bwMode="auto">
          <a:xfrm flipH="1" flipV="1">
            <a:off x="1143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51207" name="Line 7"/>
          <p:cNvSpPr>
            <a:spLocks noChangeShapeType="1"/>
          </p:cNvSpPr>
          <p:nvPr/>
        </p:nvSpPr>
        <p:spPr bwMode="auto">
          <a:xfrm flipV="1">
            <a:off x="1143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51208" name="Line 8"/>
          <p:cNvSpPr>
            <a:spLocks noChangeShapeType="1"/>
          </p:cNvSpPr>
          <p:nvPr/>
        </p:nvSpPr>
        <p:spPr bwMode="auto">
          <a:xfrm flipH="1" flipV="1">
            <a:off x="1143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51209" name="Line 9"/>
          <p:cNvSpPr>
            <a:spLocks noChangeShapeType="1"/>
          </p:cNvSpPr>
          <p:nvPr/>
        </p:nvSpPr>
        <p:spPr bwMode="auto">
          <a:xfrm flipV="1">
            <a:off x="1143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51210" name="Text Box 10"/>
          <p:cNvSpPr txBox="1">
            <a:spLocks noChangeArrowheads="1"/>
          </p:cNvSpPr>
          <p:nvPr/>
        </p:nvSpPr>
        <p:spPr bwMode="auto">
          <a:xfrm>
            <a:off x="228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66"/>
                </a:solidFill>
              </a:rPr>
              <a:t>* </a:t>
            </a:r>
            <a:r>
              <a:rPr lang="en-US" sz="1400" dirty="0">
                <a:solidFill>
                  <a:srgbClr val="000000"/>
                </a:solidFill>
              </a:rPr>
              <a:t>Countries with 100,000+ births (</a:t>
            </a:r>
            <a:r>
              <a:rPr lang="en-US" sz="1400" dirty="0" smtClean="0">
                <a:solidFill>
                  <a:srgbClr val="000000"/>
                </a:solidFill>
              </a:rPr>
              <a:t>2012): </a:t>
            </a:r>
            <a:r>
              <a:rPr lang="en-US" sz="1400" dirty="0">
                <a:solidFill>
                  <a:srgbClr val="000000"/>
                </a:solidFill>
              </a:rPr>
              <a:t>Australia, Belgium, Canada, Czech Republic, France, Germany, Greece</a:t>
            </a:r>
            <a:r>
              <a:rPr lang="en-US" sz="1400" dirty="0" smtClean="0">
                <a:solidFill>
                  <a:srgbClr val="000000"/>
                </a:solidFill>
              </a:rPr>
              <a:t>, Israel, </a:t>
            </a:r>
            <a:r>
              <a:rPr lang="en-US" sz="1400" dirty="0">
                <a:solidFill>
                  <a:srgbClr val="000000"/>
                </a:solidFill>
              </a:rPr>
              <a:t>Italy, Japan, Netherlands, </a:t>
            </a:r>
            <a:r>
              <a:rPr lang="en-US" sz="1400" dirty="0" smtClean="0">
                <a:solidFill>
                  <a:srgbClr val="000000"/>
                </a:solidFill>
              </a:rPr>
              <a:t>Spain</a:t>
            </a:r>
            <a:r>
              <a:rPr lang="en-US" sz="1400" dirty="0">
                <a:solidFill>
                  <a:srgbClr val="000000"/>
                </a:solidFill>
              </a:rPr>
              <a:t>, </a:t>
            </a:r>
            <a:r>
              <a:rPr lang="en-US" sz="1400" dirty="0" smtClean="0">
                <a:solidFill>
                  <a:srgbClr val="000000"/>
                </a:solidFill>
              </a:rPr>
              <a:t>S. Korea, Sweden</a:t>
            </a:r>
            <a:r>
              <a:rPr lang="en-US" sz="1400" dirty="0">
                <a:solidFill>
                  <a:srgbClr val="000000"/>
                </a:solidFill>
              </a:rPr>
              <a:t>, U.K. </a:t>
            </a:r>
          </a:p>
        </p:txBody>
      </p:sp>
      <p:sp>
        <p:nvSpPr>
          <p:cNvPr id="51211" name="Text Box 11"/>
          <p:cNvSpPr txBox="1">
            <a:spLocks noChangeArrowheads="1"/>
          </p:cNvSpPr>
          <p:nvPr/>
        </p:nvSpPr>
        <p:spPr bwMode="auto">
          <a:xfrm>
            <a:off x="8467283" y="4101904"/>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2.0</a:t>
            </a:r>
            <a:endParaRPr lang="en-US" b="1" dirty="0">
              <a:solidFill>
                <a:srgbClr val="CC0000"/>
              </a:solidFill>
            </a:endParaRPr>
          </a:p>
        </p:txBody>
      </p:sp>
      <p:sp>
        <p:nvSpPr>
          <p:cNvPr id="51212" name="Text Box 12"/>
          <p:cNvSpPr txBox="1">
            <a:spLocks noChangeArrowheads="1"/>
          </p:cNvSpPr>
          <p:nvPr/>
        </p:nvSpPr>
        <p:spPr bwMode="auto">
          <a:xfrm>
            <a:off x="8238007" y="2198648"/>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00000"/>
                </a:solidFill>
              </a:rPr>
              <a:t>3.9</a:t>
            </a:r>
            <a:endParaRPr lang="en-US" b="1" dirty="0">
              <a:solidFill>
                <a:srgbClr val="000000"/>
              </a:solidFill>
            </a:endParaRPr>
          </a:p>
        </p:txBody>
      </p:sp>
      <p:sp>
        <p:nvSpPr>
          <p:cNvPr id="51213" name="Text Box 13"/>
          <p:cNvSpPr txBox="1">
            <a:spLocks noChangeArrowheads="1"/>
          </p:cNvSpPr>
          <p:nvPr/>
        </p:nvSpPr>
        <p:spPr bwMode="auto">
          <a:xfrm>
            <a:off x="1752600" y="1751404"/>
            <a:ext cx="56938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4.6 </a:t>
            </a:r>
          </a:p>
        </p:txBody>
      </p:sp>
      <p:sp>
        <p:nvSpPr>
          <p:cNvPr id="51214" name="Text Box 14"/>
          <p:cNvSpPr txBox="1">
            <a:spLocks noChangeArrowheads="1"/>
          </p:cNvSpPr>
          <p:nvPr/>
        </p:nvSpPr>
        <p:spPr bwMode="auto">
          <a:xfrm>
            <a:off x="1830913" y="3680153"/>
            <a:ext cx="56938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3.2 </a:t>
            </a:r>
            <a:endParaRPr lang="en-US" b="1" dirty="0">
              <a:solidFill>
                <a:srgbClr val="CC0000"/>
              </a:solidFill>
            </a:endParaRPr>
          </a:p>
        </p:txBody>
      </p:sp>
      <p:sp>
        <p:nvSpPr>
          <p:cNvPr id="16" name="Text Box 11"/>
          <p:cNvSpPr txBox="1">
            <a:spLocks noChangeArrowheads="1"/>
          </p:cNvSpPr>
          <p:nvPr/>
        </p:nvSpPr>
        <p:spPr bwMode="auto">
          <a:xfrm>
            <a:off x="7086600" y="3200400"/>
            <a:ext cx="2057400" cy="830997"/>
          </a:xfrm>
          <a:prstGeom prst="rect">
            <a:avLst/>
          </a:prstGeom>
          <a:solidFill>
            <a:schemeClr val="tx1"/>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CC0000"/>
                </a:solidFill>
              </a:rPr>
              <a:t>Industrialized  Countries </a:t>
            </a:r>
          </a:p>
          <a:p>
            <a:pPr algn="ctr" eaLnBrk="1" hangingPunct="1"/>
            <a:r>
              <a:rPr lang="en-US" sz="1600" b="1" dirty="0" smtClean="0">
                <a:solidFill>
                  <a:srgbClr val="CC0000"/>
                </a:solidFill>
              </a:rPr>
              <a:t>38% </a:t>
            </a:r>
            <a:r>
              <a:rPr lang="en-US" sz="1600" b="1" dirty="0">
                <a:solidFill>
                  <a:srgbClr val="CC0000"/>
                </a:solidFill>
              </a:rPr>
              <a:t>decrease</a:t>
            </a:r>
          </a:p>
        </p:txBody>
      </p:sp>
      <p:sp>
        <p:nvSpPr>
          <p:cNvPr id="17" name="Text Box 11"/>
          <p:cNvSpPr txBox="1">
            <a:spLocks noChangeArrowheads="1"/>
          </p:cNvSpPr>
          <p:nvPr/>
        </p:nvSpPr>
        <p:spPr bwMode="auto">
          <a:xfrm>
            <a:off x="7419975" y="1817914"/>
            <a:ext cx="1724025" cy="369332"/>
          </a:xfrm>
          <a:prstGeom prst="rect">
            <a:avLst/>
          </a:prstGeom>
          <a:solidFill>
            <a:schemeClr val="tx1"/>
          </a:solidFill>
          <a:ln w="19050">
            <a:solidFill>
              <a:srgbClr val="CC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000000"/>
                </a:solidFill>
              </a:rPr>
              <a:t>15% </a:t>
            </a:r>
            <a:r>
              <a:rPr lang="en-US" b="1" dirty="0">
                <a:solidFill>
                  <a:srgbClr val="000000"/>
                </a:solidFill>
              </a:rPr>
              <a:t>decrease</a:t>
            </a:r>
          </a:p>
        </p:txBody>
      </p:sp>
      <p:sp>
        <p:nvSpPr>
          <p:cNvPr id="18" name="Text Box 12"/>
          <p:cNvSpPr txBox="1">
            <a:spLocks noChangeArrowheads="1"/>
          </p:cNvSpPr>
          <p:nvPr/>
        </p:nvSpPr>
        <p:spPr bwMode="auto">
          <a:xfrm>
            <a:off x="2819400" y="2208450"/>
            <a:ext cx="4724400" cy="2308324"/>
          </a:xfrm>
          <a:prstGeom prst="rect">
            <a:avLst/>
          </a:prstGeom>
          <a:solidFill>
            <a:schemeClr val="tx1"/>
          </a:solidFill>
          <a:ln w="38100">
            <a:solidFill>
              <a:srgbClr val="0033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00FF"/>
                </a:solidFill>
              </a:rPr>
              <a:t>If the </a:t>
            </a:r>
            <a:r>
              <a:rPr lang="en-US" sz="2400" dirty="0" smtClean="0">
                <a:solidFill>
                  <a:srgbClr val="0000FF"/>
                </a:solidFill>
              </a:rPr>
              <a:t>U.S</a:t>
            </a:r>
            <a:r>
              <a:rPr lang="en-US" sz="2400" dirty="0">
                <a:solidFill>
                  <a:srgbClr val="0000FF"/>
                </a:solidFill>
              </a:rPr>
              <a:t>. neonatal mortality rate equaled the current average rate of the other countries in </a:t>
            </a:r>
            <a:r>
              <a:rPr lang="en-US" sz="2400" dirty="0" smtClean="0">
                <a:solidFill>
                  <a:srgbClr val="0000FF"/>
                </a:solidFill>
              </a:rPr>
              <a:t>2014, </a:t>
            </a:r>
            <a:r>
              <a:rPr lang="en-US" sz="2400" dirty="0">
                <a:solidFill>
                  <a:srgbClr val="0000FF"/>
                </a:solidFill>
              </a:rPr>
              <a:t>that would mean </a:t>
            </a:r>
            <a:r>
              <a:rPr lang="en-US" sz="2400" dirty="0" smtClean="0">
                <a:solidFill>
                  <a:srgbClr val="0000FF"/>
                </a:solidFill>
              </a:rPr>
              <a:t>about </a:t>
            </a:r>
            <a:r>
              <a:rPr lang="en-US" sz="2400" b="1" dirty="0" smtClean="0">
                <a:solidFill>
                  <a:srgbClr val="CC0000"/>
                </a:solidFill>
              </a:rPr>
              <a:t>7,658 </a:t>
            </a:r>
            <a:r>
              <a:rPr lang="en-US" sz="2400" dirty="0" smtClean="0">
                <a:solidFill>
                  <a:srgbClr val="0000FF"/>
                </a:solidFill>
              </a:rPr>
              <a:t>fewer </a:t>
            </a:r>
            <a:r>
              <a:rPr lang="en-US" sz="2400" dirty="0">
                <a:solidFill>
                  <a:srgbClr val="0000FF"/>
                </a:solidFill>
              </a:rPr>
              <a:t>deaths to babies 28 days or younger annually. </a:t>
            </a:r>
          </a:p>
        </p:txBody>
      </p:sp>
    </p:spTree>
    <p:extLst>
      <p:ext uri="{BB962C8B-B14F-4D97-AF65-F5344CB8AC3E}">
        <p14:creationId xmlns:p14="http://schemas.microsoft.com/office/powerpoint/2010/main" val="21315271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40000" y="6019800"/>
            <a:ext cx="4463081" cy="707886"/>
          </a:xfrm>
          <a:prstGeom prst="rect">
            <a:avLst/>
          </a:prstGeom>
          <a:solidFill>
            <a:schemeClr val="tx1"/>
          </a:solidFill>
        </p:spPr>
        <p:txBody>
          <a:bodyPr wrap="none" rtlCol="0">
            <a:spAutoFit/>
          </a:bodyPr>
          <a:lstStyle/>
          <a:p>
            <a:r>
              <a:rPr lang="en-US" sz="4000" b="1" dirty="0" smtClean="0">
                <a:solidFill>
                  <a:srgbClr val="000066"/>
                </a:solidFill>
              </a:rPr>
              <a:t>Capacity – 92,524</a:t>
            </a:r>
            <a:endParaRPr lang="en-US" sz="4000" b="1" dirty="0">
              <a:solidFill>
                <a:srgbClr val="000066"/>
              </a:solidFill>
            </a:endParaRPr>
          </a:p>
        </p:txBody>
      </p:sp>
      <p:sp>
        <p:nvSpPr>
          <p:cNvPr id="3" name="TextBox 2"/>
          <p:cNvSpPr txBox="1"/>
          <p:nvPr/>
        </p:nvSpPr>
        <p:spPr>
          <a:xfrm>
            <a:off x="1642626" y="187849"/>
            <a:ext cx="6354625" cy="461665"/>
          </a:xfrm>
          <a:prstGeom prst="rect">
            <a:avLst/>
          </a:prstGeom>
          <a:noFill/>
        </p:spPr>
        <p:txBody>
          <a:bodyPr wrap="none" rtlCol="0">
            <a:spAutoFit/>
          </a:bodyPr>
          <a:lstStyle/>
          <a:p>
            <a:r>
              <a:rPr lang="en-US" sz="2400" b="1" dirty="0" smtClean="0">
                <a:solidFill>
                  <a:srgbClr val="000000"/>
                </a:solidFill>
              </a:rPr>
              <a:t>&gt;100,000 </a:t>
            </a:r>
            <a:r>
              <a:rPr lang="en-US" sz="2400" b="1" dirty="0">
                <a:solidFill>
                  <a:srgbClr val="000000"/>
                </a:solidFill>
              </a:rPr>
              <a:t>f</a:t>
            </a:r>
            <a:r>
              <a:rPr lang="en-US" sz="2400" b="1" dirty="0" smtClean="0">
                <a:solidFill>
                  <a:srgbClr val="000000"/>
                </a:solidFill>
              </a:rPr>
              <a:t>ewer neonatal deaths 2000-2014</a:t>
            </a:r>
            <a:endParaRPr lang="en-US" sz="2400" b="1" dirty="0">
              <a:solidFill>
                <a:srgbClr val="000000"/>
              </a:solidFill>
            </a:endParaRPr>
          </a:p>
        </p:txBody>
      </p:sp>
      <p:pic>
        <p:nvPicPr>
          <p:cNvPr id="125954" name="Picture 2" descr="http://www.rosebowl2016.org/wp-content/themes/atahualpa/images/rose_bo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626" y="953406"/>
            <a:ext cx="6634516" cy="468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3600" b="1" dirty="0">
                <a:solidFill>
                  <a:srgbClr val="000000"/>
                </a:solidFill>
              </a:rPr>
              <a:t>Perinatal Mortality Rates, </a:t>
            </a:r>
            <a:r>
              <a:rPr lang="en-US" sz="3600" b="1" dirty="0" smtClean="0">
                <a:solidFill>
                  <a:srgbClr val="000000"/>
                </a:solidFill>
              </a:rPr>
              <a:t>2000-2014 </a:t>
            </a:r>
            <a:r>
              <a:rPr lang="en-US" sz="3600" b="1" dirty="0">
                <a:solidFill>
                  <a:srgbClr val="000000"/>
                </a:solidFill>
              </a:rPr>
              <a:t>, U.S., &amp; Ave. for Industrialized Countries*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2148183"/>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p:cNvSpPr txBox="1">
            <a:spLocks noChangeArrowheads="1"/>
          </p:cNvSpPr>
          <p:nvPr/>
        </p:nvSpPr>
        <p:spPr bwMode="auto">
          <a:xfrm>
            <a:off x="0" y="5938610"/>
            <a:ext cx="8686800" cy="466725"/>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66"/>
                </a:solidFill>
              </a:rPr>
              <a:t>* Countries with 100,000+ births (</a:t>
            </a:r>
            <a:r>
              <a:rPr lang="en-US" sz="1200" dirty="0" smtClean="0">
                <a:solidFill>
                  <a:srgbClr val="000066"/>
                </a:solidFill>
              </a:rPr>
              <a:t>2012): </a:t>
            </a:r>
            <a:r>
              <a:rPr lang="en-US" sz="1200" dirty="0">
                <a:solidFill>
                  <a:srgbClr val="000066"/>
                </a:solidFill>
              </a:rPr>
              <a:t>Australia, Belgium, Canada, Czech Republic, France, Germany, Greece, </a:t>
            </a:r>
            <a:r>
              <a:rPr lang="en-US" sz="1200" dirty="0" smtClean="0">
                <a:solidFill>
                  <a:srgbClr val="000066"/>
                </a:solidFill>
              </a:rPr>
              <a:t>Israel,  </a:t>
            </a:r>
            <a:r>
              <a:rPr lang="en-US" sz="1200" dirty="0">
                <a:solidFill>
                  <a:srgbClr val="000066"/>
                </a:solidFill>
              </a:rPr>
              <a:t>Italy, Japan, Netherlands, </a:t>
            </a:r>
            <a:r>
              <a:rPr lang="en-US" sz="1200" dirty="0" smtClean="0">
                <a:solidFill>
                  <a:srgbClr val="000066"/>
                </a:solidFill>
              </a:rPr>
              <a:t>S</a:t>
            </a:r>
            <a:r>
              <a:rPr lang="en-US" sz="1200" dirty="0">
                <a:solidFill>
                  <a:srgbClr val="000066"/>
                </a:solidFill>
              </a:rPr>
              <a:t>. Korea, Spain, Sweden, United Kingdom </a:t>
            </a:r>
          </a:p>
        </p:txBody>
      </p:sp>
      <p:sp>
        <p:nvSpPr>
          <p:cNvPr id="6" name="Text Box 12"/>
          <p:cNvSpPr txBox="1">
            <a:spLocks noChangeArrowheads="1"/>
          </p:cNvSpPr>
          <p:nvPr/>
        </p:nvSpPr>
        <p:spPr bwMode="auto">
          <a:xfrm>
            <a:off x="228600" y="6429110"/>
            <a:ext cx="5744029" cy="338554"/>
          </a:xfrm>
          <a:prstGeom prst="rect">
            <a:avLst/>
          </a:prstGeom>
          <a:solidFill>
            <a:schemeClr val="tx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rgbClr val="000066"/>
                </a:solidFill>
              </a:rPr>
              <a:t>Sources: OECD Health Data </a:t>
            </a:r>
            <a:r>
              <a:rPr lang="en-US" sz="1200" dirty="0" smtClean="0">
                <a:solidFill>
                  <a:srgbClr val="000066"/>
                </a:solidFill>
              </a:rPr>
              <a:t>2016; </a:t>
            </a:r>
            <a:r>
              <a:rPr lang="en-US" sz="1200" dirty="0">
                <a:solidFill>
                  <a:srgbClr val="000066"/>
                </a:solidFill>
              </a:rPr>
              <a:t>NCHS. </a:t>
            </a:r>
            <a:r>
              <a:rPr lang="en-US" sz="1200" dirty="0" smtClean="0">
                <a:solidFill>
                  <a:srgbClr val="000066"/>
                </a:solidFill>
              </a:rPr>
              <a:t>2012. Fetal &amp; Perinatal Mortality, 2006</a:t>
            </a:r>
            <a:r>
              <a:rPr lang="en-US" sz="1600" dirty="0" smtClean="0">
                <a:solidFill>
                  <a:srgbClr val="000066"/>
                </a:solidFill>
              </a:rPr>
              <a:t>.</a:t>
            </a:r>
            <a:endParaRPr lang="en-US" sz="1600" dirty="0">
              <a:solidFill>
                <a:srgbClr val="FFFFFF"/>
              </a:solidFill>
            </a:endParaRPr>
          </a:p>
        </p:txBody>
      </p:sp>
    </p:spTree>
    <p:extLst>
      <p:ext uri="{BB962C8B-B14F-4D97-AF65-F5344CB8AC3E}">
        <p14:creationId xmlns:p14="http://schemas.microsoft.com/office/powerpoint/2010/main" val="43408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bg1"/>
          </a:solidFill>
        </p:spPr>
        <p:txBody>
          <a:bodyPr>
            <a:normAutofit/>
          </a:bodyPr>
          <a:lstStyle/>
          <a:p>
            <a:r>
              <a:rPr lang="en-US" b="1" dirty="0" smtClean="0"/>
              <a:t>Total U.S. Births, 1990-2015</a:t>
            </a:r>
            <a:endParaRPr lang="en-US" b="1"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243425526"/>
              </p:ext>
            </p:extLst>
          </p:nvPr>
        </p:nvGraphicFramePr>
        <p:xfrm>
          <a:off x="380999" y="958780"/>
          <a:ext cx="8526463" cy="45276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152400" y="6107794"/>
            <a:ext cx="827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dirty="0">
                <a:solidFill>
                  <a:srgbClr val="000000"/>
                </a:solidFill>
              </a:rPr>
              <a:t>Source: Adapted from CDC </a:t>
            </a:r>
            <a:r>
              <a:rPr lang="en-US" dirty="0" err="1">
                <a:solidFill>
                  <a:srgbClr val="000000"/>
                </a:solidFill>
              </a:rPr>
              <a:t>VitalSTATS</a:t>
            </a:r>
            <a:r>
              <a:rPr lang="en-US" dirty="0">
                <a:solidFill>
                  <a:srgbClr val="000000"/>
                </a:solidFill>
              </a:rPr>
              <a:t>. http://www.cdc.gov/nchs/VitalStats.htm</a:t>
            </a:r>
          </a:p>
        </p:txBody>
      </p:sp>
      <p:sp>
        <p:nvSpPr>
          <p:cNvPr id="7" name="Rectangle 1"/>
          <p:cNvSpPr>
            <a:spLocks noChangeArrowheads="1"/>
          </p:cNvSpPr>
          <p:nvPr/>
        </p:nvSpPr>
        <p:spPr bwMode="auto">
          <a:xfrm>
            <a:off x="6248400" y="6419850"/>
            <a:ext cx="2659063" cy="369888"/>
          </a:xfrm>
          <a:prstGeom prst="rect">
            <a:avLst/>
          </a:prstGeom>
          <a:solidFill>
            <a:srgbClr val="FFFFFF"/>
          </a:solidFill>
          <a:ln w="9525">
            <a:solidFill>
              <a:srgbClr val="3366CC"/>
            </a:solidFill>
            <a:miter lim="800000"/>
            <a:headEnd/>
            <a:tailEnd/>
          </a:ln>
        </p:spPr>
        <p:txBody>
          <a:bodyPr wrap="none">
            <a:spAutoFit/>
          </a:bodyPr>
          <a:lstStyle/>
          <a:p>
            <a:pPr fontAlgn="auto">
              <a:spcBef>
                <a:spcPts val="0"/>
              </a:spcBef>
              <a:spcAft>
                <a:spcPts val="0"/>
              </a:spcAft>
              <a:defRPr/>
            </a:pPr>
            <a:r>
              <a:rPr lang="en-US" i="1" kern="0" dirty="0" smtClean="0">
                <a:solidFill>
                  <a:srgbClr val="000000"/>
                </a:solidFill>
              </a:rPr>
              <a:t>BirthByTheNumbers.org</a:t>
            </a:r>
            <a:endParaRPr lang="en-US" kern="0" dirty="0" smtClean="0">
              <a:solidFill>
                <a:srgbClr val="000000"/>
              </a:solidFill>
            </a:endParaRPr>
          </a:p>
        </p:txBody>
      </p:sp>
    </p:spTree>
    <p:extLst>
      <p:ext uri="{BB962C8B-B14F-4D97-AF65-F5344CB8AC3E}">
        <p14:creationId xmlns:p14="http://schemas.microsoft.com/office/powerpoint/2010/main" val="2281458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295400"/>
          </a:xfrm>
        </p:spPr>
        <p:txBody>
          <a:bodyPr/>
          <a:lstStyle/>
          <a:p>
            <a:pPr eaLnBrk="1" hangingPunct="1"/>
            <a:r>
              <a:rPr lang="en-US" sz="3200" b="1" dirty="0" smtClean="0">
                <a:solidFill>
                  <a:srgbClr val="000000"/>
                </a:solidFill>
              </a:rPr>
              <a:t>Maternal Mortality Ratios (per 100</a:t>
            </a:r>
            <a:r>
              <a:rPr lang="en-US" sz="3200" b="1" dirty="0">
                <a:solidFill>
                  <a:srgbClr val="000000"/>
                </a:solidFill>
              </a:rPr>
              <a:t>K</a:t>
            </a:r>
            <a:r>
              <a:rPr lang="en-US" sz="3200" b="1" dirty="0" smtClean="0">
                <a:solidFill>
                  <a:srgbClr val="000000"/>
                </a:solidFill>
              </a:rPr>
              <a:t> births), 2000-2013, U.S. &amp; Comparable Countries *</a:t>
            </a:r>
            <a:r>
              <a:rPr lang="en-US" sz="3200" dirty="0" smtClean="0"/>
              <a:t> </a:t>
            </a:r>
          </a:p>
        </p:txBody>
      </p:sp>
      <p:graphicFrame>
        <p:nvGraphicFramePr>
          <p:cNvPr id="53251" name="Object 2"/>
          <p:cNvGraphicFramePr>
            <a:graphicFrameLocks noGrp="1" noChangeAspect="1"/>
          </p:cNvGraphicFramePr>
          <p:nvPr>
            <p:ph type="chart" idx="1"/>
            <p:extLst>
              <p:ext uri="{D42A27DB-BD31-4B8C-83A1-F6EECF244321}">
                <p14:modId xmlns:p14="http://schemas.microsoft.com/office/powerpoint/2010/main" val="3839831035"/>
              </p:ext>
            </p:extLst>
          </p:nvPr>
        </p:nvGraphicFramePr>
        <p:xfrm>
          <a:off x="301171" y="1295400"/>
          <a:ext cx="8272462" cy="4557713"/>
        </p:xfrm>
        <a:graphic>
          <a:graphicData uri="http://schemas.openxmlformats.org/presentationml/2006/ole">
            <mc:AlternateContent xmlns:mc="http://schemas.openxmlformats.org/markup-compatibility/2006">
              <mc:Choice xmlns:v="urn:schemas-microsoft-com:vml" Requires="v">
                <p:oleObj spid="_x0000_s96350"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301171" y="1295400"/>
                        <a:ext cx="8272462"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2" name="Text Box 4"/>
          <p:cNvSpPr txBox="1">
            <a:spLocks noChangeArrowheads="1"/>
          </p:cNvSpPr>
          <p:nvPr/>
        </p:nvSpPr>
        <p:spPr bwMode="auto">
          <a:xfrm>
            <a:off x="7014029" y="3847611"/>
            <a:ext cx="1905000" cy="646331"/>
          </a:xfrm>
          <a:prstGeom prst="rect">
            <a:avLst/>
          </a:prstGeom>
          <a:solidFill>
            <a:schemeClr val="tx1"/>
          </a:solidFill>
          <a:ln w="254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0000"/>
                </a:solidFill>
              </a:rPr>
              <a:t>OECD   19% Decrease</a:t>
            </a:r>
            <a:endParaRPr lang="en-US" b="1" dirty="0">
              <a:solidFill>
                <a:srgbClr val="FF0000"/>
              </a:solidFill>
            </a:endParaRPr>
          </a:p>
        </p:txBody>
      </p:sp>
      <p:sp>
        <p:nvSpPr>
          <p:cNvPr id="53253" name="Text Box 5"/>
          <p:cNvSpPr txBox="1">
            <a:spLocks noChangeArrowheads="1"/>
          </p:cNvSpPr>
          <p:nvPr/>
        </p:nvSpPr>
        <p:spPr bwMode="auto">
          <a:xfrm>
            <a:off x="7010400" y="2667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53254" name="Text Box 6"/>
          <p:cNvSpPr txBox="1">
            <a:spLocks noChangeArrowheads="1"/>
          </p:cNvSpPr>
          <p:nvPr/>
        </p:nvSpPr>
        <p:spPr bwMode="auto">
          <a:xfrm>
            <a:off x="7152469" y="2490656"/>
            <a:ext cx="1625826" cy="707886"/>
          </a:xfrm>
          <a:prstGeom prst="rect">
            <a:avLst/>
          </a:prstGeom>
          <a:solidFill>
            <a:schemeClr val="tx1"/>
          </a:solidFill>
          <a:ln w="2540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rgbClr val="000000"/>
                </a:solidFill>
              </a:rPr>
              <a:t>U.S</a:t>
            </a:r>
            <a:r>
              <a:rPr lang="en-US" sz="2000" b="1" dirty="0" smtClean="0">
                <a:solidFill>
                  <a:srgbClr val="000000"/>
                </a:solidFill>
              </a:rPr>
              <a:t>. 124% </a:t>
            </a:r>
            <a:endParaRPr lang="en-US" sz="2000" b="1" dirty="0">
              <a:solidFill>
                <a:srgbClr val="000000"/>
              </a:solidFill>
            </a:endParaRPr>
          </a:p>
          <a:p>
            <a:pPr algn="ctr" eaLnBrk="1" hangingPunct="1"/>
            <a:r>
              <a:rPr lang="en-US" sz="2000" b="1" i="1" dirty="0">
                <a:solidFill>
                  <a:schemeClr val="bg1"/>
                </a:solidFill>
              </a:rPr>
              <a:t>Increase</a:t>
            </a:r>
          </a:p>
        </p:txBody>
      </p:sp>
      <p:sp>
        <p:nvSpPr>
          <p:cNvPr id="53256" name="Line 8"/>
          <p:cNvSpPr>
            <a:spLocks noChangeShapeType="1"/>
          </p:cNvSpPr>
          <p:nvPr/>
        </p:nvSpPr>
        <p:spPr bwMode="auto">
          <a:xfrm flipH="1" flipV="1">
            <a:off x="1219200" y="5431971"/>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7" name="Line 9"/>
          <p:cNvSpPr>
            <a:spLocks noChangeShapeType="1"/>
          </p:cNvSpPr>
          <p:nvPr/>
        </p:nvSpPr>
        <p:spPr bwMode="auto">
          <a:xfrm flipV="1">
            <a:off x="1143000" y="54864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Line 11"/>
          <p:cNvSpPr>
            <a:spLocks noChangeShapeType="1"/>
          </p:cNvSpPr>
          <p:nvPr/>
        </p:nvSpPr>
        <p:spPr bwMode="auto">
          <a:xfrm flipV="1">
            <a:off x="1215571" y="5341257"/>
            <a:ext cx="2286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7"/>
          <p:cNvSpPr txBox="1">
            <a:spLocks noChangeArrowheads="1"/>
          </p:cNvSpPr>
          <p:nvPr/>
        </p:nvSpPr>
        <p:spPr bwMode="auto">
          <a:xfrm>
            <a:off x="96509" y="5857726"/>
            <a:ext cx="8686800" cy="276999"/>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66"/>
                </a:solidFill>
              </a:rPr>
              <a:t>* Countries with </a:t>
            </a:r>
            <a:r>
              <a:rPr lang="en-US" sz="1200" b="1" dirty="0" smtClean="0">
                <a:solidFill>
                  <a:srgbClr val="0000CC"/>
                </a:solidFill>
              </a:rPr>
              <a:t>300,000</a:t>
            </a:r>
            <a:r>
              <a:rPr lang="en-US" sz="1200" dirty="0">
                <a:solidFill>
                  <a:srgbClr val="000066"/>
                </a:solidFill>
              </a:rPr>
              <a:t>+ births (</a:t>
            </a:r>
            <a:r>
              <a:rPr lang="en-US" sz="1200" dirty="0" smtClean="0">
                <a:solidFill>
                  <a:srgbClr val="000066"/>
                </a:solidFill>
              </a:rPr>
              <a:t>2012): </a:t>
            </a:r>
            <a:r>
              <a:rPr lang="en-US" sz="1200" dirty="0">
                <a:solidFill>
                  <a:srgbClr val="000066"/>
                </a:solidFill>
              </a:rPr>
              <a:t>Australia, </a:t>
            </a:r>
            <a:r>
              <a:rPr lang="en-US" sz="1200" dirty="0" smtClean="0">
                <a:solidFill>
                  <a:srgbClr val="000066"/>
                </a:solidFill>
              </a:rPr>
              <a:t>Canada</a:t>
            </a:r>
            <a:r>
              <a:rPr lang="en-US" sz="1200" dirty="0">
                <a:solidFill>
                  <a:srgbClr val="000066"/>
                </a:solidFill>
              </a:rPr>
              <a:t>, </a:t>
            </a:r>
            <a:r>
              <a:rPr lang="en-US" sz="1200" dirty="0" smtClean="0">
                <a:solidFill>
                  <a:srgbClr val="000066"/>
                </a:solidFill>
              </a:rPr>
              <a:t>France</a:t>
            </a:r>
            <a:r>
              <a:rPr lang="en-US" sz="1200" dirty="0">
                <a:solidFill>
                  <a:srgbClr val="000066"/>
                </a:solidFill>
              </a:rPr>
              <a:t>, Germany, </a:t>
            </a:r>
            <a:r>
              <a:rPr lang="en-US" sz="1200" dirty="0" smtClean="0">
                <a:solidFill>
                  <a:srgbClr val="000066"/>
                </a:solidFill>
              </a:rPr>
              <a:t>Italy</a:t>
            </a:r>
            <a:r>
              <a:rPr lang="en-US" sz="1200" dirty="0">
                <a:solidFill>
                  <a:srgbClr val="000066"/>
                </a:solidFill>
              </a:rPr>
              <a:t>, </a:t>
            </a:r>
            <a:r>
              <a:rPr lang="en-US" sz="1200" dirty="0" smtClean="0">
                <a:solidFill>
                  <a:srgbClr val="000066"/>
                </a:solidFill>
              </a:rPr>
              <a:t>Japan, </a:t>
            </a:r>
            <a:r>
              <a:rPr lang="en-US" sz="1200" dirty="0">
                <a:solidFill>
                  <a:srgbClr val="000066"/>
                </a:solidFill>
              </a:rPr>
              <a:t>S. Korea, Spain, </a:t>
            </a:r>
            <a:r>
              <a:rPr lang="en-US" sz="1200" dirty="0" smtClean="0">
                <a:solidFill>
                  <a:srgbClr val="000066"/>
                </a:solidFill>
              </a:rPr>
              <a:t>United </a:t>
            </a:r>
            <a:r>
              <a:rPr lang="en-US" sz="1200" dirty="0">
                <a:solidFill>
                  <a:srgbClr val="000066"/>
                </a:solidFill>
              </a:rPr>
              <a:t>Kingdom </a:t>
            </a:r>
          </a:p>
        </p:txBody>
      </p:sp>
      <p:sp>
        <p:nvSpPr>
          <p:cNvPr id="16" name="Text Box 13"/>
          <p:cNvSpPr txBox="1">
            <a:spLocks noChangeArrowheads="1"/>
          </p:cNvSpPr>
          <p:nvPr/>
        </p:nvSpPr>
        <p:spPr bwMode="auto">
          <a:xfrm>
            <a:off x="7200446" y="6334780"/>
            <a:ext cx="1986441" cy="523220"/>
          </a:xfrm>
          <a:prstGeom prst="rect">
            <a:avLst/>
          </a:prstGeom>
          <a:solidFill>
            <a:schemeClr val="tx1"/>
          </a:solidFill>
          <a:ln w="31750">
            <a:solidFill>
              <a:srgbClr val="00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smtClean="0">
                <a:solidFill>
                  <a:srgbClr val="000000"/>
                </a:solidFill>
              </a:rPr>
              <a:t>NOTE: 2008-2013 US </a:t>
            </a:r>
          </a:p>
          <a:p>
            <a:pPr algn="ctr" eaLnBrk="1" hangingPunct="1"/>
            <a:r>
              <a:rPr lang="en-US" sz="1400" dirty="0" smtClean="0">
                <a:solidFill>
                  <a:srgbClr val="000000"/>
                </a:solidFill>
              </a:rPr>
              <a:t>rates unofficial^</a:t>
            </a:r>
            <a:endParaRPr lang="en-US" sz="1400" dirty="0">
              <a:solidFill>
                <a:srgbClr val="000000"/>
              </a:solidFill>
            </a:endParaRPr>
          </a:p>
        </p:txBody>
      </p:sp>
      <p:sp>
        <p:nvSpPr>
          <p:cNvPr id="13" name="Text Box 4"/>
          <p:cNvSpPr txBox="1">
            <a:spLocks noChangeArrowheads="1"/>
          </p:cNvSpPr>
          <p:nvPr/>
        </p:nvSpPr>
        <p:spPr bwMode="auto">
          <a:xfrm>
            <a:off x="304800" y="6273225"/>
            <a:ext cx="6591300" cy="584775"/>
          </a:xfrm>
          <a:prstGeom prst="rect">
            <a:avLst/>
          </a:prstGeom>
          <a:solidFill>
            <a:schemeClr val="tx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solidFill>
                  <a:srgbClr val="000000"/>
                </a:solidFill>
              </a:rPr>
              <a:t>Sources: OECD Health Data </a:t>
            </a:r>
            <a:r>
              <a:rPr lang="en-US" sz="1600" dirty="0" smtClean="0">
                <a:solidFill>
                  <a:srgbClr val="000000"/>
                </a:solidFill>
              </a:rPr>
              <a:t>2015; ^California Maternal Quality Care </a:t>
            </a:r>
          </a:p>
          <a:p>
            <a:r>
              <a:rPr lang="en-US" sz="1600" dirty="0" smtClean="0">
                <a:solidFill>
                  <a:srgbClr val="000000"/>
                </a:solidFill>
              </a:rPr>
              <a:t>Collaborative (CMQCC) 2014; NCHS</a:t>
            </a:r>
            <a:r>
              <a:rPr lang="en-US" sz="1600" dirty="0">
                <a:solidFill>
                  <a:srgbClr val="000000"/>
                </a:solidFill>
              </a:rPr>
              <a:t>. 2009. </a:t>
            </a:r>
            <a:r>
              <a:rPr lang="en-US" sz="1600" i="1" dirty="0">
                <a:solidFill>
                  <a:srgbClr val="000000"/>
                </a:solidFill>
              </a:rPr>
              <a:t>Deaths, Final Data, 2007</a:t>
            </a:r>
            <a:r>
              <a:rPr lang="en-US" sz="1600" dirty="0">
                <a:solidFill>
                  <a:srgbClr val="000000"/>
                </a:solidFill>
              </a:rPr>
              <a:t>.</a:t>
            </a:r>
          </a:p>
        </p:txBody>
      </p:sp>
      <p:sp>
        <p:nvSpPr>
          <p:cNvPr id="2" name="TextBox 1"/>
          <p:cNvSpPr txBox="1"/>
          <p:nvPr/>
        </p:nvSpPr>
        <p:spPr>
          <a:xfrm>
            <a:off x="1447800" y="1905000"/>
            <a:ext cx="3850221" cy="523220"/>
          </a:xfrm>
          <a:prstGeom prst="rect">
            <a:avLst/>
          </a:prstGeom>
          <a:noFill/>
          <a:ln>
            <a:solidFill>
              <a:srgbClr val="C00000"/>
            </a:solidFill>
          </a:ln>
        </p:spPr>
        <p:txBody>
          <a:bodyPr wrap="none" rtlCol="0">
            <a:spAutoFit/>
          </a:bodyPr>
          <a:lstStyle/>
          <a:p>
            <a:r>
              <a:rPr lang="en-US" sz="2800" b="1" dirty="0" smtClean="0">
                <a:solidFill>
                  <a:srgbClr val="C00000"/>
                </a:solidFill>
              </a:rPr>
              <a:t>Case Ascertainment?</a:t>
            </a:r>
            <a:endParaRPr lang="en-US" sz="2800" b="1" dirty="0">
              <a:solidFill>
                <a:srgbClr val="C00000"/>
              </a:solidFill>
            </a:endParaRPr>
          </a:p>
        </p:txBody>
      </p:sp>
    </p:spTree>
    <p:extLst>
      <p:ext uri="{BB962C8B-B14F-4D97-AF65-F5344CB8AC3E}">
        <p14:creationId xmlns:p14="http://schemas.microsoft.com/office/powerpoint/2010/main" val="4105626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533400"/>
            <a:ext cx="8686800" cy="5486400"/>
          </a:xfrm>
          <a:solidFill>
            <a:schemeClr val="tx1"/>
          </a:solidFill>
          <a:ln w="38100">
            <a:solidFill>
              <a:srgbClr val="000080"/>
            </a:solidFill>
            <a:miter lim="800000"/>
            <a:headEnd/>
            <a:tailEnd/>
          </a:ln>
        </p:spPr>
        <p:txBody>
          <a:bodyPr/>
          <a:lstStyle/>
          <a:p>
            <a:pPr eaLnBrk="1" hangingPunct="1"/>
            <a:r>
              <a:rPr lang="en-US" b="1" smtClean="0"/>
              <a:t>What about process? </a:t>
            </a:r>
            <a:br>
              <a:rPr lang="en-US" b="1" smtClean="0"/>
            </a:b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69850"/>
            <a:ext cx="8686800" cy="920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400" b="1" dirty="0">
                <a:solidFill>
                  <a:srgbClr val="000000"/>
                </a:solidFill>
              </a:rPr>
              <a:t>US Cesarean Rates, </a:t>
            </a:r>
            <a:r>
              <a:rPr lang="en-US" sz="4400" b="1" dirty="0" smtClean="0">
                <a:solidFill>
                  <a:srgbClr val="000000"/>
                </a:solidFill>
              </a:rPr>
              <a:t>1989-2015</a:t>
            </a:r>
            <a:endParaRPr lang="en-US" sz="4400" b="1" dirty="0">
              <a:solidFill>
                <a:srgbClr val="000000"/>
              </a:solidFill>
            </a:endParaRPr>
          </a:p>
        </p:txBody>
      </p:sp>
      <p:graphicFrame>
        <p:nvGraphicFramePr>
          <p:cNvPr id="2" name="Object 2"/>
          <p:cNvGraphicFramePr>
            <a:graphicFrameLocks noChangeAspect="1"/>
          </p:cNvGraphicFramePr>
          <p:nvPr>
            <p:extLst>
              <p:ext uri="{D42A27DB-BD31-4B8C-83A1-F6EECF244321}">
                <p14:modId xmlns:p14="http://schemas.microsoft.com/office/powerpoint/2010/main" val="2805406411"/>
              </p:ext>
            </p:extLst>
          </p:nvPr>
        </p:nvGraphicFramePr>
        <p:xfrm>
          <a:off x="508000" y="1191532"/>
          <a:ext cx="8280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 Box 4"/>
          <p:cNvSpPr txBox="1">
            <a:spLocks noChangeArrowheads="1"/>
          </p:cNvSpPr>
          <p:nvPr/>
        </p:nvSpPr>
        <p:spPr bwMode="auto">
          <a:xfrm>
            <a:off x="0" y="6491288"/>
            <a:ext cx="685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i="1">
                <a:solidFill>
                  <a:srgbClr val="000000"/>
                </a:solidFill>
              </a:rPr>
              <a:t>Source: National Center for Health Statistics Annual Birth Reports</a:t>
            </a:r>
          </a:p>
        </p:txBody>
      </p:sp>
      <p:sp>
        <p:nvSpPr>
          <p:cNvPr id="56325" name="Text Box 5"/>
          <p:cNvSpPr txBox="1">
            <a:spLocks noChangeArrowheads="1"/>
          </p:cNvSpPr>
          <p:nvPr/>
        </p:nvSpPr>
        <p:spPr bwMode="auto">
          <a:xfrm>
            <a:off x="625475" y="2823029"/>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b="1" dirty="0">
                <a:solidFill>
                  <a:srgbClr val="000099"/>
                </a:solidFill>
                <a:latin typeface="Times New Roman" pitchFamily="18" charset="0"/>
              </a:rPr>
              <a:t>%</a:t>
            </a:r>
          </a:p>
        </p:txBody>
      </p:sp>
      <p:sp>
        <p:nvSpPr>
          <p:cNvPr id="56326" name="Line 6"/>
          <p:cNvSpPr>
            <a:spLocks noChangeShapeType="1"/>
          </p:cNvSpPr>
          <p:nvPr/>
        </p:nvSpPr>
        <p:spPr bwMode="auto">
          <a:xfrm flipH="1" flipV="1">
            <a:off x="1371600" y="4495800"/>
            <a:ext cx="1524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6327" name="Line 7"/>
          <p:cNvSpPr>
            <a:spLocks noChangeShapeType="1"/>
          </p:cNvSpPr>
          <p:nvPr/>
        </p:nvSpPr>
        <p:spPr bwMode="auto">
          <a:xfrm flipV="1">
            <a:off x="1371600" y="4419600"/>
            <a:ext cx="3810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6328" name="Line 8"/>
          <p:cNvSpPr>
            <a:spLocks noChangeShapeType="1"/>
          </p:cNvSpPr>
          <p:nvPr/>
        </p:nvSpPr>
        <p:spPr bwMode="auto">
          <a:xfrm flipH="1" flipV="1">
            <a:off x="1524000" y="4343400"/>
            <a:ext cx="2286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6329" name="Text Box 9"/>
          <p:cNvSpPr txBox="1">
            <a:spLocks noChangeArrowheads="1"/>
          </p:cNvSpPr>
          <p:nvPr/>
        </p:nvSpPr>
        <p:spPr bwMode="auto">
          <a:xfrm>
            <a:off x="2973207" y="1905000"/>
            <a:ext cx="2513194" cy="707886"/>
          </a:xfrm>
          <a:prstGeom prst="rect">
            <a:avLst/>
          </a:prstGeom>
          <a:solidFill>
            <a:schemeClr val="tx1"/>
          </a:solidFill>
          <a:ln w="25400">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smtClean="0">
                <a:solidFill>
                  <a:srgbClr val="000000"/>
                </a:solidFill>
              </a:rPr>
              <a:t>1,272,503</a:t>
            </a:r>
            <a:endParaRPr lang="en-US" sz="4000" b="1" dirty="0">
              <a:solidFill>
                <a:srgbClr val="000000"/>
              </a:solidFill>
            </a:endParaRPr>
          </a:p>
        </p:txBody>
      </p:sp>
      <p:sp>
        <p:nvSpPr>
          <p:cNvPr id="56330" name="Text Box 10"/>
          <p:cNvSpPr txBox="1">
            <a:spLocks noChangeArrowheads="1"/>
          </p:cNvSpPr>
          <p:nvPr/>
        </p:nvSpPr>
        <p:spPr bwMode="auto">
          <a:xfrm>
            <a:off x="0" y="5562600"/>
            <a:ext cx="9144000" cy="830997"/>
          </a:xfrm>
          <a:prstGeom prst="rect">
            <a:avLst/>
          </a:prstGeom>
          <a:solidFill>
            <a:schemeClr val="tx1"/>
          </a:solidFill>
          <a:ln w="12700">
            <a:solidFill>
              <a:srgbClr val="0033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400" b="1" i="1" dirty="0">
                <a:solidFill>
                  <a:srgbClr val="0000CC"/>
                </a:solidFill>
              </a:rPr>
              <a:t>If the </a:t>
            </a:r>
            <a:r>
              <a:rPr lang="en-US" sz="2400" b="1" i="1" dirty="0" smtClean="0">
                <a:solidFill>
                  <a:srgbClr val="0000CC"/>
                </a:solidFill>
              </a:rPr>
              <a:t>2015 </a:t>
            </a:r>
            <a:r>
              <a:rPr lang="en-US" sz="2400" b="1" i="1" dirty="0">
                <a:solidFill>
                  <a:srgbClr val="0000CC"/>
                </a:solidFill>
              </a:rPr>
              <a:t>cesarean rate was the same as in 1996, there would have been </a:t>
            </a:r>
            <a:r>
              <a:rPr lang="en-US" sz="2400" b="1" i="1" dirty="0" smtClean="0">
                <a:solidFill>
                  <a:srgbClr val="0000CC"/>
                </a:solidFill>
              </a:rPr>
              <a:t>449,000 </a:t>
            </a:r>
            <a:r>
              <a:rPr lang="en-US" sz="2400" b="1" i="1" dirty="0">
                <a:solidFill>
                  <a:srgbClr val="0000CC"/>
                </a:solidFill>
              </a:rPr>
              <a:t>fewer cesareans in the U.S. in </a:t>
            </a:r>
            <a:r>
              <a:rPr lang="en-US" sz="2400" b="1" i="1" dirty="0" smtClean="0">
                <a:solidFill>
                  <a:srgbClr val="0000CC"/>
                </a:solidFill>
              </a:rPr>
              <a:t>’15.</a:t>
            </a:r>
            <a:endParaRPr lang="en-US" sz="2400" b="1" i="1" dirty="0">
              <a:solidFill>
                <a:srgbClr val="0000CC"/>
              </a:solidFill>
            </a:endParaRPr>
          </a:p>
        </p:txBody>
      </p:sp>
    </p:spTree>
    <p:extLst>
      <p:ext uri="{BB962C8B-B14F-4D97-AF65-F5344CB8AC3E}">
        <p14:creationId xmlns:p14="http://schemas.microsoft.com/office/powerpoint/2010/main" val="6153062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0" y="0"/>
            <a:ext cx="8991600" cy="1371600"/>
          </a:xfrm>
          <a:solidFill>
            <a:schemeClr val="tx1"/>
          </a:solidFill>
        </p:spPr>
        <p:txBody>
          <a:bodyPr/>
          <a:lstStyle/>
          <a:p>
            <a:pPr eaLnBrk="1" hangingPunct="1"/>
            <a:r>
              <a:rPr lang="en-US" sz="4000" b="1" dirty="0" smtClean="0"/>
              <a:t>Primary Cesarean and VBAC Rates, U.S., 1989-2011</a:t>
            </a:r>
          </a:p>
        </p:txBody>
      </p:sp>
      <p:graphicFrame>
        <p:nvGraphicFramePr>
          <p:cNvPr id="6147" name="Object 5"/>
          <p:cNvGraphicFramePr>
            <a:graphicFrameLocks noGrp="1" noChangeAspect="1"/>
          </p:cNvGraphicFramePr>
          <p:nvPr>
            <p:ph type="chart" idx="4294967295"/>
            <p:extLst>
              <p:ext uri="{D42A27DB-BD31-4B8C-83A1-F6EECF244321}">
                <p14:modId xmlns:p14="http://schemas.microsoft.com/office/powerpoint/2010/main" val="1564299028"/>
              </p:ext>
            </p:extLst>
          </p:nvPr>
        </p:nvGraphicFramePr>
        <p:xfrm>
          <a:off x="533400" y="1752600"/>
          <a:ext cx="8215313" cy="4525963"/>
        </p:xfrm>
        <a:graphic>
          <a:graphicData uri="http://schemas.openxmlformats.org/presentationml/2006/ole">
            <mc:AlternateContent xmlns:mc="http://schemas.openxmlformats.org/markup-compatibility/2006">
              <mc:Choice xmlns:v="urn:schemas-microsoft-com:vml" Requires="v">
                <p:oleObj spid="_x0000_s88183"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533400" y="1752600"/>
                        <a:ext cx="82153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Text Box 6"/>
          <p:cNvSpPr txBox="1">
            <a:spLocks noChangeArrowheads="1"/>
          </p:cNvSpPr>
          <p:nvPr/>
        </p:nvSpPr>
        <p:spPr bwMode="auto">
          <a:xfrm>
            <a:off x="1676400" y="4267200"/>
            <a:ext cx="1185863" cy="485775"/>
          </a:xfrm>
          <a:prstGeom prst="rect">
            <a:avLst/>
          </a:prstGeom>
          <a:noFill/>
          <a:ln w="2857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0066"/>
                </a:solidFill>
              </a:rPr>
              <a:t>r = -.95</a:t>
            </a:r>
          </a:p>
        </p:txBody>
      </p:sp>
      <p:sp>
        <p:nvSpPr>
          <p:cNvPr id="6149" name="Text Box 6"/>
          <p:cNvSpPr txBox="1">
            <a:spLocks noChangeArrowheads="1"/>
          </p:cNvSpPr>
          <p:nvPr/>
        </p:nvSpPr>
        <p:spPr bwMode="auto">
          <a:xfrm>
            <a:off x="457200" y="6248400"/>
            <a:ext cx="5272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2"/>
                </a:solidFill>
              </a:rPr>
              <a:t>Source: NCHS. </a:t>
            </a:r>
            <a:r>
              <a:rPr lang="en-US" i="1">
                <a:solidFill>
                  <a:schemeClr val="bg2"/>
                </a:solidFill>
              </a:rPr>
              <a:t>Annual Birth Reports &amp; Vital Stats</a:t>
            </a:r>
          </a:p>
        </p:txBody>
      </p:sp>
      <p:sp>
        <p:nvSpPr>
          <p:cNvPr id="6150" name="TextBox 7"/>
          <p:cNvSpPr txBox="1">
            <a:spLocks noChangeArrowheads="1"/>
          </p:cNvSpPr>
          <p:nvPr/>
        </p:nvSpPr>
        <p:spPr bwMode="auto">
          <a:xfrm>
            <a:off x="3840700" y="4752975"/>
            <a:ext cx="2193486" cy="707886"/>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t>Note: </a:t>
            </a:r>
            <a:r>
              <a:rPr lang="en-US" sz="2000" b="1" dirty="0" smtClean="0"/>
              <a:t>2005-2011 </a:t>
            </a:r>
            <a:endParaRPr lang="en-US" sz="2000" b="1" dirty="0"/>
          </a:p>
          <a:p>
            <a:pPr algn="ctr" eaLnBrk="1" hangingPunct="1"/>
            <a:r>
              <a:rPr lang="en-US" sz="2000" b="1" dirty="0"/>
              <a:t>unofficial</a:t>
            </a:r>
          </a:p>
        </p:txBody>
      </p:sp>
      <p:sp>
        <p:nvSpPr>
          <p:cNvPr id="2" name="Oval 1"/>
          <p:cNvSpPr/>
          <p:nvPr/>
        </p:nvSpPr>
        <p:spPr>
          <a:xfrm>
            <a:off x="7748814" y="4491717"/>
            <a:ext cx="972457" cy="80655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Rectangle 2"/>
          <p:cNvSpPr/>
          <p:nvPr/>
        </p:nvSpPr>
        <p:spPr>
          <a:xfrm>
            <a:off x="8235042" y="4281878"/>
            <a:ext cx="886782" cy="461665"/>
          </a:xfrm>
          <a:prstGeom prst="rect">
            <a:avLst/>
          </a:prstGeom>
          <a:solidFill>
            <a:schemeClr val="tx1"/>
          </a:solidFill>
          <a:ln>
            <a:solidFill>
              <a:srgbClr val="0000CC"/>
            </a:solidFill>
          </a:ln>
        </p:spPr>
        <p:txBody>
          <a:bodyPr wrap="none">
            <a:spAutoFit/>
          </a:bodyPr>
          <a:lstStyle/>
          <a:p>
            <a:pPr algn="ctr"/>
            <a:r>
              <a:rPr lang="en-US" sz="2400" b="1" dirty="0" smtClean="0">
                <a:solidFill>
                  <a:srgbClr val="0000CC"/>
                </a:solidFill>
              </a:rPr>
              <a:t>9.2%</a:t>
            </a:r>
            <a:endParaRPr lang="en-US" sz="2400" b="1" dirty="0">
              <a:solidFill>
                <a:srgbClr val="0000CC"/>
              </a:solidFill>
            </a:endParaRPr>
          </a:p>
        </p:txBody>
      </p:sp>
    </p:spTree>
    <p:extLst>
      <p:ext uri="{BB962C8B-B14F-4D97-AF65-F5344CB8AC3E}">
        <p14:creationId xmlns:p14="http://schemas.microsoft.com/office/powerpoint/2010/main" val="146075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lstStyle/>
          <a:p>
            <a:r>
              <a:rPr lang="en-US" sz="3600" b="1" dirty="0">
                <a:solidFill>
                  <a:srgbClr val="000000"/>
                </a:solidFill>
              </a:rPr>
              <a:t>Cesarean Rates </a:t>
            </a:r>
            <a:r>
              <a:rPr lang="en-US" sz="3600" b="1" dirty="0" smtClean="0">
                <a:solidFill>
                  <a:srgbClr val="000000"/>
                </a:solidFill>
              </a:rPr>
              <a:t>(%) in </a:t>
            </a:r>
            <a:r>
              <a:rPr lang="en-US" sz="3600" b="1" dirty="0">
                <a:solidFill>
                  <a:srgbClr val="000000"/>
                </a:solidFill>
              </a:rPr>
              <a:t>Industrialized Countries* with 100,000+ Births, </a:t>
            </a:r>
            <a:r>
              <a:rPr lang="en-US" sz="3600" b="1" dirty="0" smtClean="0">
                <a:solidFill>
                  <a:srgbClr val="000000"/>
                </a:solidFill>
              </a:rPr>
              <a:t>2014</a:t>
            </a:r>
            <a:endParaRPr lang="en-US" sz="3600" dirty="0"/>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38226574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2209800" y="6172200"/>
            <a:ext cx="522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FF"/>
                </a:solidFill>
              </a:rPr>
              <a:t>* No data on cesarean rates in </a:t>
            </a:r>
            <a:r>
              <a:rPr lang="en-US" dirty="0" smtClean="0">
                <a:solidFill>
                  <a:srgbClr val="0000FF"/>
                </a:solidFill>
              </a:rPr>
              <a:t>Greece and Japan</a:t>
            </a:r>
            <a:endParaRPr lang="en-US" dirty="0">
              <a:solidFill>
                <a:srgbClr val="0000FF"/>
              </a:solidFill>
            </a:endParaRPr>
          </a:p>
        </p:txBody>
      </p:sp>
    </p:spTree>
    <p:extLst>
      <p:ext uri="{BB962C8B-B14F-4D97-AF65-F5344CB8AC3E}">
        <p14:creationId xmlns:p14="http://schemas.microsoft.com/office/powerpoint/2010/main" val="261932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r>
              <a:rPr lang="en-US" b="1" dirty="0" smtClean="0"/>
              <a:t>VBAC Rates Industrialized Countries, 2010</a:t>
            </a:r>
            <a:endParaRPr lang="en-US" b="1" dirty="0"/>
          </a:p>
        </p:txBody>
      </p:sp>
      <p:graphicFrame>
        <p:nvGraphicFramePr>
          <p:cNvPr id="4" name="Content Placeholder 3"/>
          <p:cNvGraphicFramePr>
            <a:graphicFrameLocks noGrp="1"/>
          </p:cNvGraphicFramePr>
          <p:nvPr>
            <p:ph idx="1"/>
            <p:extLst/>
          </p:nvPr>
        </p:nvGraphicFramePr>
        <p:xfrm>
          <a:off x="228600" y="1600200"/>
          <a:ext cx="8458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423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838200"/>
            <a:ext cx="8229600" cy="4983163"/>
          </a:xfrm>
          <a:solidFill>
            <a:schemeClr val="tx1"/>
          </a:solidFill>
          <a:ln w="38100">
            <a:solidFill>
              <a:srgbClr val="000080"/>
            </a:solidFill>
            <a:miter lim="800000"/>
            <a:headEnd/>
            <a:tailEnd/>
          </a:ln>
        </p:spPr>
        <p:txBody>
          <a:bodyPr/>
          <a:lstStyle/>
          <a:p>
            <a:r>
              <a:rPr lang="en-US" sz="5400" i="1" dirty="0" smtClean="0"/>
              <a:t>Do High Rates of Intervention Matter?</a:t>
            </a:r>
            <a:br>
              <a:rPr lang="en-US" sz="5400" i="1" dirty="0" smtClean="0"/>
            </a:br>
            <a:r>
              <a:rPr lang="en-US" sz="5400" i="1" dirty="0" smtClean="0"/>
              <a:t/>
            </a:r>
            <a:br>
              <a:rPr lang="en-US" sz="5400" i="1" dirty="0" smtClean="0"/>
            </a:br>
            <a:r>
              <a:rPr lang="en-US" sz="5400" i="1" dirty="0" smtClean="0"/>
              <a:t>1. Outcomes </a:t>
            </a:r>
            <a:br>
              <a:rPr lang="en-US" sz="5400" i="1" dirty="0" smtClean="0"/>
            </a:br>
            <a:r>
              <a:rPr lang="en-US" sz="5400" i="1" dirty="0" smtClean="0"/>
              <a:t>2. Costs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Gestational Age, U.S. All Births, </a:t>
            </a:r>
            <a:r>
              <a:rPr lang="en-US" b="1" dirty="0" smtClean="0">
                <a:solidFill>
                  <a:srgbClr val="000000"/>
                </a:solidFill>
              </a:rPr>
              <a:t>1990</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4911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5638800" y="1676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05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Gestational Age, U.S. All Births,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5962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4572000" y="1600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77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a:solidFill>
                  <a:srgbClr val="000000"/>
                </a:solidFill>
              </a:rPr>
              <a:t>Gestational Age, U.S. All Births, </a:t>
            </a:r>
            <a:r>
              <a:rPr lang="en-US" b="1" dirty="0" smtClean="0">
                <a:solidFill>
                  <a:srgbClr val="000000"/>
                </a:solidFill>
              </a:rPr>
              <a:t>1990, 2015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827970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4672263" y="1604211"/>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2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11162" y="152400"/>
            <a:ext cx="8229600" cy="1143000"/>
          </a:xfrm>
        </p:spPr>
        <p:txBody>
          <a:bodyPr>
            <a:normAutofit fontScale="90000"/>
          </a:bodyPr>
          <a:lstStyle/>
          <a:p>
            <a:r>
              <a:rPr lang="en-US" sz="4000" b="1" dirty="0" smtClean="0"/>
              <a:t>U.S. Fertility Rates (per 1,000) by Race/Ethnicity, 1989-2015</a:t>
            </a:r>
          </a:p>
        </p:txBody>
      </p:sp>
      <p:graphicFrame>
        <p:nvGraphicFramePr>
          <p:cNvPr id="6147" name="Object 2"/>
          <p:cNvGraphicFramePr>
            <a:graphicFrameLocks noGrp="1" noChangeAspect="1"/>
          </p:cNvGraphicFramePr>
          <p:nvPr>
            <p:ph type="chart" idx="1"/>
            <p:extLst>
              <p:ext uri="{D42A27DB-BD31-4B8C-83A1-F6EECF244321}">
                <p14:modId xmlns:p14="http://schemas.microsoft.com/office/powerpoint/2010/main" val="3126274358"/>
              </p:ext>
            </p:extLst>
          </p:nvPr>
        </p:nvGraphicFramePr>
        <p:xfrm>
          <a:off x="20637" y="1295400"/>
          <a:ext cx="9123363" cy="5026025"/>
        </p:xfrm>
        <a:graphic>
          <a:graphicData uri="http://schemas.openxmlformats.org/presentationml/2006/ole">
            <mc:AlternateContent xmlns:mc="http://schemas.openxmlformats.org/markup-compatibility/2006">
              <mc:Choice xmlns:v="urn:schemas-microsoft-com:vml" Requires="v">
                <p:oleObj spid="_x0000_s122924"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20637" y="1295400"/>
                        <a:ext cx="91233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Text Box 6"/>
          <p:cNvSpPr txBox="1">
            <a:spLocks noChangeArrowheads="1"/>
          </p:cNvSpPr>
          <p:nvPr/>
        </p:nvSpPr>
        <p:spPr bwMode="auto">
          <a:xfrm>
            <a:off x="517525" y="6132513"/>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a:solidFill>
                  <a:prstClr val="black"/>
                </a:solidFill>
              </a:rPr>
              <a:t>Fertility rates computed by relating total births, regardless of age of mother, to women 15-44 years.	</a:t>
            </a:r>
          </a:p>
        </p:txBody>
      </p:sp>
    </p:spTree>
    <p:extLst>
      <p:ext uri="{BB962C8B-B14F-4D97-AF65-F5344CB8AC3E}">
        <p14:creationId xmlns:p14="http://schemas.microsoft.com/office/powerpoint/2010/main" val="385356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a:t>Gestational Age, U.S. All Births &amp; Planned Home Births that Occur at Home, </a:t>
            </a:r>
            <a:r>
              <a:rPr lang="en-US" b="1" dirty="0" smtClean="0"/>
              <a:t>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1939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5791200" y="1676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920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304800"/>
            <a:ext cx="8305800" cy="5791200"/>
          </a:xfrm>
          <a:solidFill>
            <a:schemeClr val="tx1"/>
          </a:solidFill>
          <a:ln>
            <a:solidFill>
              <a:srgbClr val="0000CC"/>
            </a:solidFill>
          </a:ln>
        </p:spPr>
        <p:txBody>
          <a:bodyPr/>
          <a:lstStyle/>
          <a:p>
            <a:r>
              <a:rPr lang="en-US" sz="5400" b="1" dirty="0" smtClean="0">
                <a:solidFill>
                  <a:srgbClr val="0000CC"/>
                </a:solidFill>
              </a:rPr>
              <a:t>Economics of Childbirth in the U.S.</a:t>
            </a:r>
          </a:p>
        </p:txBody>
      </p:sp>
    </p:spTree>
    <p:extLst>
      <p:ext uri="{BB962C8B-B14F-4D97-AF65-F5344CB8AC3E}">
        <p14:creationId xmlns:p14="http://schemas.microsoft.com/office/powerpoint/2010/main" val="863737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title" idx="4294967295"/>
          </p:nvPr>
        </p:nvSpPr>
        <p:spPr>
          <a:xfrm>
            <a:off x="0" y="0"/>
            <a:ext cx="9144000" cy="1417638"/>
          </a:xfrm>
        </p:spPr>
        <p:txBody>
          <a:bodyPr/>
          <a:lstStyle/>
          <a:p>
            <a:pPr eaLnBrk="1" hangingPunct="1"/>
            <a:r>
              <a:rPr lang="en-US" sz="2800" b="1" dirty="0" smtClean="0">
                <a:solidFill>
                  <a:srgbClr val="000000"/>
                </a:solidFill>
              </a:rPr>
              <a:t>LEADING MAJOR DIAGNOSTIC CATEGORIES by NUMBER OF HOSPITAL DISCHARGES, U.S., 2014</a:t>
            </a:r>
            <a:r>
              <a:rPr lang="en-US" sz="4000" dirty="0" smtClean="0"/>
              <a:t> </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3437557516"/>
              </p:ext>
            </p:extLst>
          </p:nvPr>
        </p:nvGraphicFramePr>
        <p:xfrm>
          <a:off x="282575" y="1430338"/>
          <a:ext cx="8491538" cy="4948237"/>
        </p:xfrm>
        <a:graphic>
          <a:graphicData uri="http://schemas.openxmlformats.org/drawingml/2006/chart">
            <c:chart xmlns:c="http://schemas.openxmlformats.org/drawingml/2006/chart" xmlns:r="http://schemas.openxmlformats.org/officeDocument/2006/relationships" r:id="rId3"/>
          </a:graphicData>
        </a:graphic>
      </p:graphicFrame>
      <p:sp>
        <p:nvSpPr>
          <p:cNvPr id="66564" name="Text Box 9"/>
          <p:cNvSpPr txBox="1">
            <a:spLocks noChangeArrowheads="1"/>
          </p:cNvSpPr>
          <p:nvPr/>
        </p:nvSpPr>
        <p:spPr bwMode="auto">
          <a:xfrm>
            <a:off x="0" y="6400800"/>
            <a:ext cx="9144000" cy="523875"/>
          </a:xfrm>
          <a:prstGeom prst="rect">
            <a:avLst/>
          </a:prstGeom>
          <a:solidFill>
            <a:schemeClr val="tx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AHRQ. </a:t>
            </a:r>
            <a:r>
              <a:rPr lang="en-US" sz="1400" dirty="0" smtClean="0">
                <a:solidFill>
                  <a:srgbClr val="000000"/>
                </a:solidFill>
              </a:rPr>
              <a:t>2017. </a:t>
            </a:r>
            <a:r>
              <a:rPr lang="en-US" sz="1400" i="1" dirty="0" err="1">
                <a:solidFill>
                  <a:srgbClr val="000000"/>
                </a:solidFill>
              </a:rPr>
              <a:t>HCUPnet</a:t>
            </a:r>
            <a:r>
              <a:rPr lang="en-US" sz="1400" i="1" dirty="0">
                <a:solidFill>
                  <a:srgbClr val="000000"/>
                </a:solidFill>
              </a:rPr>
              <a:t>, Healthcare Cost &amp; Utilization Project</a:t>
            </a:r>
            <a:r>
              <a:rPr lang="en-US" sz="1400" dirty="0">
                <a:solidFill>
                  <a:srgbClr val="000000"/>
                </a:solidFill>
              </a:rPr>
              <a:t>. Rockville, MD: AHRQ. http://hcupnet.ahrq.gov. Accessed </a:t>
            </a:r>
            <a:r>
              <a:rPr lang="en-US" sz="1400" dirty="0" smtClean="0">
                <a:solidFill>
                  <a:srgbClr val="000000"/>
                </a:solidFill>
              </a:rPr>
              <a:t>2/17/17. </a:t>
            </a:r>
            <a:endParaRPr lang="en-US" sz="1400" dirty="0">
              <a:solidFill>
                <a:srgbClr val="000000"/>
              </a:solidFill>
            </a:endParaRPr>
          </a:p>
        </p:txBody>
      </p:sp>
      <p:sp>
        <p:nvSpPr>
          <p:cNvPr id="5" name="TextBox 4"/>
          <p:cNvSpPr txBox="1"/>
          <p:nvPr/>
        </p:nvSpPr>
        <p:spPr>
          <a:xfrm>
            <a:off x="6625362" y="6555343"/>
            <a:ext cx="2518638" cy="369332"/>
          </a:xfrm>
          <a:prstGeom prst="rect">
            <a:avLst/>
          </a:prstGeom>
          <a:noFill/>
          <a:ln>
            <a:solidFill>
              <a:schemeClr val="tx1"/>
            </a:solidFill>
          </a:ln>
        </p:spPr>
        <p:txBody>
          <a:bodyPr wrap="none" rtlCol="0">
            <a:spAutoFit/>
          </a:bodyPr>
          <a:lstStyle/>
          <a:p>
            <a:r>
              <a:rPr lang="en-US" i="1" dirty="0" smtClean="0">
                <a:solidFill>
                  <a:srgbClr val="000000"/>
                </a:solidFill>
              </a:rPr>
              <a:t>Birthbythenumbers.org</a:t>
            </a:r>
            <a:endParaRPr lang="en-US" i="1" dirty="0">
              <a:solidFill>
                <a:srgbClr val="000000"/>
              </a:solidFill>
            </a:endParaRPr>
          </a:p>
        </p:txBody>
      </p:sp>
    </p:spTree>
    <p:extLst>
      <p:ext uri="{BB962C8B-B14F-4D97-AF65-F5344CB8AC3E}">
        <p14:creationId xmlns:p14="http://schemas.microsoft.com/office/powerpoint/2010/main" val="1139856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417638"/>
          </a:xfrm>
        </p:spPr>
        <p:txBody>
          <a:bodyPr/>
          <a:lstStyle/>
          <a:p>
            <a:pPr eaLnBrk="1" hangingPunct="1"/>
            <a:r>
              <a:rPr lang="en-US" sz="3600" b="1" dirty="0" smtClean="0">
                <a:solidFill>
                  <a:srgbClr val="000000"/>
                </a:solidFill>
                <a:latin typeface="Calibri" panose="020F0502020204030204" pitchFamily="34" charset="0"/>
              </a:rPr>
              <a:t>MEDIAN FACILITY LABOR &amp; BIRTH CHARGES BY MODE OF BIRTH, U.S., 2014</a:t>
            </a:r>
          </a:p>
        </p:txBody>
      </p:sp>
      <p:graphicFrame>
        <p:nvGraphicFramePr>
          <p:cNvPr id="67587" name="Object 2"/>
          <p:cNvGraphicFramePr>
            <a:graphicFrameLocks noGrp="1" noChangeAspect="1"/>
          </p:cNvGraphicFramePr>
          <p:nvPr>
            <p:ph type="chart" idx="1"/>
            <p:extLst>
              <p:ext uri="{D42A27DB-BD31-4B8C-83A1-F6EECF244321}">
                <p14:modId xmlns:p14="http://schemas.microsoft.com/office/powerpoint/2010/main" val="779215710"/>
              </p:ext>
            </p:extLst>
          </p:nvPr>
        </p:nvGraphicFramePr>
        <p:xfrm>
          <a:off x="209550" y="1455738"/>
          <a:ext cx="8486775" cy="4600575"/>
        </p:xfrm>
        <a:graphic>
          <a:graphicData uri="http://schemas.openxmlformats.org/presentationml/2006/ole">
            <mc:AlternateContent xmlns:mc="http://schemas.openxmlformats.org/markup-compatibility/2006">
              <mc:Choice xmlns:v="urn:schemas-microsoft-com:vml" Requires="v">
                <p:oleObj spid="_x0000_s131082" name="Chart" r:id="rId4" imgW="8486671" imgH="4600478" progId="MSGraph.Chart.8">
                  <p:embed followColorScheme="full"/>
                </p:oleObj>
              </mc:Choice>
              <mc:Fallback>
                <p:oleObj name="Chart" r:id="rId4" imgW="8486671" imgH="4600478" progId="MSGraph.Chart.8">
                  <p:embed followColorScheme="full"/>
                  <p:pic>
                    <p:nvPicPr>
                      <p:cNvPr id="0" name=""/>
                      <p:cNvPicPr>
                        <a:picLocks noChangeAspect="1" noChangeArrowheads="1"/>
                      </p:cNvPicPr>
                      <p:nvPr/>
                    </p:nvPicPr>
                    <p:blipFill>
                      <a:blip r:embed="rId5"/>
                      <a:srcRect/>
                      <a:stretch>
                        <a:fillRect/>
                      </a:stretch>
                    </p:blipFill>
                    <p:spPr bwMode="auto">
                      <a:xfrm>
                        <a:off x="209550" y="1455738"/>
                        <a:ext cx="8486775" cy="4600575"/>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8" name="Text Box 4"/>
          <p:cNvSpPr txBox="1">
            <a:spLocks noChangeArrowheads="1"/>
          </p:cNvSpPr>
          <p:nvPr/>
        </p:nvSpPr>
        <p:spPr bwMode="auto">
          <a:xfrm>
            <a:off x="228600" y="6096000"/>
            <a:ext cx="8915400" cy="581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1600" dirty="0">
                <a:solidFill>
                  <a:srgbClr val="000000"/>
                </a:solidFill>
              </a:rPr>
              <a:t>Sources: AHRQ. </a:t>
            </a:r>
            <a:r>
              <a:rPr lang="en-US" sz="1600" dirty="0" smtClean="0">
                <a:solidFill>
                  <a:srgbClr val="000000"/>
                </a:solidFill>
              </a:rPr>
              <a:t>2017. </a:t>
            </a:r>
            <a:r>
              <a:rPr lang="en-US" sz="1600" i="1" dirty="0" err="1">
                <a:solidFill>
                  <a:srgbClr val="000000"/>
                </a:solidFill>
              </a:rPr>
              <a:t>HCUPnet</a:t>
            </a:r>
            <a:r>
              <a:rPr lang="en-US" sz="1600" i="1" dirty="0">
                <a:solidFill>
                  <a:srgbClr val="000000"/>
                </a:solidFill>
              </a:rPr>
              <a:t>, Healthcare Cost &amp; Utilization Project</a:t>
            </a:r>
            <a:r>
              <a:rPr lang="en-US" sz="1600" dirty="0">
                <a:solidFill>
                  <a:srgbClr val="000000"/>
                </a:solidFill>
              </a:rPr>
              <a:t>. Rockville, MD: AHRQ. </a:t>
            </a:r>
            <a:r>
              <a:rPr lang="en-US" sz="1600" dirty="0">
                <a:solidFill>
                  <a:srgbClr val="000066"/>
                </a:solidFill>
                <a:hlinkClick r:id="rId6"/>
              </a:rPr>
              <a:t>http://</a:t>
            </a:r>
            <a:r>
              <a:rPr lang="en-US" sz="1600" dirty="0" smtClean="0">
                <a:solidFill>
                  <a:srgbClr val="000066"/>
                </a:solidFill>
                <a:hlinkClick r:id="rId6"/>
              </a:rPr>
              <a:t>hcupnet.ahrq.gov</a:t>
            </a:r>
            <a:r>
              <a:rPr lang="en-US" sz="1600" dirty="0" smtClean="0">
                <a:solidFill>
                  <a:srgbClr val="000066"/>
                </a:solidFill>
              </a:rPr>
              <a:t> </a:t>
            </a:r>
            <a:r>
              <a:rPr lang="en-US" sz="1600" dirty="0" smtClean="0">
                <a:solidFill>
                  <a:srgbClr val="000000"/>
                </a:solidFill>
              </a:rPr>
              <a:t>.  </a:t>
            </a:r>
            <a:r>
              <a:rPr lang="en-US" sz="1600" dirty="0">
                <a:solidFill>
                  <a:srgbClr val="000000"/>
                </a:solidFill>
              </a:rPr>
              <a:t>Accessed </a:t>
            </a:r>
            <a:r>
              <a:rPr lang="en-US" sz="1600" dirty="0" smtClean="0">
                <a:solidFill>
                  <a:srgbClr val="000000"/>
                </a:solidFill>
              </a:rPr>
              <a:t>2/18/17;</a:t>
            </a:r>
            <a:endParaRPr lang="en-US" sz="1600" dirty="0">
              <a:solidFill>
                <a:srgbClr val="000000"/>
              </a:solidFill>
            </a:endParaRPr>
          </a:p>
        </p:txBody>
      </p:sp>
      <p:sp>
        <p:nvSpPr>
          <p:cNvPr id="67594" name="Text Box 12"/>
          <p:cNvSpPr txBox="1">
            <a:spLocks noChangeArrowheads="1"/>
          </p:cNvSpPr>
          <p:nvPr/>
        </p:nvSpPr>
        <p:spPr bwMode="auto">
          <a:xfrm>
            <a:off x="1752600" y="1518874"/>
            <a:ext cx="5186035" cy="400110"/>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99"/>
                </a:solidFill>
              </a:rPr>
              <a:t>NOTE: Hospital charges; no physician costs</a:t>
            </a:r>
          </a:p>
        </p:txBody>
      </p:sp>
      <p:sp>
        <p:nvSpPr>
          <p:cNvPr id="2" name="TextBox 1"/>
          <p:cNvSpPr txBox="1"/>
          <p:nvPr/>
        </p:nvSpPr>
        <p:spPr>
          <a:xfrm>
            <a:off x="2514600" y="2337648"/>
            <a:ext cx="801823" cy="461665"/>
          </a:xfrm>
          <a:prstGeom prst="rect">
            <a:avLst/>
          </a:prstGeom>
          <a:noFill/>
          <a:ln w="19050">
            <a:solidFill>
              <a:srgbClr val="C00000"/>
            </a:solidFill>
          </a:ln>
        </p:spPr>
        <p:txBody>
          <a:bodyPr wrap="none" rtlCol="0">
            <a:spAutoFit/>
          </a:bodyPr>
          <a:lstStyle/>
          <a:p>
            <a:r>
              <a:rPr lang="en-US" sz="2400" b="1" dirty="0" smtClean="0">
                <a:solidFill>
                  <a:srgbClr val="C00000"/>
                </a:solidFill>
              </a:rPr>
              <a:t>76%</a:t>
            </a:r>
            <a:endParaRPr lang="en-US" sz="2400" b="1" dirty="0">
              <a:solidFill>
                <a:srgbClr val="C00000"/>
              </a:solidFill>
            </a:endParaRPr>
          </a:p>
        </p:txBody>
      </p:sp>
      <p:cxnSp>
        <p:nvCxnSpPr>
          <p:cNvPr id="4" name="Straight Arrow Connector 3"/>
          <p:cNvCxnSpPr>
            <a:stCxn id="2" idx="0"/>
          </p:cNvCxnSpPr>
          <p:nvPr/>
        </p:nvCxnSpPr>
        <p:spPr>
          <a:xfrm flipV="1">
            <a:off x="2915512" y="2202411"/>
            <a:ext cx="665888" cy="1352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2"/>
          </p:cNvCxnSpPr>
          <p:nvPr/>
        </p:nvCxnSpPr>
        <p:spPr>
          <a:xfrm flipH="1">
            <a:off x="2514600" y="2799313"/>
            <a:ext cx="400912" cy="4186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5362" y="6488668"/>
            <a:ext cx="2518638" cy="369332"/>
          </a:xfrm>
          <a:prstGeom prst="rect">
            <a:avLst/>
          </a:prstGeom>
          <a:noFill/>
          <a:ln>
            <a:solidFill>
              <a:schemeClr val="tx1"/>
            </a:solidFill>
          </a:ln>
        </p:spPr>
        <p:txBody>
          <a:bodyPr wrap="none" rtlCol="0">
            <a:spAutoFit/>
          </a:bodyPr>
          <a:lstStyle/>
          <a:p>
            <a:r>
              <a:rPr lang="en-US" i="1" dirty="0" smtClean="0">
                <a:solidFill>
                  <a:srgbClr val="000000"/>
                </a:solidFill>
              </a:rPr>
              <a:t>Birthbythenumbers.org</a:t>
            </a:r>
            <a:endParaRPr lang="en-US" i="1" dirty="0">
              <a:solidFill>
                <a:srgbClr val="000000"/>
              </a:solidFill>
            </a:endParaRPr>
          </a:p>
        </p:txBody>
      </p:sp>
    </p:spTree>
    <p:extLst>
      <p:ext uri="{BB962C8B-B14F-4D97-AF65-F5344CB8AC3E}">
        <p14:creationId xmlns:p14="http://schemas.microsoft.com/office/powerpoint/2010/main" val="3420711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152400" y="152400"/>
            <a:ext cx="9144000" cy="1219200"/>
          </a:xfrm>
        </p:spPr>
        <p:txBody>
          <a:bodyPr/>
          <a:lstStyle/>
          <a:p>
            <a:pPr eaLnBrk="1" hangingPunct="1"/>
            <a:r>
              <a:rPr lang="en-US" sz="4000" dirty="0" smtClean="0">
                <a:solidFill>
                  <a:srgbClr val="000000"/>
                </a:solidFill>
              </a:rPr>
              <a:t>Estimated Total Charges, Hospital Birth, U.S., 1993-2014 </a:t>
            </a:r>
            <a:r>
              <a:rPr lang="en-US" sz="3200" dirty="0" smtClean="0">
                <a:solidFill>
                  <a:srgbClr val="000000"/>
                </a:solidFill>
              </a:rPr>
              <a:t>(000,000)</a:t>
            </a:r>
          </a:p>
        </p:txBody>
      </p:sp>
      <p:graphicFrame>
        <p:nvGraphicFramePr>
          <p:cNvPr id="3" name="Object 2"/>
          <p:cNvGraphicFramePr>
            <a:graphicFrameLocks noGrp="1" noChangeAspect="1"/>
          </p:cNvGraphicFramePr>
          <p:nvPr>
            <p:ph type="chart" idx="1"/>
            <p:extLst>
              <p:ext uri="{D42A27DB-BD31-4B8C-83A1-F6EECF244321}">
                <p14:modId xmlns:p14="http://schemas.microsoft.com/office/powerpoint/2010/main" val="3794656577"/>
              </p:ext>
            </p:extLst>
          </p:nvPr>
        </p:nvGraphicFramePr>
        <p:xfrm>
          <a:off x="515938" y="1498600"/>
          <a:ext cx="8110537" cy="4422775"/>
        </p:xfrm>
        <a:graphic>
          <a:graphicData uri="http://schemas.openxmlformats.org/drawingml/2006/chart">
            <c:chart xmlns:c="http://schemas.openxmlformats.org/drawingml/2006/chart" xmlns:r="http://schemas.openxmlformats.org/officeDocument/2006/relationships" r:id="rId3"/>
          </a:graphicData>
        </a:graphic>
      </p:graphicFrame>
      <p:sp>
        <p:nvSpPr>
          <p:cNvPr id="68612" name="Text Box 6"/>
          <p:cNvSpPr txBox="1">
            <a:spLocks noChangeArrowheads="1"/>
          </p:cNvSpPr>
          <p:nvPr/>
        </p:nvSpPr>
        <p:spPr bwMode="auto">
          <a:xfrm>
            <a:off x="228600" y="6276975"/>
            <a:ext cx="8915400" cy="581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1600" dirty="0">
                <a:solidFill>
                  <a:srgbClr val="000066"/>
                </a:solidFill>
              </a:rPr>
              <a:t>Sources: AHRQ. </a:t>
            </a:r>
            <a:r>
              <a:rPr lang="en-US" sz="1600" dirty="0" smtClean="0">
                <a:solidFill>
                  <a:srgbClr val="000066"/>
                </a:solidFill>
              </a:rPr>
              <a:t>2017. </a:t>
            </a:r>
            <a:r>
              <a:rPr lang="en-US" sz="1600" i="1" dirty="0" err="1">
                <a:solidFill>
                  <a:srgbClr val="000066"/>
                </a:solidFill>
              </a:rPr>
              <a:t>HCUPnet</a:t>
            </a:r>
            <a:r>
              <a:rPr lang="en-US" sz="1600" i="1" dirty="0">
                <a:solidFill>
                  <a:srgbClr val="000066"/>
                </a:solidFill>
              </a:rPr>
              <a:t>, Healthcare Cost &amp; Utilization Project</a:t>
            </a:r>
            <a:r>
              <a:rPr lang="en-US" sz="1600" dirty="0">
                <a:solidFill>
                  <a:srgbClr val="000066"/>
                </a:solidFill>
              </a:rPr>
              <a:t>. Rockville, MD: AHRQ. </a:t>
            </a:r>
            <a:r>
              <a:rPr lang="en-US" sz="1600" dirty="0">
                <a:solidFill>
                  <a:srgbClr val="000066"/>
                </a:solidFill>
                <a:hlinkClick r:id="rId4"/>
              </a:rPr>
              <a:t>http://hcupnet.ahrq.gov</a:t>
            </a:r>
            <a:r>
              <a:rPr lang="en-US" sz="1600" dirty="0">
                <a:solidFill>
                  <a:srgbClr val="000066"/>
                </a:solidFill>
              </a:rPr>
              <a:t>.  Accessed </a:t>
            </a:r>
            <a:r>
              <a:rPr lang="en-US" sz="1600" dirty="0" smtClean="0">
                <a:solidFill>
                  <a:srgbClr val="000066"/>
                </a:solidFill>
              </a:rPr>
              <a:t>2/17/17.</a:t>
            </a:r>
            <a:endParaRPr lang="en-US" sz="1600" dirty="0">
              <a:solidFill>
                <a:srgbClr val="000066"/>
              </a:solidFill>
            </a:endParaRPr>
          </a:p>
        </p:txBody>
      </p:sp>
      <p:sp>
        <p:nvSpPr>
          <p:cNvPr id="68613" name="Text Box 7"/>
          <p:cNvSpPr txBox="1">
            <a:spLocks noChangeArrowheads="1"/>
          </p:cNvSpPr>
          <p:nvPr/>
        </p:nvSpPr>
        <p:spPr bwMode="auto">
          <a:xfrm>
            <a:off x="7467600" y="1524000"/>
            <a:ext cx="1585690" cy="523220"/>
          </a:xfrm>
          <a:prstGeom prst="rect">
            <a:avLst/>
          </a:prstGeom>
          <a:solidFill>
            <a:schemeClr val="tx1"/>
          </a:solidFill>
          <a:ln w="254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0000FF"/>
                </a:solidFill>
              </a:rPr>
              <a:t>$ </a:t>
            </a:r>
            <a:r>
              <a:rPr lang="en-US" sz="2800" b="1" dirty="0" smtClean="0">
                <a:solidFill>
                  <a:srgbClr val="0000FF"/>
                </a:solidFill>
              </a:rPr>
              <a:t>62,689</a:t>
            </a:r>
            <a:endParaRPr lang="en-US" sz="2800" b="1" dirty="0">
              <a:solidFill>
                <a:srgbClr val="0000FF"/>
              </a:solidFill>
            </a:endParaRPr>
          </a:p>
        </p:txBody>
      </p:sp>
      <p:sp>
        <p:nvSpPr>
          <p:cNvPr id="68614" name="Text Box 8"/>
          <p:cNvSpPr txBox="1">
            <a:spLocks noChangeArrowheads="1"/>
          </p:cNvSpPr>
          <p:nvPr/>
        </p:nvSpPr>
        <p:spPr bwMode="auto">
          <a:xfrm>
            <a:off x="990600" y="3657600"/>
            <a:ext cx="1383712" cy="461665"/>
          </a:xfrm>
          <a:prstGeom prst="rect">
            <a:avLst/>
          </a:prstGeom>
          <a:solidFill>
            <a:schemeClr val="tx1"/>
          </a:solidFill>
          <a:ln w="254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rPr>
              <a:t>$ 14,039</a:t>
            </a:r>
          </a:p>
        </p:txBody>
      </p:sp>
      <p:sp>
        <p:nvSpPr>
          <p:cNvPr id="2" name="Oval 1"/>
          <p:cNvSpPr/>
          <p:nvPr/>
        </p:nvSpPr>
        <p:spPr>
          <a:xfrm>
            <a:off x="8153400" y="3505200"/>
            <a:ext cx="457200" cy="10668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5362" y="6488668"/>
            <a:ext cx="2518638" cy="369332"/>
          </a:xfrm>
          <a:prstGeom prst="rect">
            <a:avLst/>
          </a:prstGeom>
          <a:noFill/>
          <a:ln>
            <a:solidFill>
              <a:schemeClr val="tx1"/>
            </a:solidFill>
          </a:ln>
        </p:spPr>
        <p:txBody>
          <a:bodyPr wrap="none" rtlCol="0">
            <a:spAutoFit/>
          </a:bodyPr>
          <a:lstStyle/>
          <a:p>
            <a:r>
              <a:rPr lang="en-US" i="1" dirty="0" smtClean="0">
                <a:solidFill>
                  <a:srgbClr val="000000"/>
                </a:solidFill>
              </a:rPr>
              <a:t>Birthbythenumbers.org</a:t>
            </a:r>
            <a:endParaRPr lang="en-US" i="1" dirty="0">
              <a:solidFill>
                <a:srgbClr val="000000"/>
              </a:solidFill>
            </a:endParaRPr>
          </a:p>
        </p:txBody>
      </p:sp>
    </p:spTree>
    <p:extLst>
      <p:ext uri="{BB962C8B-B14F-4D97-AF65-F5344CB8AC3E}">
        <p14:creationId xmlns:p14="http://schemas.microsoft.com/office/powerpoint/2010/main" val="2385755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77200" cy="5059362"/>
          </a:xfrm>
          <a:solidFill>
            <a:schemeClr val="tx1"/>
          </a:solidFill>
        </p:spPr>
        <p:txBody>
          <a:bodyPr/>
          <a:lstStyle/>
          <a:p>
            <a:r>
              <a:rPr lang="en-US" sz="6000" b="1" dirty="0" smtClean="0"/>
              <a:t>Is it hopeless?</a:t>
            </a:r>
            <a:br>
              <a:rPr lang="en-US" sz="6000" b="1" dirty="0" smtClean="0"/>
            </a:br>
            <a:r>
              <a:rPr lang="en-US" sz="6000" b="1" dirty="0"/>
              <a:t/>
            </a:r>
            <a:br>
              <a:rPr lang="en-US" sz="6000" b="1" dirty="0"/>
            </a:br>
            <a:r>
              <a:rPr lang="en-US" sz="6000" b="1" dirty="0" smtClean="0"/>
              <a:t>What can be done</a:t>
            </a:r>
            <a:endParaRPr lang="en-US" sz="6000" b="1" dirty="0"/>
          </a:p>
        </p:txBody>
      </p:sp>
    </p:spTree>
    <p:extLst>
      <p:ext uri="{BB962C8B-B14F-4D97-AF65-F5344CB8AC3E}">
        <p14:creationId xmlns:p14="http://schemas.microsoft.com/office/powerpoint/2010/main" val="1238749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304800"/>
            <a:ext cx="8534400" cy="5867400"/>
          </a:xfrm>
          <a:solidFill>
            <a:schemeClr val="tx1"/>
          </a:solidFill>
        </p:spPr>
        <p:txBody>
          <a:bodyPr/>
          <a:lstStyle/>
          <a:p>
            <a:r>
              <a:rPr lang="en-US" sz="6000" b="1" dirty="0" smtClean="0"/>
              <a:t>Evidence</a:t>
            </a:r>
            <a:r>
              <a:rPr lang="en-US" sz="6000" dirty="0" smtClean="0"/>
              <a:t> – keep an open mind and ask different questions. </a:t>
            </a:r>
          </a:p>
          <a:p>
            <a:pPr marL="0" indent="0">
              <a:buNone/>
            </a:pPr>
            <a:endParaRPr lang="en-US" sz="6000" dirty="0" smtClean="0"/>
          </a:p>
          <a:p>
            <a:r>
              <a:rPr lang="en-US" sz="6000" dirty="0"/>
              <a:t> </a:t>
            </a:r>
            <a:r>
              <a:rPr lang="en-US" sz="6000" b="1" dirty="0" smtClean="0"/>
              <a:t>Advocacy</a:t>
            </a:r>
            <a:r>
              <a:rPr lang="en-US" sz="6000" dirty="0" smtClean="0"/>
              <a:t> – work for change. </a:t>
            </a:r>
          </a:p>
        </p:txBody>
      </p:sp>
    </p:spTree>
    <p:extLst>
      <p:ext uri="{BB962C8B-B14F-4D97-AF65-F5344CB8AC3E}">
        <p14:creationId xmlns:p14="http://schemas.microsoft.com/office/powerpoint/2010/main" val="779010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04" y="5638800"/>
            <a:ext cx="8915400" cy="857840"/>
          </a:xfrm>
          <a:solidFill>
            <a:schemeClr val="tx1"/>
          </a:solidFill>
        </p:spPr>
        <p:txBody>
          <a:bodyPr/>
          <a:lstStyle/>
          <a:p>
            <a:r>
              <a:rPr lang="en-US" sz="1600" dirty="0" smtClean="0"/>
              <a:t>www.acog.org/Resources_And_Publications/Obstetric_Care_Consensus_Series/Safe_Prevention_of_the_Primary_Cesarean_Delivery</a:t>
            </a:r>
            <a:endParaRPr lang="en-US" sz="1600" dirty="0"/>
          </a:p>
        </p:txBody>
      </p:sp>
      <p:sp>
        <p:nvSpPr>
          <p:cNvPr id="5" name="TextBox 4"/>
          <p:cNvSpPr txBox="1"/>
          <p:nvPr/>
        </p:nvSpPr>
        <p:spPr>
          <a:xfrm>
            <a:off x="192314" y="4816838"/>
            <a:ext cx="8680581" cy="584775"/>
          </a:xfrm>
          <a:prstGeom prst="rect">
            <a:avLst/>
          </a:prstGeom>
          <a:solidFill>
            <a:schemeClr val="tx1"/>
          </a:solidFill>
        </p:spPr>
        <p:txBody>
          <a:bodyPr wrap="none" rtlCol="0">
            <a:spAutoFit/>
          </a:bodyPr>
          <a:lstStyle/>
          <a:p>
            <a:r>
              <a:rPr lang="en-US" sz="3200" dirty="0" smtClean="0">
                <a:solidFill>
                  <a:srgbClr val="000000"/>
                </a:solidFill>
              </a:rPr>
              <a:t>Safe Prevention of Primary Cesarean Delivery </a:t>
            </a:r>
            <a:endParaRPr lang="en-US" sz="3200" dirty="0">
              <a:solidFill>
                <a:srgbClr val="000000"/>
              </a:solidFill>
            </a:endParaRP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 y="1248909"/>
            <a:ext cx="9525001" cy="356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56343" y="58592"/>
            <a:ext cx="7084888" cy="923330"/>
          </a:xfrm>
          <a:prstGeom prst="rect">
            <a:avLst/>
          </a:prstGeom>
          <a:solidFill>
            <a:schemeClr val="tx1"/>
          </a:solidFill>
        </p:spPr>
        <p:txBody>
          <a:bodyPr wrap="none" rtlCol="0">
            <a:spAutoFit/>
          </a:bodyPr>
          <a:lstStyle/>
          <a:p>
            <a:r>
              <a:rPr lang="en-US" sz="5400" b="1" dirty="0" smtClean="0">
                <a:solidFill>
                  <a:srgbClr val="0000FF"/>
                </a:solidFill>
                <a:latin typeface="Calibri" panose="020F0502020204030204" pitchFamily="34" charset="0"/>
              </a:rPr>
              <a:t>Rethinking the Evidence</a:t>
            </a:r>
            <a:endParaRPr lang="en-US" sz="54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462624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5943" y="6065154"/>
            <a:ext cx="8763000" cy="792846"/>
          </a:xfrm>
          <a:solidFill>
            <a:schemeClr val="tx1"/>
          </a:solidFill>
        </p:spPr>
        <p:txBody>
          <a:bodyPr/>
          <a:lstStyle/>
          <a:p>
            <a:r>
              <a:rPr lang="en-US" dirty="0"/>
              <a:t>http://www.choicesinchildbirth.org/</a:t>
            </a:r>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13664"/>
            <a:ext cx="7595412" cy="527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1"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smtClean="0">
                <a:solidFill>
                  <a:srgbClr val="0000CC"/>
                </a:solidFill>
                <a:latin typeface="Calibri" panose="020F0502020204030204" pitchFamily="34" charset="0"/>
              </a:rPr>
              <a:t>Childbirth Advocacy Led by Mothers </a:t>
            </a:r>
            <a:endParaRPr lang="en-US" b="1" i="1" kern="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2982410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13664"/>
            <a:ext cx="7006771" cy="513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5900802"/>
            <a:ext cx="9144000" cy="957198"/>
          </a:xfrm>
          <a:solidFill>
            <a:schemeClr val="tx1"/>
          </a:solidFill>
        </p:spPr>
        <p:txBody>
          <a:bodyPr/>
          <a:lstStyle/>
          <a:p>
            <a:r>
              <a:rPr lang="en-US" sz="4000" b="1" dirty="0" smtClean="0"/>
              <a:t>www.thebusinessofbeingborn.com</a:t>
            </a:r>
            <a:r>
              <a:rPr lang="en-US" sz="4000" b="1" dirty="0"/>
              <a:t>/</a:t>
            </a:r>
          </a:p>
        </p:txBody>
      </p:sp>
      <p:sp>
        <p:nvSpPr>
          <p:cNvPr id="7" name="Title 1"/>
          <p:cNvSpPr txBox="1">
            <a:spLocks/>
          </p:cNvSpPr>
          <p:nvPr/>
        </p:nvSpPr>
        <p:spPr bwMode="auto">
          <a:xfrm>
            <a:off x="-1"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smtClean="0">
                <a:solidFill>
                  <a:srgbClr val="0000CC"/>
                </a:solidFill>
                <a:latin typeface="Calibri" panose="020F0502020204030204" pitchFamily="34" charset="0"/>
              </a:rPr>
              <a:t>Childbirth Advocacy Led by Mothers </a:t>
            </a:r>
            <a:endParaRPr lang="en-US" b="1" i="1" kern="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269124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Prematurity and Low Birthweight, U.S., 1981-2015</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71321"/>
              </p:ext>
            </p:extLst>
          </p:nvPr>
        </p:nvGraphicFramePr>
        <p:xfrm>
          <a:off x="228600" y="15240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29019" y="6085505"/>
            <a:ext cx="650819" cy="369332"/>
          </a:xfrm>
          <a:prstGeom prst="rect">
            <a:avLst/>
          </a:prstGeom>
          <a:noFill/>
        </p:spPr>
        <p:txBody>
          <a:bodyPr wrap="none" rtlCol="0">
            <a:spAutoFit/>
          </a:bodyPr>
          <a:lstStyle/>
          <a:p>
            <a:r>
              <a:rPr lang="en-US" dirty="0" smtClean="0"/>
              <a:t>Year</a:t>
            </a:r>
            <a:endParaRPr lang="en-US" dirty="0"/>
          </a:p>
        </p:txBody>
      </p:sp>
      <p:sp>
        <p:nvSpPr>
          <p:cNvPr id="5" name="Rectangle 3"/>
          <p:cNvSpPr>
            <a:spLocks noChangeArrowheads="1"/>
          </p:cNvSpPr>
          <p:nvPr/>
        </p:nvSpPr>
        <p:spPr bwMode="auto">
          <a:xfrm>
            <a:off x="6277429" y="6433456"/>
            <a:ext cx="2659063" cy="369888"/>
          </a:xfrm>
          <a:prstGeom prst="rect">
            <a:avLst/>
          </a:prstGeom>
          <a:no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extLst>
      <p:ext uri="{BB962C8B-B14F-4D97-AF65-F5344CB8AC3E}">
        <p14:creationId xmlns:p14="http://schemas.microsoft.com/office/powerpoint/2010/main" val="2631690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82" y="6019800"/>
            <a:ext cx="8839200" cy="838200"/>
          </a:xfrm>
          <a:solidFill>
            <a:schemeClr val="tx1"/>
          </a:solidFill>
        </p:spPr>
        <p:txBody>
          <a:bodyPr/>
          <a:lstStyle/>
          <a:p>
            <a:r>
              <a:rPr lang="en-US" sz="4000" dirty="0"/>
              <a:t>https://www.childbirthconnection.org/</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36" y="681007"/>
            <a:ext cx="8256174" cy="543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130" y="1524000"/>
            <a:ext cx="4569470" cy="478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989" y="4937871"/>
            <a:ext cx="1382353" cy="1196267"/>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bwMode="auto">
          <a:xfrm>
            <a:off x="-1"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smtClean="0">
                <a:solidFill>
                  <a:srgbClr val="0000CC"/>
                </a:solidFill>
                <a:latin typeface="Calibri" panose="020F0502020204030204" pitchFamily="34" charset="0"/>
              </a:rPr>
              <a:t>Childbirth Advocacy Led by Mothers </a:t>
            </a:r>
            <a:endParaRPr lang="en-US" b="1" i="1" kern="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3756601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96" y="6119776"/>
            <a:ext cx="8839200" cy="738224"/>
          </a:xfrm>
          <a:solidFill>
            <a:schemeClr val="tx1"/>
          </a:solidFill>
        </p:spPr>
        <p:txBody>
          <a:bodyPr/>
          <a:lstStyle/>
          <a:p>
            <a:r>
              <a:rPr lang="en-US" sz="3600" dirty="0"/>
              <a:t>http://orgasmicbirth.com/online-resources</a:t>
            </a: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78" y="713664"/>
            <a:ext cx="8305800" cy="544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1"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smtClean="0">
                <a:solidFill>
                  <a:srgbClr val="0000CC"/>
                </a:solidFill>
                <a:latin typeface="Calibri" panose="020F0502020204030204" pitchFamily="34" charset="0"/>
              </a:rPr>
              <a:t>Childbirth Advocacy Led by Mothers </a:t>
            </a:r>
            <a:endParaRPr lang="en-US" b="1" i="1" kern="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3334343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6" y="5831114"/>
            <a:ext cx="8229600" cy="914400"/>
          </a:xfrm>
        </p:spPr>
        <p:txBody>
          <a:bodyPr/>
          <a:lstStyle/>
          <a:p>
            <a:r>
              <a:rPr lang="en-US" dirty="0" smtClean="0"/>
              <a:t>www.ourbodiesourselves.org/</a:t>
            </a:r>
            <a:endParaRPr lang="en-US" dirty="0"/>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3915" cy="588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299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64" y="0"/>
            <a:ext cx="9133936" cy="5144790"/>
          </a:xfrm>
          <a:prstGeom prst="rect">
            <a:avLst/>
          </a:prstGeom>
        </p:spPr>
      </p:pic>
      <p:sp>
        <p:nvSpPr>
          <p:cNvPr id="4" name="Rectangle 3"/>
          <p:cNvSpPr/>
          <p:nvPr/>
        </p:nvSpPr>
        <p:spPr>
          <a:xfrm>
            <a:off x="868814" y="5234399"/>
            <a:ext cx="8055860" cy="461665"/>
          </a:xfrm>
          <a:prstGeom prst="rect">
            <a:avLst/>
          </a:prstGeom>
          <a:solidFill>
            <a:schemeClr val="tx1"/>
          </a:solidFill>
        </p:spPr>
        <p:txBody>
          <a:bodyPr wrap="none">
            <a:spAutoFit/>
          </a:bodyPr>
          <a:lstStyle/>
          <a:p>
            <a:pPr algn="ctr"/>
            <a:r>
              <a:rPr lang="en-US" sz="2400" b="1" dirty="0" smtClean="0">
                <a:solidFill>
                  <a:srgbClr val="C00000"/>
                </a:solidFill>
              </a:rPr>
              <a:t>FACEBOOK</a:t>
            </a:r>
            <a:r>
              <a:rPr lang="en-US" sz="2400" b="1" dirty="0" smtClean="0">
                <a:solidFill>
                  <a:srgbClr val="0070C0"/>
                </a:solidFill>
              </a:rPr>
              <a:t>: www.facebook.com/BirthByTheNumbers</a:t>
            </a:r>
            <a:endParaRPr lang="en-US" sz="2400" b="1" dirty="0">
              <a:solidFill>
                <a:srgbClr val="0070C0"/>
              </a:solidFill>
            </a:endParaRPr>
          </a:p>
        </p:txBody>
      </p:sp>
      <p:sp>
        <p:nvSpPr>
          <p:cNvPr id="5" name="Rectangle 4"/>
          <p:cNvSpPr/>
          <p:nvPr/>
        </p:nvSpPr>
        <p:spPr>
          <a:xfrm>
            <a:off x="2721109" y="5785673"/>
            <a:ext cx="3710889" cy="461665"/>
          </a:xfrm>
          <a:prstGeom prst="rect">
            <a:avLst/>
          </a:prstGeom>
          <a:solidFill>
            <a:schemeClr val="tx1"/>
          </a:solidFill>
        </p:spPr>
        <p:txBody>
          <a:bodyPr wrap="none">
            <a:spAutoFit/>
          </a:bodyPr>
          <a:lstStyle/>
          <a:p>
            <a:pPr algn="ctr"/>
            <a:r>
              <a:rPr lang="en-US" sz="2400" b="1" dirty="0">
                <a:solidFill>
                  <a:srgbClr val="C00000"/>
                </a:solidFill>
              </a:rPr>
              <a:t>Twitter:</a:t>
            </a:r>
            <a:r>
              <a:rPr lang="en-US" sz="2400" dirty="0">
                <a:solidFill>
                  <a:prstClr val="black"/>
                </a:solidFill>
              </a:rPr>
              <a:t> </a:t>
            </a:r>
            <a:r>
              <a:rPr lang="en-US" sz="2400" b="1" dirty="0">
                <a:solidFill>
                  <a:srgbClr val="0070C0"/>
                </a:solidFill>
              </a:rPr>
              <a:t>@</a:t>
            </a:r>
            <a:r>
              <a:rPr lang="en-US" sz="2400" b="1" dirty="0" err="1">
                <a:solidFill>
                  <a:srgbClr val="0070C0"/>
                </a:solidFill>
              </a:rPr>
              <a:t>BirthNumbers</a:t>
            </a:r>
            <a:endParaRPr lang="en-US" sz="2400" b="1" dirty="0">
              <a:solidFill>
                <a:srgbClr val="0070C0"/>
              </a:solidFill>
            </a:endParaRPr>
          </a:p>
        </p:txBody>
      </p:sp>
      <p:sp>
        <p:nvSpPr>
          <p:cNvPr id="6" name="Rectangle 5"/>
          <p:cNvSpPr/>
          <p:nvPr/>
        </p:nvSpPr>
        <p:spPr>
          <a:xfrm>
            <a:off x="1752600" y="6336947"/>
            <a:ext cx="5355954" cy="461665"/>
          </a:xfrm>
          <a:prstGeom prst="rect">
            <a:avLst/>
          </a:prstGeom>
          <a:solidFill>
            <a:schemeClr val="tx1"/>
          </a:solidFill>
        </p:spPr>
        <p:txBody>
          <a:bodyPr wrap="none">
            <a:spAutoFit/>
          </a:bodyPr>
          <a:lstStyle/>
          <a:p>
            <a:r>
              <a:rPr lang="en-US" sz="2400" b="1" dirty="0">
                <a:solidFill>
                  <a:prstClr val="black"/>
                </a:solidFill>
              </a:rPr>
              <a:t>Email: </a:t>
            </a:r>
            <a:r>
              <a:rPr lang="en-US" sz="2400" b="1" dirty="0">
                <a:solidFill>
                  <a:srgbClr val="0070C0"/>
                </a:solidFill>
              </a:rPr>
              <a:t>birthbynumbers@gmail.com</a:t>
            </a:r>
          </a:p>
        </p:txBody>
      </p:sp>
    </p:spTree>
    <p:extLst>
      <p:ext uri="{BB962C8B-B14F-4D97-AF65-F5344CB8AC3E}">
        <p14:creationId xmlns:p14="http://schemas.microsoft.com/office/powerpoint/2010/main" val="5439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95"/>
            <a:ext cx="8763000" cy="857250"/>
          </a:xfrm>
        </p:spPr>
        <p:txBody>
          <a:bodyPr>
            <a:noAutofit/>
          </a:bodyPr>
          <a:lstStyle/>
          <a:p>
            <a:pPr>
              <a:spcBef>
                <a:spcPts val="0"/>
              </a:spcBef>
            </a:pPr>
            <a:r>
              <a:rPr lang="en-US" sz="3200" b="1" dirty="0">
                <a:solidFill>
                  <a:prstClr val="black"/>
                </a:solidFill>
              </a:rPr>
              <a:t>Percent of all births at home, or in a birthing center, United States, 1990-2015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473202"/>
              </p:ext>
            </p:extLst>
          </p:nvPr>
        </p:nvGraphicFramePr>
        <p:xfrm>
          <a:off x="685800" y="1191278"/>
          <a:ext cx="7848600" cy="48262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3073008" y="2368770"/>
            <a:ext cx="2000250" cy="646331"/>
          </a:xfrm>
          <a:prstGeom prst="rect">
            <a:avLst/>
          </a:prstGeom>
          <a:noFill/>
          <a:ln w="9525">
            <a:noFill/>
            <a:miter lim="800000"/>
            <a:headEnd/>
            <a:tailEnd/>
          </a:ln>
          <a:effectLst/>
        </p:spPr>
        <p:txBody>
          <a:bodyPr wrap="square">
            <a:spAutoFit/>
          </a:bodyPr>
          <a:lstStyle/>
          <a:p>
            <a:pPr algn="ctr"/>
            <a:r>
              <a:rPr lang="en-US" b="1" i="1" dirty="0">
                <a:solidFill>
                  <a:srgbClr val="0000FF"/>
                </a:solidFill>
              </a:rPr>
              <a:t>Total home &amp; </a:t>
            </a:r>
          </a:p>
          <a:p>
            <a:pPr algn="ctr"/>
            <a:r>
              <a:rPr lang="en-US" b="1" i="1" dirty="0">
                <a:solidFill>
                  <a:srgbClr val="0000FF"/>
                </a:solidFill>
              </a:rPr>
              <a:t>birth center</a:t>
            </a:r>
          </a:p>
        </p:txBody>
      </p:sp>
      <p:sp>
        <p:nvSpPr>
          <p:cNvPr id="6" name="Text Box 4"/>
          <p:cNvSpPr txBox="1">
            <a:spLocks noChangeArrowheads="1"/>
          </p:cNvSpPr>
          <p:nvPr/>
        </p:nvSpPr>
        <p:spPr bwMode="auto">
          <a:xfrm>
            <a:off x="4325033" y="3538250"/>
            <a:ext cx="912908" cy="369332"/>
          </a:xfrm>
          <a:prstGeom prst="rect">
            <a:avLst/>
          </a:prstGeom>
          <a:noFill/>
          <a:ln w="9525">
            <a:noFill/>
            <a:miter lim="800000"/>
            <a:headEnd/>
            <a:tailEnd/>
          </a:ln>
          <a:effectLst/>
        </p:spPr>
        <p:txBody>
          <a:bodyPr wrap="square">
            <a:spAutoFit/>
          </a:bodyPr>
          <a:lstStyle/>
          <a:p>
            <a:r>
              <a:rPr lang="en-US" b="1" i="1" dirty="0">
                <a:solidFill>
                  <a:srgbClr val="00B050"/>
                </a:solidFill>
              </a:rPr>
              <a:t>Home</a:t>
            </a:r>
            <a:r>
              <a:rPr lang="en-US" i="1" dirty="0">
                <a:solidFill>
                  <a:prstClr val="black"/>
                </a:solidFill>
              </a:rPr>
              <a:t> </a:t>
            </a:r>
          </a:p>
        </p:txBody>
      </p:sp>
      <p:sp>
        <p:nvSpPr>
          <p:cNvPr id="7" name="Text Box 5"/>
          <p:cNvSpPr txBox="1">
            <a:spLocks noChangeArrowheads="1"/>
          </p:cNvSpPr>
          <p:nvPr/>
        </p:nvSpPr>
        <p:spPr bwMode="auto">
          <a:xfrm>
            <a:off x="4211959" y="4244247"/>
            <a:ext cx="1826141" cy="369332"/>
          </a:xfrm>
          <a:prstGeom prst="rect">
            <a:avLst/>
          </a:prstGeom>
          <a:noFill/>
          <a:ln w="9525">
            <a:noFill/>
            <a:miter lim="800000"/>
            <a:headEnd/>
            <a:tailEnd/>
          </a:ln>
          <a:effectLst/>
        </p:spPr>
        <p:txBody>
          <a:bodyPr wrap="none">
            <a:spAutoFit/>
          </a:bodyPr>
          <a:lstStyle/>
          <a:p>
            <a:r>
              <a:rPr lang="en-US" b="1" i="1" dirty="0">
                <a:solidFill>
                  <a:srgbClr val="C00000"/>
                </a:solidFill>
              </a:rPr>
              <a:t>Birthing center</a:t>
            </a:r>
          </a:p>
        </p:txBody>
      </p:sp>
      <p:sp>
        <p:nvSpPr>
          <p:cNvPr id="8" name="TextBox 1"/>
          <p:cNvSpPr txBox="1"/>
          <p:nvPr/>
        </p:nvSpPr>
        <p:spPr>
          <a:xfrm>
            <a:off x="1302725" y="1946718"/>
            <a:ext cx="816680"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black"/>
                </a:solidFill>
              </a:rPr>
              <a:t>46,956</a:t>
            </a:r>
          </a:p>
          <a:p>
            <a:pPr algn="ctr"/>
            <a:r>
              <a:rPr lang="en-US" sz="1200" b="1" dirty="0">
                <a:solidFill>
                  <a:prstClr val="black"/>
                </a:solidFill>
              </a:rPr>
              <a:t>(1.13%)</a:t>
            </a:r>
          </a:p>
        </p:txBody>
      </p:sp>
      <p:sp>
        <p:nvSpPr>
          <p:cNvPr id="9" name="TextBox 1"/>
          <p:cNvSpPr txBox="1"/>
          <p:nvPr/>
        </p:nvSpPr>
        <p:spPr>
          <a:xfrm>
            <a:off x="5425705" y="2002758"/>
            <a:ext cx="685826"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black"/>
                </a:solidFill>
              </a:rPr>
              <a:t>35,587</a:t>
            </a:r>
          </a:p>
          <a:p>
            <a:pPr algn="ctr"/>
            <a:r>
              <a:rPr lang="en-US" sz="1200" b="1" dirty="0">
                <a:solidFill>
                  <a:prstClr val="black"/>
                </a:solidFill>
              </a:rPr>
              <a:t>(0.87%)</a:t>
            </a:r>
          </a:p>
        </p:txBody>
      </p:sp>
      <p:cxnSp>
        <p:nvCxnSpPr>
          <p:cNvPr id="10" name="Straight Arrow Connector 9"/>
          <p:cNvCxnSpPr>
            <a:stCxn id="9" idx="2"/>
          </p:cNvCxnSpPr>
          <p:nvPr/>
        </p:nvCxnSpPr>
        <p:spPr>
          <a:xfrm flipH="1">
            <a:off x="5190340" y="2464423"/>
            <a:ext cx="578278" cy="6085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7407382" y="1191278"/>
            <a:ext cx="1127017" cy="50783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50" b="1" dirty="0">
                <a:solidFill>
                  <a:prstClr val="black"/>
                </a:solidFill>
              </a:rPr>
              <a:t>57,434</a:t>
            </a:r>
          </a:p>
          <a:p>
            <a:pPr algn="ctr"/>
            <a:r>
              <a:rPr lang="en-US" sz="1350" b="1" dirty="0">
                <a:solidFill>
                  <a:prstClr val="black"/>
                </a:solidFill>
              </a:rPr>
              <a:t>(1.44%)</a:t>
            </a:r>
          </a:p>
        </p:txBody>
      </p:sp>
      <p:sp>
        <p:nvSpPr>
          <p:cNvPr id="15" name="TextBox 1"/>
          <p:cNvSpPr txBox="1"/>
          <p:nvPr/>
        </p:nvSpPr>
        <p:spPr>
          <a:xfrm>
            <a:off x="4057505" y="1274824"/>
            <a:ext cx="1405067" cy="642156"/>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prstClr val="white"/>
                </a:solidFill>
              </a:rPr>
              <a:t>66% Increase </a:t>
            </a:r>
          </a:p>
          <a:p>
            <a:pPr algn="ctr"/>
            <a:r>
              <a:rPr lang="en-US" sz="1800" b="1" dirty="0">
                <a:solidFill>
                  <a:prstClr val="white"/>
                </a:solidFill>
              </a:rPr>
              <a:t>2004-2015</a:t>
            </a:r>
          </a:p>
        </p:txBody>
      </p:sp>
      <p:sp>
        <p:nvSpPr>
          <p:cNvPr id="12" name="TextBox 1"/>
          <p:cNvSpPr txBox="1"/>
          <p:nvPr/>
        </p:nvSpPr>
        <p:spPr>
          <a:xfrm>
            <a:off x="7750283" y="2217063"/>
            <a:ext cx="685800" cy="507831"/>
          </a:xfrm>
          <a:prstGeom prst="rect">
            <a:avLst/>
          </a:prstGeom>
          <a:noFill/>
          <a:ln>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b="1" dirty="0">
                <a:solidFill>
                  <a:srgbClr val="00B050"/>
                </a:solidFill>
              </a:rPr>
              <a:t>38,542</a:t>
            </a:r>
          </a:p>
          <a:p>
            <a:r>
              <a:rPr lang="en-US" sz="1350" b="1" dirty="0">
                <a:solidFill>
                  <a:srgbClr val="00B050"/>
                </a:solidFill>
              </a:rPr>
              <a:t>0.97%</a:t>
            </a:r>
          </a:p>
        </p:txBody>
      </p:sp>
      <p:sp>
        <p:nvSpPr>
          <p:cNvPr id="14" name="TextBox 1"/>
          <p:cNvSpPr txBox="1"/>
          <p:nvPr/>
        </p:nvSpPr>
        <p:spPr>
          <a:xfrm>
            <a:off x="7838901" y="3471607"/>
            <a:ext cx="685800" cy="507831"/>
          </a:xfrm>
          <a:prstGeom prst="rect">
            <a:avLst/>
          </a:prstGeom>
          <a:noFill/>
          <a:ln>
            <a:solidFill>
              <a:srgbClr val="C0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b="1" dirty="0">
                <a:solidFill>
                  <a:srgbClr val="C00000"/>
                </a:solidFill>
              </a:rPr>
              <a:t>18,892</a:t>
            </a:r>
          </a:p>
          <a:p>
            <a:r>
              <a:rPr lang="en-US" sz="1350" b="1" dirty="0">
                <a:solidFill>
                  <a:srgbClr val="C00000"/>
                </a:solidFill>
              </a:rPr>
              <a:t>0.47%</a:t>
            </a:r>
          </a:p>
        </p:txBody>
      </p:sp>
      <p:sp>
        <p:nvSpPr>
          <p:cNvPr id="16" name="Rectangle 3"/>
          <p:cNvSpPr>
            <a:spLocks noChangeArrowheads="1"/>
          </p:cNvSpPr>
          <p:nvPr/>
        </p:nvSpPr>
        <p:spPr bwMode="auto">
          <a:xfrm>
            <a:off x="6420432" y="6420002"/>
            <a:ext cx="2659702" cy="369332"/>
          </a:xfrm>
          <a:prstGeom prst="rect">
            <a:avLst/>
          </a:prstGeom>
          <a:no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3" name="TextBox 2"/>
          <p:cNvSpPr txBox="1"/>
          <p:nvPr/>
        </p:nvSpPr>
        <p:spPr>
          <a:xfrm>
            <a:off x="152400" y="6017517"/>
            <a:ext cx="5310172" cy="646331"/>
          </a:xfrm>
          <a:prstGeom prst="rect">
            <a:avLst/>
          </a:prstGeom>
          <a:noFill/>
        </p:spPr>
        <p:txBody>
          <a:bodyPr wrap="none" rtlCol="0">
            <a:spAutoFit/>
          </a:bodyPr>
          <a:lstStyle/>
          <a:p>
            <a:r>
              <a:rPr lang="en-US" dirty="0">
                <a:solidFill>
                  <a:prstClr val="black"/>
                </a:solidFill>
              </a:rPr>
              <a:t>Source: NCHS Annual Birth Reports &amp; </a:t>
            </a:r>
          </a:p>
          <a:p>
            <a:r>
              <a:rPr lang="en-US" dirty="0" err="1">
                <a:solidFill>
                  <a:prstClr val="black"/>
                </a:solidFill>
              </a:rPr>
              <a:t>CDCVitalStats</a:t>
            </a:r>
            <a:r>
              <a:rPr lang="en-US" dirty="0">
                <a:solidFill>
                  <a:prstClr val="black"/>
                </a:solidFill>
              </a:rPr>
              <a:t>. http://www.cdc.gov/nchs/nvss.htm </a:t>
            </a:r>
          </a:p>
        </p:txBody>
      </p:sp>
    </p:spTree>
    <p:extLst>
      <p:ext uri="{BB962C8B-B14F-4D97-AF65-F5344CB8AC3E}">
        <p14:creationId xmlns:p14="http://schemas.microsoft.com/office/powerpoint/2010/main" val="170880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28600" y="457200"/>
            <a:ext cx="8678862" cy="5410200"/>
          </a:xfrm>
          <a:solidFill>
            <a:schemeClr val="tx1"/>
          </a:solidFill>
          <a:ln w="38100">
            <a:solidFill>
              <a:srgbClr val="000080"/>
            </a:solidFill>
            <a:miter lim="800000"/>
            <a:headEnd/>
            <a:tailEnd/>
          </a:ln>
        </p:spPr>
        <p:txBody>
          <a:bodyPr/>
          <a:lstStyle/>
          <a:p>
            <a:pPr eaLnBrk="1" hangingPunct="1">
              <a:lnSpc>
                <a:spcPct val="80000"/>
              </a:lnSpc>
              <a:buFontTx/>
              <a:buNone/>
            </a:pPr>
            <a:endParaRPr lang="en-US" sz="2800" dirty="0" smtClean="0"/>
          </a:p>
          <a:p>
            <a:pPr algn="ctr" eaLnBrk="1" hangingPunct="1">
              <a:lnSpc>
                <a:spcPct val="80000"/>
              </a:lnSpc>
              <a:buFontTx/>
              <a:buNone/>
            </a:pPr>
            <a:endParaRPr lang="en-US" sz="5400" i="1" dirty="0" smtClean="0"/>
          </a:p>
          <a:p>
            <a:pPr algn="ctr" eaLnBrk="1" hangingPunct="1">
              <a:lnSpc>
                <a:spcPct val="80000"/>
              </a:lnSpc>
              <a:buFontTx/>
              <a:buNone/>
            </a:pPr>
            <a:r>
              <a:rPr lang="en-US" sz="6000" i="1" dirty="0" smtClean="0">
                <a:latin typeface="Calibri" panose="020F0502020204030204" pitchFamily="34" charset="0"/>
              </a:rPr>
              <a:t>Is the U.S. really doing as badly as it seems in international comparisons?</a:t>
            </a:r>
          </a:p>
          <a:p>
            <a:pPr eaLnBrk="1" hangingPunct="1">
              <a:lnSpc>
                <a:spcPct val="80000"/>
              </a:lnSpc>
              <a:buFontTx/>
              <a:buNone/>
            </a:pPr>
            <a:endParaRPr lang="en-US" sz="60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52400"/>
            <a:ext cx="8763000" cy="914400"/>
          </a:xfrm>
          <a:solidFill>
            <a:schemeClr val="tx1"/>
          </a:solidFill>
        </p:spPr>
        <p:txBody>
          <a:bodyPr/>
          <a:lstStyle/>
          <a:p>
            <a:pPr eaLnBrk="1" hangingPunct="1"/>
            <a:r>
              <a:rPr lang="en-US" sz="4000" b="1" smtClean="0"/>
              <a:t>Is the U.S. really doing that badly?</a:t>
            </a:r>
          </a:p>
        </p:txBody>
      </p:sp>
      <p:sp>
        <p:nvSpPr>
          <p:cNvPr id="31747" name="Rectangle 3"/>
          <p:cNvSpPr>
            <a:spLocks noGrp="1" noChangeArrowheads="1"/>
          </p:cNvSpPr>
          <p:nvPr>
            <p:ph type="body" idx="1"/>
          </p:nvPr>
        </p:nvSpPr>
        <p:spPr>
          <a:xfrm>
            <a:off x="457200" y="1219200"/>
            <a:ext cx="8382000" cy="5105400"/>
          </a:xfrm>
          <a:solidFill>
            <a:schemeClr val="tx1"/>
          </a:solidFill>
          <a:ln w="38100">
            <a:solidFill>
              <a:srgbClr val="000080"/>
            </a:solidFill>
            <a:miter lim="800000"/>
            <a:headEnd/>
            <a:tailEnd/>
          </a:ln>
        </p:spPr>
        <p:txBody>
          <a:bodyPr/>
          <a:lstStyle/>
          <a:p>
            <a:pPr algn="ctr" eaLnBrk="1" hangingPunct="1">
              <a:lnSpc>
                <a:spcPct val="90000"/>
              </a:lnSpc>
              <a:buFontTx/>
              <a:buNone/>
            </a:pPr>
            <a:r>
              <a:rPr lang="en-US" sz="4000" b="1" i="1" dirty="0" smtClean="0">
                <a:solidFill>
                  <a:srgbClr val="CC0000"/>
                </a:solidFill>
              </a:rPr>
              <a:t>How Do we Compare Outcomes?</a:t>
            </a:r>
          </a:p>
          <a:p>
            <a:pPr algn="ctr" eaLnBrk="1" hangingPunct="1">
              <a:lnSpc>
                <a:spcPct val="90000"/>
              </a:lnSpc>
              <a:buFontTx/>
              <a:buNone/>
            </a:pPr>
            <a:r>
              <a:rPr lang="en-US" sz="4000" b="1" dirty="0" smtClean="0"/>
              <a:t>Neonatal Mortality Rate</a:t>
            </a:r>
          </a:p>
          <a:p>
            <a:pPr algn="ctr" eaLnBrk="1" hangingPunct="1">
              <a:lnSpc>
                <a:spcPct val="90000"/>
              </a:lnSpc>
              <a:buFontTx/>
              <a:buNone/>
            </a:pPr>
            <a:endParaRPr lang="en-US" i="1" dirty="0" smtClean="0"/>
          </a:p>
          <a:p>
            <a:pPr algn="ctr" eaLnBrk="1" hangingPunct="1">
              <a:lnSpc>
                <a:spcPct val="90000"/>
              </a:lnSpc>
              <a:buFontTx/>
              <a:buNone/>
            </a:pPr>
            <a:r>
              <a:rPr lang="en-US" b="1" i="1" dirty="0" smtClean="0"/>
              <a:t>Infant Deaths in </a:t>
            </a:r>
          </a:p>
          <a:p>
            <a:pPr algn="ctr" eaLnBrk="1" hangingPunct="1">
              <a:lnSpc>
                <a:spcPct val="90000"/>
              </a:lnSpc>
              <a:buFontTx/>
              <a:buNone/>
            </a:pPr>
            <a:r>
              <a:rPr lang="en-US" b="1" i="1" dirty="0" smtClean="0"/>
              <a:t>First 28 days </a:t>
            </a:r>
          </a:p>
          <a:p>
            <a:pPr algn="ctr" eaLnBrk="1" hangingPunct="1">
              <a:lnSpc>
                <a:spcPct val="90000"/>
              </a:lnSpc>
              <a:buFontTx/>
              <a:buNone/>
            </a:pPr>
            <a:r>
              <a:rPr lang="en-US" b="1" i="1" dirty="0" smtClean="0"/>
              <a:t>X 1,000</a:t>
            </a:r>
          </a:p>
          <a:p>
            <a:pPr algn="ctr" eaLnBrk="1" hangingPunct="1">
              <a:lnSpc>
                <a:spcPct val="90000"/>
              </a:lnSpc>
              <a:buFontTx/>
              <a:buNone/>
            </a:pPr>
            <a:r>
              <a:rPr lang="en-US" i="1" dirty="0" smtClean="0"/>
              <a:t>________________</a:t>
            </a:r>
            <a:r>
              <a:rPr lang="en-US" i="1" u="sng" dirty="0" smtClean="0"/>
              <a:t>        </a:t>
            </a:r>
          </a:p>
          <a:p>
            <a:pPr algn="ctr" eaLnBrk="1" hangingPunct="1">
              <a:lnSpc>
                <a:spcPct val="90000"/>
              </a:lnSpc>
              <a:buFontTx/>
              <a:buNone/>
            </a:pPr>
            <a:r>
              <a:rPr lang="en-US" b="1" i="1" dirty="0" smtClean="0"/>
              <a:t>Live </a:t>
            </a:r>
          </a:p>
          <a:p>
            <a:pPr algn="ctr" eaLnBrk="1" hangingPunct="1">
              <a:lnSpc>
                <a:spcPct val="90000"/>
              </a:lnSpc>
              <a:buFontTx/>
              <a:buNone/>
            </a:pPr>
            <a:r>
              <a:rPr lang="en-US" b="1" i="1" dirty="0" smtClean="0"/>
              <a:t>Births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23900"/>
          </a:xfrm>
          <a:solidFill>
            <a:schemeClr val="tx1"/>
          </a:solidFill>
        </p:spPr>
        <p:txBody>
          <a:bodyPr/>
          <a:lstStyle/>
          <a:p>
            <a:pPr eaLnBrk="1" hangingPunct="1"/>
            <a:r>
              <a:rPr lang="en-US" sz="3200" b="1" dirty="0" smtClean="0">
                <a:solidFill>
                  <a:srgbClr val="000000"/>
                </a:solidFill>
                <a:latin typeface="Calibri" panose="020F0502020204030204" pitchFamily="34" charset="0"/>
              </a:rPr>
              <a:t>Outcomes: Comparative Neonatal Mortality Rates</a:t>
            </a:r>
          </a:p>
        </p:txBody>
      </p:sp>
      <p:graphicFrame>
        <p:nvGraphicFramePr>
          <p:cNvPr id="24819" name="Group 243"/>
          <p:cNvGraphicFramePr>
            <a:graphicFrameLocks noGrp="1"/>
          </p:cNvGraphicFramePr>
          <p:nvPr>
            <p:ph type="tbl" idx="1"/>
            <p:extLst>
              <p:ext uri="{D42A27DB-BD31-4B8C-83A1-F6EECF244321}">
                <p14:modId xmlns:p14="http://schemas.microsoft.com/office/powerpoint/2010/main" val="4045905922"/>
              </p:ext>
            </p:extLst>
          </p:nvPr>
        </p:nvGraphicFramePr>
        <p:xfrm>
          <a:off x="226786" y="562787"/>
          <a:ext cx="8610600" cy="5937843"/>
        </p:xfrm>
        <a:graphic>
          <a:graphicData uri="http://schemas.openxmlformats.org/drawingml/2006/table">
            <a:tbl>
              <a:tblPr/>
              <a:tblGrid>
                <a:gridCol w="701675"/>
                <a:gridCol w="2200275"/>
                <a:gridCol w="700088"/>
                <a:gridCol w="1804987"/>
                <a:gridCol w="600075"/>
                <a:gridCol w="2603500"/>
              </a:tblGrid>
              <a:tr h="4019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CC"/>
                        </a:solidFill>
                        <a:effectLst/>
                        <a:latin typeface="Arial"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CC"/>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Arial" pitchFamily="34" charset="0"/>
                        </a:rPr>
                        <a:t>Country</a:t>
                      </a:r>
                      <a:r>
                        <a:rPr kumimoji="0" lang="en-US" sz="1600" b="1" i="0" u="none" strike="noStrike" cap="none" normalizeH="0" baseline="0" dirty="0" smtClean="0">
                          <a:ln>
                            <a:noFill/>
                          </a:ln>
                          <a:solidFill>
                            <a:srgbClr val="0000CC"/>
                          </a:solidFill>
                          <a:effectLst/>
                          <a:latin typeface="Arial" pitchFamily="34" charset="0"/>
                        </a:rPr>
                        <a:t> </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1</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chemeClr val="tx1"/>
                          </a:solidFill>
                          <a:effectLst/>
                          <a:latin typeface="Arial Narrow" panose="020B0606020202030204" pitchFamily="34" charset="0"/>
                        </a:rPr>
                        <a:t>Andorra</a:t>
                      </a:r>
                      <a:r>
                        <a:rPr lang="en-US" sz="2000" b="1" i="0" u="none" strike="noStrike" dirty="0" smtClean="0">
                          <a:solidFill>
                            <a:srgbClr val="000000"/>
                          </a:solidFill>
                          <a:effectLst/>
                          <a:latin typeface="Arial Narrow" panose="020B0606020202030204" pitchFamily="34" charset="0"/>
                        </a:rPr>
                        <a:t> </a:t>
                      </a:r>
                      <a:r>
                        <a:rPr lang="en-US" sz="2000" b="1" i="0" u="none" strike="noStrike" dirty="0" smtClean="0">
                          <a:solidFill>
                            <a:schemeClr val="tx1"/>
                          </a:solidFill>
                          <a:effectLst/>
                          <a:latin typeface="Arial Narrow" panose="020B0606020202030204" pitchFamily="34" charset="0"/>
                        </a:rPr>
                        <a:t>(1/1,000)</a:t>
                      </a:r>
                      <a:endParaRPr lang="en-US" sz="20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Czech Republic</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27</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Sweden</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0086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Finland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Denmark</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panose="020B0606020202030204" pitchFamily="34" charset="0"/>
                        </a:rPr>
                        <a:t>Canada (3/1,000)</a:t>
                      </a:r>
                      <a:endParaRPr lang="en-US" sz="2000" b="1" i="0" u="none" strike="noStrike" dirty="0">
                        <a:solidFill>
                          <a:srgbClr val="000000"/>
                        </a:solidFill>
                        <a:effectLst/>
                        <a:latin typeface="Arial Narrow" panose="020B0606020202030204" pitchFamily="34" charset="0"/>
                      </a:endParaRP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Iceland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Estonia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Croatia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5836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Japan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France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Cuba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Luxembourg</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Germany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Greece</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San Marino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Ireland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Lithuania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Singapore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Israel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Netherlands</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8</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Arial Narrow" panose="020B0606020202030204" pitchFamily="34" charset="0"/>
                        </a:rPr>
                        <a:t>Australia</a:t>
                      </a:r>
                      <a:r>
                        <a:rPr lang="en-US" sz="2000" b="0" i="0" u="none" strike="noStrike" dirty="0" smtClean="0">
                          <a:solidFill>
                            <a:srgbClr val="000000"/>
                          </a:solidFill>
                          <a:effectLst/>
                          <a:latin typeface="Arial Narrow" panose="020B0606020202030204" pitchFamily="34" charset="0"/>
                        </a:rPr>
                        <a:t> </a:t>
                      </a:r>
                      <a:r>
                        <a:rPr lang="en-US" sz="2000" b="1" i="0" u="none" strike="noStrike" dirty="0" smtClean="0">
                          <a:solidFill>
                            <a:srgbClr val="000000"/>
                          </a:solidFill>
                          <a:effectLst/>
                          <a:latin typeface="+mn-lt"/>
                        </a:rPr>
                        <a:t>(2/1,000)</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Italy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New Zealand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Austria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panose="020B0606020202030204" pitchFamily="34" charset="0"/>
                        </a:rPr>
                        <a:t>Monaco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Poland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Bahrain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Norway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Spain</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Belarus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Portugal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a:solidFill>
                            <a:srgbClr val="000000"/>
                          </a:solidFill>
                          <a:effectLst/>
                          <a:latin typeface="Arial Narrow" panose="020B0606020202030204" pitchFamily="34" charset="0"/>
                        </a:rPr>
                        <a:t>Switzerland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Belgium</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panose="020B0606020202030204" pitchFamily="34" charset="0"/>
                        </a:rPr>
                        <a:t>Repub. </a:t>
                      </a:r>
                      <a:r>
                        <a:rPr lang="en-US" sz="2000" b="1" i="0" u="none" strike="noStrike" dirty="0">
                          <a:solidFill>
                            <a:srgbClr val="000000"/>
                          </a:solidFill>
                          <a:effectLst/>
                          <a:latin typeface="Arial Narrow" panose="020B0606020202030204" pitchFamily="34" charset="0"/>
                        </a:rPr>
                        <a:t>of Korea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United Kingdom</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13</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Cyprus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26</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panose="020B0606020202030204" pitchFamily="34" charset="0"/>
                        </a:rPr>
                        <a:t>Slovenia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39</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rgbClr val="FF0000"/>
                          </a:solidFill>
                          <a:effectLst/>
                          <a:latin typeface="Arial" pitchFamily="34" charset="0"/>
                        </a:rPr>
                        <a:t>United States</a:t>
                      </a:r>
                      <a:r>
                        <a:rPr kumimoji="0" lang="en-US" sz="2000" b="1" i="0" u="none" strike="noStrike" cap="none" normalizeH="0" baseline="0" dirty="0" smtClean="0">
                          <a:ln>
                            <a:noFill/>
                          </a:ln>
                          <a:solidFill>
                            <a:srgbClr val="000000"/>
                          </a:solidFill>
                          <a:effectLst/>
                          <a:latin typeface="Arial" pitchFamily="34" charset="0"/>
                        </a:rPr>
                        <a:t> </a:t>
                      </a:r>
                      <a:r>
                        <a:rPr kumimoji="0" lang="en-US" sz="1400" b="1" i="0" u="none" strike="noStrike" cap="none" normalizeH="0" baseline="0" dirty="0" smtClean="0">
                          <a:ln>
                            <a:noFill/>
                          </a:ln>
                          <a:solidFill>
                            <a:srgbClr val="000000"/>
                          </a:solidFill>
                          <a:effectLst/>
                          <a:latin typeface="Arial" pitchFamily="34" charset="0"/>
                        </a:rPr>
                        <a:t>(4/1,000)</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32885" name="Text Box 127"/>
          <p:cNvSpPr txBox="1">
            <a:spLocks noChangeArrowheads="1"/>
          </p:cNvSpPr>
          <p:nvPr/>
        </p:nvSpPr>
        <p:spPr bwMode="auto">
          <a:xfrm>
            <a:off x="48986" y="6491187"/>
            <a:ext cx="448310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a:t>
            </a:r>
            <a:r>
              <a:rPr lang="en-US" sz="1400" dirty="0" smtClean="0">
                <a:solidFill>
                  <a:schemeClr val="bg2"/>
                </a:solidFill>
              </a:rPr>
              <a:t>State of the World’s Children2015. </a:t>
            </a:r>
            <a:endParaRPr lang="en-US" sz="1000" dirty="0">
              <a:solidFill>
                <a:schemeClr val="bg2"/>
              </a:solidFill>
            </a:endParaRPr>
          </a:p>
        </p:txBody>
      </p:sp>
      <p:sp>
        <p:nvSpPr>
          <p:cNvPr id="32886" name="Rectangle 4"/>
          <p:cNvSpPr>
            <a:spLocks noChangeArrowheads="1"/>
          </p:cNvSpPr>
          <p:nvPr/>
        </p:nvSpPr>
        <p:spPr bwMode="auto">
          <a:xfrm>
            <a:off x="6172200" y="6409190"/>
            <a:ext cx="2514600" cy="338138"/>
          </a:xfrm>
          <a:prstGeom prst="rect">
            <a:avLst/>
          </a:prstGeom>
          <a:solidFill>
            <a:schemeClr val="tx1"/>
          </a:solidFill>
          <a:ln w="9525">
            <a:solidFill>
              <a:schemeClr val="accent1"/>
            </a:solidFill>
            <a:miter lim="800000"/>
            <a:headEnd/>
            <a:tailEnd/>
          </a:ln>
        </p:spPr>
        <p:txBody>
          <a:bodyPr>
            <a:spAutoFit/>
          </a:bodyPr>
          <a:lstStyle/>
          <a:p>
            <a:r>
              <a:rPr lang="en-US" sz="1600" i="1" dirty="0">
                <a:solidFill>
                  <a:srgbClr val="000000"/>
                </a:solidFill>
              </a:rPr>
              <a:t>BirthByTheNumbers.org</a:t>
            </a:r>
            <a:endParaRPr lang="en-US" sz="1600" dirty="0">
              <a:solidFill>
                <a:srgbClr val="000000"/>
              </a:solidFill>
            </a:endParaRPr>
          </a:p>
        </p:txBody>
      </p:sp>
    </p:spTree>
    <p:extLst>
      <p:ext uri="{BB962C8B-B14F-4D97-AF65-F5344CB8AC3E}">
        <p14:creationId xmlns:p14="http://schemas.microsoft.com/office/powerpoint/2010/main" val="19686090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11756</TotalTime>
  <Words>4965</Words>
  <Application>Microsoft Office PowerPoint</Application>
  <PresentationFormat>On-screen Show (4:3)</PresentationFormat>
  <Paragraphs>549</Paragraphs>
  <Slides>53</Slides>
  <Notes>45</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53</vt:i4>
      </vt:variant>
    </vt:vector>
  </HeadingPairs>
  <TitlesOfParts>
    <vt:vector size="70" baseType="lpstr">
      <vt:lpstr>MS Mincho</vt:lpstr>
      <vt:lpstr>ＭＳ Ｐゴシック</vt:lpstr>
      <vt:lpstr>Arial</vt:lpstr>
      <vt:lpstr>Arial Narrow</vt:lpstr>
      <vt:lpstr>Calibri</vt:lpstr>
      <vt:lpstr>FrizQuadrata BT</vt:lpstr>
      <vt:lpstr>Georgia</vt:lpstr>
      <vt:lpstr>Times New Roman</vt:lpstr>
      <vt:lpstr>Verdana</vt:lpstr>
      <vt:lpstr>Default Design</vt:lpstr>
      <vt:lpstr>2_Custom Design</vt:lpstr>
      <vt:lpstr>1_Custom Design</vt:lpstr>
      <vt:lpstr>Custom Design</vt:lpstr>
      <vt:lpstr>3_Office Theme</vt:lpstr>
      <vt:lpstr>6_Office Theme</vt:lpstr>
      <vt:lpstr>2_Office Theme</vt:lpstr>
      <vt:lpstr>Chart</vt:lpstr>
      <vt:lpstr>PowerPoint Presentation</vt:lpstr>
      <vt:lpstr>PowerPoint Presentation</vt:lpstr>
      <vt:lpstr>Total U.S. Births, 1990-2015</vt:lpstr>
      <vt:lpstr>U.S. Fertility Rates (per 1,000) by Race/Ethnicity, 1989-2015</vt:lpstr>
      <vt:lpstr>Prematurity and Low Birthweight, U.S., 1981-2015</vt:lpstr>
      <vt:lpstr>Percent of all births at home, or in a birthing center, United States, 1990-2015</vt:lpstr>
      <vt:lpstr>PowerPoint Presentation</vt:lpstr>
      <vt:lpstr>Is the U.S. really doing that badly?</vt:lpstr>
      <vt:lpstr>Outcomes: Comparative Neonatal Mortality Rates</vt:lpstr>
      <vt:lpstr>Outcomes: Comparative 2015 Neonatal Mortality Rates</vt:lpstr>
      <vt:lpstr>Outcomes</vt:lpstr>
      <vt:lpstr>What’s a Fair Comparison with the US?</vt:lpstr>
      <vt:lpstr>PowerPoint Presentation</vt:lpstr>
      <vt:lpstr>PowerPoint Presentation</vt:lpstr>
      <vt:lpstr>How is the U.S. doing relative to comparison countries?</vt:lpstr>
      <vt:lpstr>Neonatal Mortality Rates (per 1,000 births), 2014, Industrialized Countries with 100,000+ Births</vt:lpstr>
      <vt:lpstr>Neonatal Mortality Rates (per 1,000 births), 2014, Industrialized Countries with 100,000+ Births</vt:lpstr>
      <vt:lpstr>Perinatal Mortality Rates (per 1,000 births), 2014, Industrialized Countries 100,000+ Births</vt:lpstr>
      <vt:lpstr>Perinatal Mortality Rates (per 1,000 births), 2014, Industrialized Countries 100,000+ Births</vt:lpstr>
      <vt:lpstr>Maternal Mortality Ratios</vt:lpstr>
      <vt:lpstr>Maternal Mortality Rates, (per 100,000 births), 2013, Industrialized Countries with 300,000+ births</vt:lpstr>
      <vt:lpstr>Are things Getting Better or Worse? </vt:lpstr>
      <vt:lpstr>Are things Getting Better or Worse? Yes </vt:lpstr>
      <vt:lpstr>Are things Getting Better or Worse? Yes Things are getting better in the U.S., but at a slower pace than comparable countries</vt:lpstr>
      <vt:lpstr>Examining Trends  over Time</vt:lpstr>
      <vt:lpstr>Neonatal Mortality Rate (per 1,000 births), 2000-2014, U.S., &amp; Ave. for Industrialized Countries*</vt:lpstr>
      <vt:lpstr>Neonatal Mortality Rate (per 1,000 births), 2000-2014, U.S., &amp; Ave. for Industrialized Countries*</vt:lpstr>
      <vt:lpstr>PowerPoint Presentation</vt:lpstr>
      <vt:lpstr>Perinatal Mortality Rates, 2000-2014 , U.S., &amp; Ave. for Industrialized Countries*</vt:lpstr>
      <vt:lpstr>Maternal Mortality Ratios (per 100K births), 2000-2013, U.S. &amp; Comparable Countries * </vt:lpstr>
      <vt:lpstr>What about process?  </vt:lpstr>
      <vt:lpstr>PowerPoint Presentation</vt:lpstr>
      <vt:lpstr>Primary Cesarean and VBAC Rates, U.S., 1989-2011</vt:lpstr>
      <vt:lpstr>Cesarean Rates (%) in Industrialized Countries* with 100,000+ Births, 2014</vt:lpstr>
      <vt:lpstr>VBAC Rates Industrialized Countries, 2010</vt:lpstr>
      <vt:lpstr>Do High Rates of Intervention Matter?  1. Outcomes  2. Costs</vt:lpstr>
      <vt:lpstr>Gestational Age, U.S. All Births, 1990</vt:lpstr>
      <vt:lpstr>Gestational Age, U.S. All Births, 2015</vt:lpstr>
      <vt:lpstr>Gestational Age, U.S. All Births, 1990, 2015</vt:lpstr>
      <vt:lpstr>Gestational Age, U.S. All Births &amp; Planned Home Births that Occur at Home, 2015</vt:lpstr>
      <vt:lpstr>Economics of Childbirth in the U.S.</vt:lpstr>
      <vt:lpstr>LEADING MAJOR DIAGNOSTIC CATEGORIES by NUMBER OF HOSPITAL DISCHARGES, U.S., 2014 </vt:lpstr>
      <vt:lpstr>MEDIAN FACILITY LABOR &amp; BIRTH CHARGES BY MODE OF BIRTH, U.S., 2014</vt:lpstr>
      <vt:lpstr>Estimated Total Charges, Hospital Birth, U.S., 1993-2014 (000,000)</vt:lpstr>
      <vt:lpstr>Is it hopeless?  What can be done</vt:lpstr>
      <vt:lpstr>PowerPoint Presentation</vt:lpstr>
      <vt:lpstr>www.acog.org/Resources_And_Publications/Obstetric_Care_Consensus_Series/Safe_Prevention_of_the_Primary_Cesarean_Delivery</vt:lpstr>
      <vt:lpstr>http://www.choicesinchildbirth.org/</vt:lpstr>
      <vt:lpstr>www.thebusinessofbeingborn.com/</vt:lpstr>
      <vt:lpstr>https://www.childbirthconnection.org/</vt:lpstr>
      <vt:lpstr>http://orgasmicbirth.com/online-resources</vt:lpstr>
      <vt:lpstr>www.ourbodiesourselves.org/</vt:lpstr>
      <vt:lpstr>PowerPoint Presentation</vt:lpstr>
    </vt:vector>
  </TitlesOfParts>
  <Company>Office of Information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Cesarean Section on Demand</dc:title>
  <dc:creator>Gene Declercq</dc:creator>
  <cp:lastModifiedBy>Declercq, Eugene</cp:lastModifiedBy>
  <cp:revision>581</cp:revision>
  <cp:lastPrinted>2013-07-07T22:01:18Z</cp:lastPrinted>
  <dcterms:created xsi:type="dcterms:W3CDTF">2007-09-19T15:53:18Z</dcterms:created>
  <dcterms:modified xsi:type="dcterms:W3CDTF">2017-02-26T03:08:31Z</dcterms:modified>
</cp:coreProperties>
</file>